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51.jpg" ContentType="image/jpg"/>
  <Override PartName="/ppt/media/image52.jpg" ContentType="image/jpg"/>
  <Override PartName="/ppt/notesSlides/notesSlide29.xml" ContentType="application/vnd.openxmlformats-officedocument.presentationml.notesSlide+xml"/>
  <Override PartName="/ppt/media/image53.jpg" ContentType="image/jpg"/>
  <Override PartName="/ppt/notesSlides/notesSlide30.xml" ContentType="application/vnd.openxmlformats-officedocument.presentationml.notesSlide+xml"/>
  <Override PartName="/ppt/media/image54.jpg" ContentType="image/jpg"/>
  <Override PartName="/ppt/notesSlides/notesSlide31.xml" ContentType="application/vnd.openxmlformats-officedocument.presentationml.notesSlide+xml"/>
  <Override PartName="/ppt/media/image55.jpg" ContentType="image/jp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media/image117.jpg" ContentType="image/jpg"/>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media/image118.jpg" ContentType="image/jpg"/>
  <Override PartName="/ppt/notesSlides/notesSlide94.xml" ContentType="application/vnd.openxmlformats-officedocument.presentationml.notesSlide+xml"/>
  <Override PartName="/ppt/media/image119.jpg" ContentType="image/jpg"/>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20" r:id="rId2"/>
  </p:sldMasterIdLst>
  <p:notesMasterIdLst>
    <p:notesMasterId r:id="rId2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413" r:id="rId37"/>
    <p:sldId id="2414" r:id="rId38"/>
    <p:sldId id="290" r:id="rId39"/>
    <p:sldId id="291" r:id="rId40"/>
    <p:sldId id="292" r:id="rId41"/>
    <p:sldId id="293" r:id="rId42"/>
    <p:sldId id="294" r:id="rId43"/>
    <p:sldId id="295" r:id="rId44"/>
    <p:sldId id="296" r:id="rId45"/>
    <p:sldId id="2420" r:id="rId46"/>
    <p:sldId id="2421" r:id="rId47"/>
    <p:sldId id="2422" r:id="rId48"/>
    <p:sldId id="2423" r:id="rId49"/>
    <p:sldId id="297" r:id="rId50"/>
    <p:sldId id="298" r:id="rId51"/>
    <p:sldId id="299" r:id="rId52"/>
    <p:sldId id="300" r:id="rId53"/>
    <p:sldId id="301" r:id="rId54"/>
    <p:sldId id="302" r:id="rId55"/>
    <p:sldId id="303" r:id="rId56"/>
    <p:sldId id="304" r:id="rId57"/>
    <p:sldId id="493"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419" r:id="rId146"/>
    <p:sldId id="418" r:id="rId147"/>
    <p:sldId id="420" r:id="rId148"/>
    <p:sldId id="424" r:id="rId149"/>
    <p:sldId id="425" r:id="rId150"/>
    <p:sldId id="426" r:id="rId151"/>
    <p:sldId id="427" r:id="rId152"/>
    <p:sldId id="428" r:id="rId153"/>
    <p:sldId id="429" r:id="rId154"/>
    <p:sldId id="430" r:id="rId155"/>
    <p:sldId id="431" r:id="rId156"/>
    <p:sldId id="432" r:id="rId157"/>
    <p:sldId id="433" r:id="rId158"/>
    <p:sldId id="434" r:id="rId159"/>
    <p:sldId id="435" r:id="rId160"/>
    <p:sldId id="436" r:id="rId161"/>
    <p:sldId id="437" r:id="rId162"/>
    <p:sldId id="438" r:id="rId163"/>
    <p:sldId id="439" r:id="rId164"/>
    <p:sldId id="440" r:id="rId165"/>
    <p:sldId id="441" r:id="rId166"/>
    <p:sldId id="442" r:id="rId167"/>
    <p:sldId id="443" r:id="rId168"/>
    <p:sldId id="421" r:id="rId169"/>
    <p:sldId id="422" r:id="rId170"/>
    <p:sldId id="423" r:id="rId171"/>
    <p:sldId id="444" r:id="rId172"/>
    <p:sldId id="445" r:id="rId173"/>
    <p:sldId id="446" r:id="rId174"/>
    <p:sldId id="447" r:id="rId175"/>
    <p:sldId id="449" r:id="rId176"/>
    <p:sldId id="462" r:id="rId177"/>
    <p:sldId id="463" r:id="rId178"/>
    <p:sldId id="464" r:id="rId179"/>
    <p:sldId id="465" r:id="rId180"/>
    <p:sldId id="466" r:id="rId181"/>
    <p:sldId id="467" r:id="rId182"/>
    <p:sldId id="468" r:id="rId183"/>
    <p:sldId id="450" r:id="rId184"/>
    <p:sldId id="469" r:id="rId185"/>
    <p:sldId id="470" r:id="rId186"/>
    <p:sldId id="471" r:id="rId187"/>
    <p:sldId id="472" r:id="rId188"/>
    <p:sldId id="473" r:id="rId189"/>
    <p:sldId id="474" r:id="rId190"/>
    <p:sldId id="475" r:id="rId191"/>
    <p:sldId id="476" r:id="rId192"/>
    <p:sldId id="477" r:id="rId193"/>
    <p:sldId id="478" r:id="rId194"/>
    <p:sldId id="479" r:id="rId195"/>
    <p:sldId id="480" r:id="rId196"/>
    <p:sldId id="481" r:id="rId197"/>
    <p:sldId id="482" r:id="rId198"/>
    <p:sldId id="483" r:id="rId199"/>
    <p:sldId id="484" r:id="rId200"/>
    <p:sldId id="485" r:id="rId201"/>
    <p:sldId id="486" r:id="rId202"/>
    <p:sldId id="487" r:id="rId203"/>
    <p:sldId id="488" r:id="rId204"/>
    <p:sldId id="489" r:id="rId205"/>
    <p:sldId id="490" r:id="rId206"/>
    <p:sldId id="393" r:id="rId207"/>
    <p:sldId id="394" r:id="rId208"/>
    <p:sldId id="395" r:id="rId209"/>
    <p:sldId id="396" r:id="rId210"/>
    <p:sldId id="397" r:id="rId211"/>
    <p:sldId id="398" r:id="rId212"/>
    <p:sldId id="399" r:id="rId213"/>
    <p:sldId id="400" r:id="rId214"/>
    <p:sldId id="401" r:id="rId215"/>
    <p:sldId id="402" r:id="rId216"/>
    <p:sldId id="403" r:id="rId217"/>
    <p:sldId id="404" r:id="rId218"/>
    <p:sldId id="405" r:id="rId219"/>
    <p:sldId id="406" r:id="rId220"/>
    <p:sldId id="407" r:id="rId221"/>
    <p:sldId id="408" r:id="rId222"/>
    <p:sldId id="409" r:id="rId223"/>
    <p:sldId id="410" r:id="rId224"/>
    <p:sldId id="411" r:id="rId225"/>
    <p:sldId id="412" r:id="rId226"/>
    <p:sldId id="413" r:id="rId227"/>
    <p:sldId id="414" r:id="rId228"/>
    <p:sldId id="415" r:id="rId229"/>
    <p:sldId id="416" r:id="rId230"/>
    <p:sldId id="417" r:id="rId231"/>
    <p:sldId id="492" r:id="rId232"/>
  </p:sldIdLst>
  <p:sldSz cx="9902825"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0EE2EA-077C-4E9D-B4CA-F43A2D3CCC0B}">
          <p14:sldIdLst>
            <p14:sldId id="256"/>
            <p14:sldId id="257"/>
            <p14:sldId id="258"/>
          </p14:sldIdLst>
        </p14:section>
        <p14:section name="Unit 1" id="{9DC5762C-61C1-4E05-887C-B84549518D36}">
          <p14:sldIdLst>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413"/>
            <p14:sldId id="2414"/>
            <p14:sldId id="290"/>
            <p14:sldId id="291"/>
            <p14:sldId id="292"/>
            <p14:sldId id="293"/>
            <p14:sldId id="294"/>
            <p14:sldId id="295"/>
            <p14:sldId id="296"/>
            <p14:sldId id="2420"/>
            <p14:sldId id="2421"/>
            <p14:sldId id="2422"/>
            <p14:sldId id="2423"/>
            <p14:sldId id="297"/>
            <p14:sldId id="298"/>
            <p14:sldId id="299"/>
            <p14:sldId id="300"/>
            <p14:sldId id="301"/>
            <p14:sldId id="302"/>
            <p14:sldId id="303"/>
            <p14:sldId id="304"/>
            <p14:sldId id="493"/>
            <p14:sldId id="305"/>
            <p14:sldId id="306"/>
            <p14:sldId id="307"/>
            <p14:sldId id="308"/>
          </p14:sldIdLst>
        </p14:section>
        <p14:section name="Unit 2" id="{393601B5-44EC-4466-AFA5-A9486F7D83CD}">
          <p14:sldIdLst>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Lst>
        </p14:section>
        <p14:section name="Unit 3" id="{DCAF41A7-6C13-4569-BD23-BBBA3413F93B}">
          <p14:sldIdLst>
            <p14:sldId id="355"/>
            <p14:sldId id="356"/>
            <p14:sldId id="357"/>
            <p14:sldId id="358"/>
            <p14:sldId id="359"/>
            <p14:sldId id="360"/>
            <p14:sldId id="361"/>
            <p14:sldId id="362"/>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Lst>
        </p14:section>
        <p14:section name="Unit 4" id="{F23825ED-AD8B-45FD-807E-E7F8446F6E22}">
          <p14:sldIdLst>
            <p14:sldId id="419"/>
            <p14:sldId id="418"/>
            <p14:sldId id="420"/>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21"/>
            <p14:sldId id="422"/>
            <p14:sldId id="423"/>
            <p14:sldId id="444"/>
            <p14:sldId id="445"/>
            <p14:sldId id="446"/>
            <p14:sldId id="447"/>
            <p14:sldId id="449"/>
            <p14:sldId id="462"/>
            <p14:sldId id="463"/>
            <p14:sldId id="464"/>
            <p14:sldId id="465"/>
            <p14:sldId id="466"/>
            <p14:sldId id="467"/>
            <p14:sldId id="468"/>
            <p14:sldId id="450"/>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Lst>
        </p14:section>
        <p14:section name="Unit 5" id="{06FDBF62-5D07-4641-B99A-E02CB8B09287}">
          <p14:sldIdLst>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92"/>
          </p14:sldIdLst>
        </p14:section>
      </p14:sectionLst>
    </p:ext>
    <p:ext uri="{EFAFB233-063F-42B5-8137-9DF3F51BA10A}">
      <p15:sldGuideLst xmlns:p15="http://schemas.microsoft.com/office/powerpoint/2012/main">
        <p15:guide id="1" orient="horz" pos="1138" userDrawn="1">
          <p15:clr>
            <a:srgbClr val="A4A3A4"/>
          </p15:clr>
        </p15:guide>
        <p15:guide id="2" pos="31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9" autoAdjust="0"/>
    <p:restoredTop sz="87797" autoAdjust="0"/>
  </p:normalViewPr>
  <p:slideViewPr>
    <p:cSldViewPr snapToGrid="0">
      <p:cViewPr varScale="1">
        <p:scale>
          <a:sx n="136" d="100"/>
          <a:sy n="136" d="100"/>
        </p:scale>
        <p:origin x="1872" y="192"/>
      </p:cViewPr>
      <p:guideLst>
        <p:guide orient="horz" pos="1138"/>
        <p:guide pos="3119"/>
      </p:guideLst>
    </p:cSldViewPr>
  </p:slideViewPr>
  <p:notesTextViewPr>
    <p:cViewPr>
      <p:scale>
        <a:sx n="100" d="100"/>
        <a:sy n="100" d="100"/>
      </p:scale>
      <p:origin x="0" y="0"/>
    </p:cViewPr>
  </p:notesTextViewPr>
  <p:sorterViewPr>
    <p:cViewPr>
      <p:scale>
        <a:sx n="200" d="100"/>
        <a:sy n="200" d="100"/>
      </p:scale>
      <p:origin x="0" y="-190963"/>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theme" Target="theme/theme1.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notesMaster" Target="notesMasters/notes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viewProps" Target="viewProps.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8E6FBA-62F3-4BF1-9C90-51BEB1D42C72}" type="datetimeFigureOut">
              <a:rPr lang="ko-KR" altLang="en-US" smtClean="0"/>
              <a:t>2023. 1. 6.</a:t>
            </a:fld>
            <a:endParaRPr lang="ko-KR" alt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E0ADD-04FF-4C30-AC88-3F14938A4472}" type="slidenum">
              <a:rPr lang="ko-KR" altLang="en-US" smtClean="0"/>
              <a:t>‹#›</a:t>
            </a:fld>
            <a:endParaRPr lang="ko-KR" altLang="en-US"/>
          </a:p>
        </p:txBody>
      </p:sp>
    </p:spTree>
    <p:extLst>
      <p:ext uri="{BB962C8B-B14F-4D97-AF65-F5344CB8AC3E}">
        <p14:creationId xmlns:p14="http://schemas.microsoft.com/office/powerpoint/2010/main" val="33483755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i4j.com/1.2/pins/model-b-plus.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endic.naver.com/enkrEntry.nhn?entryId=bba8023fb4784a0991ba6deb3ca47a98"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raspberrypi.org/produc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raspberrypi.org/product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raspberrypi.org/products/raspberry-pi-touch-display/"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linux.org/RPi_HardwareHistor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82103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The languages that can control the GPIO of the Raspberry Pi vary widely from C, C++, C#, Python, Java, and so on. Among them, most users use </a:t>
            </a:r>
            <a:r>
              <a:rPr lang="en-US" altLang="ko-KR" dirty="0" err="1">
                <a:solidFill>
                  <a:schemeClr val="tx1">
                    <a:lumMod val="75000"/>
                    <a:lumOff val="25000"/>
                  </a:schemeClr>
                </a:solidFill>
                <a:latin typeface="Arial" panose="020B0604020202020204" pitchFamily="34" charset="0"/>
                <a:cs typeface="Arial" panose="020B0604020202020204" pitchFamily="34" charset="0"/>
              </a:rPr>
              <a:t>WiringPi</a:t>
            </a:r>
            <a:r>
              <a:rPr lang="en-US" altLang="ko-KR" dirty="0">
                <a:solidFill>
                  <a:schemeClr val="tx1">
                    <a:lumMod val="75000"/>
                    <a:lumOff val="25000"/>
                  </a:schemeClr>
                </a:solidFill>
                <a:latin typeface="Arial" panose="020B0604020202020204" pitchFamily="34" charset="0"/>
                <a:cs typeface="Arial" panose="020B0604020202020204" pitchFamily="34" charset="0"/>
              </a:rPr>
              <a:t> (developed by Gordon, licensed GNU LGPLv3 and its website http://wiringpi.com/), which has been constantly updated since the beginning until recently.</a:t>
            </a:r>
            <a:endParaRPr lang="el-GR"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a:t>
            </a:fld>
            <a:endParaRPr lang="ko-KR" altLang="en-US"/>
          </a:p>
        </p:txBody>
      </p:sp>
    </p:spTree>
    <p:extLst>
      <p:ext uri="{BB962C8B-B14F-4D97-AF65-F5344CB8AC3E}">
        <p14:creationId xmlns:p14="http://schemas.microsoft.com/office/powerpoint/2010/main" val="28629817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102</a:t>
            </a:fld>
            <a:endParaRPr lang="ko-KR" altLang="en-US"/>
          </a:p>
        </p:txBody>
      </p:sp>
    </p:spTree>
    <p:extLst>
      <p:ext uri="{BB962C8B-B14F-4D97-AF65-F5344CB8AC3E}">
        <p14:creationId xmlns:p14="http://schemas.microsoft.com/office/powerpoint/2010/main" val="22182580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103</a:t>
            </a:fld>
            <a:endParaRPr lang="ko-KR" altLang="en-US"/>
          </a:p>
        </p:txBody>
      </p:sp>
    </p:spTree>
    <p:extLst>
      <p:ext uri="{BB962C8B-B14F-4D97-AF65-F5344CB8AC3E}">
        <p14:creationId xmlns:p14="http://schemas.microsoft.com/office/powerpoint/2010/main" val="26277789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104</a:t>
            </a:fld>
            <a:endParaRPr lang="ko-KR" altLang="en-US"/>
          </a:p>
        </p:txBody>
      </p:sp>
    </p:spTree>
    <p:extLst>
      <p:ext uri="{BB962C8B-B14F-4D97-AF65-F5344CB8AC3E}">
        <p14:creationId xmlns:p14="http://schemas.microsoft.com/office/powerpoint/2010/main" val="35153261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105</a:t>
            </a:fld>
            <a:endParaRPr lang="ko-KR" altLang="en-US"/>
          </a:p>
        </p:txBody>
      </p:sp>
    </p:spTree>
    <p:extLst>
      <p:ext uri="{BB962C8B-B14F-4D97-AF65-F5344CB8AC3E}">
        <p14:creationId xmlns:p14="http://schemas.microsoft.com/office/powerpoint/2010/main" val="4925912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106</a:t>
            </a:fld>
            <a:endParaRPr lang="ko-KR" altLang="en-US"/>
          </a:p>
        </p:txBody>
      </p:sp>
    </p:spTree>
    <p:extLst>
      <p:ext uri="{BB962C8B-B14F-4D97-AF65-F5344CB8AC3E}">
        <p14:creationId xmlns:p14="http://schemas.microsoft.com/office/powerpoint/2010/main" val="21042560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107</a:t>
            </a:fld>
            <a:endParaRPr lang="ko-KR" altLang="en-US"/>
          </a:p>
        </p:txBody>
      </p:sp>
    </p:spTree>
    <p:extLst>
      <p:ext uri="{BB962C8B-B14F-4D97-AF65-F5344CB8AC3E}">
        <p14:creationId xmlns:p14="http://schemas.microsoft.com/office/powerpoint/2010/main" val="4712102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A sensor is an electronic component that converts physical quantities (temperature, distance) existing in the natural world into electric signals (e.g. 2.7V, 0.31V). Sensors can detect the magnitude of physical signals such as light, sound, chemicals, and temperature.</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Determining the state by adding processing capabilities (recognized by the CPU or the human brain) in a sensor is called perceive.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Rules that good sensors follow</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it is sensitive to the measured property</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it is insensitive to any other property likely to be encountered in its application</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it does not influence the measured property</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108</a:t>
            </a:fld>
            <a:endParaRPr lang="ko-KR" altLang="en-US"/>
          </a:p>
        </p:txBody>
      </p:sp>
    </p:spTree>
    <p:extLst>
      <p:ext uri="{BB962C8B-B14F-4D97-AF65-F5344CB8AC3E}">
        <p14:creationId xmlns:p14="http://schemas.microsoft.com/office/powerpoint/2010/main" val="23522319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 typeface="Arial" panose="020B0604020202020204" pitchFamily="34" charset="0"/>
              <a:buNone/>
              <a:tabLst/>
              <a:defRPr/>
            </a:pPr>
            <a:r>
              <a:rPr lang="en-US" altLang="ko-KR" b="1" dirty="0">
                <a:solidFill>
                  <a:schemeClr val="tx1">
                    <a:lumMod val="75000"/>
                    <a:lumOff val="25000"/>
                  </a:schemeClr>
                </a:solidFill>
                <a:latin typeface="Arial" panose="020B0604020202020204" pitchFamily="34" charset="0"/>
                <a:cs typeface="Arial" panose="020B0604020202020204" pitchFamily="34" charset="0"/>
              </a:rPr>
              <a:t>Radiant energy </a:t>
            </a:r>
          </a:p>
          <a:p>
            <a:r>
              <a:rPr lang="en-US" altLang="ko-KR" dirty="0">
                <a:solidFill>
                  <a:schemeClr val="tx1">
                    <a:lumMod val="75000"/>
                    <a:lumOff val="25000"/>
                  </a:schemeClr>
                </a:solidFill>
                <a:latin typeface="Arial" panose="020B0604020202020204" pitchFamily="34" charset="0"/>
                <a:cs typeface="Arial" panose="020B0604020202020204" pitchFamily="34" charset="0"/>
              </a:rPr>
              <a:t>The energy carried by radiation such as infrared light is called radiant energy.</a:t>
            </a:r>
          </a:p>
          <a:p>
            <a:r>
              <a:rPr lang="en-US" altLang="ko-KR" dirty="0">
                <a:solidFill>
                  <a:schemeClr val="tx1">
                    <a:lumMod val="75000"/>
                    <a:lumOff val="25000"/>
                  </a:schemeClr>
                </a:solidFill>
                <a:latin typeface="Arial" panose="020B0604020202020204" pitchFamily="34" charset="0"/>
                <a:cs typeface="Arial" panose="020B0604020202020204" pitchFamily="34" charset="0"/>
              </a:rPr>
              <a:t>Although not easily felt, any object that has a temperature emits radiant energy.</a:t>
            </a:r>
          </a:p>
          <a:p>
            <a:r>
              <a:rPr lang="en-US" altLang="ko-KR" dirty="0">
                <a:solidFill>
                  <a:schemeClr val="tx1">
                    <a:lumMod val="75000"/>
                    <a:lumOff val="25000"/>
                  </a:schemeClr>
                </a:solidFill>
                <a:latin typeface="Arial" panose="020B0604020202020204" pitchFamily="34" charset="0"/>
                <a:cs typeface="Arial" panose="020B0604020202020204" pitchFamily="34" charset="0"/>
              </a:rPr>
              <a:t>It's just an invisible infrared region, so it doesn't recognize it.</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109</a:t>
            </a:fld>
            <a:endParaRPr lang="ko-KR" altLang="en-US"/>
          </a:p>
        </p:txBody>
      </p:sp>
    </p:spTree>
    <p:extLst>
      <p:ext uri="{BB962C8B-B14F-4D97-AF65-F5344CB8AC3E}">
        <p14:creationId xmlns:p14="http://schemas.microsoft.com/office/powerpoint/2010/main" val="31299349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A photodiode is a semiconductor device that converts light into an electrical current. The current is generated when photons are absorbed in the photodiode. Photodiodes may contain optical filters, built-in lenses, and may have large or small surface areas. Photodiodes usually have a slower response time as their surface area increases. The common, traditional solar cell used to generate electric solar power is a large area photodiode.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110</a:t>
            </a:fld>
            <a:endParaRPr lang="ko-KR" altLang="en-US"/>
          </a:p>
        </p:txBody>
      </p:sp>
    </p:spTree>
    <p:extLst>
      <p:ext uri="{BB962C8B-B14F-4D97-AF65-F5344CB8AC3E}">
        <p14:creationId xmlns:p14="http://schemas.microsoft.com/office/powerpoint/2010/main" val="7524886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Transducers that convert physical quantities into mechanical quantities are known as mechanical transducers; Transducers that convert physical quantities into electrical quantities are known as electrical transducers. Examples are a thermocouple that changes temperature differences into a small voltage, or a Linear variable differential transformer (LVDT) used to measure displacement.</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111</a:t>
            </a:fld>
            <a:endParaRPr lang="ko-KR" altLang="en-US"/>
          </a:p>
        </p:txBody>
      </p:sp>
    </p:spTree>
    <p:extLst>
      <p:ext uri="{BB962C8B-B14F-4D97-AF65-F5344CB8AC3E}">
        <p14:creationId xmlns:p14="http://schemas.microsoft.com/office/powerpoint/2010/main" val="1588424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Reference Web Site: </a:t>
            </a:r>
            <a:r>
              <a:rPr lang="en-US" altLang="ko-KR" dirty="0">
                <a:solidFill>
                  <a:schemeClr val="tx1">
                    <a:lumMod val="75000"/>
                    <a:lumOff val="2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https://pi4j.com/1.2/pins/model-b-plus.html</a:t>
            </a: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endParaRPr lang="el-GR"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a:t>
            </a:fld>
            <a:endParaRPr lang="ko-KR" altLang="en-US"/>
          </a:p>
        </p:txBody>
      </p:sp>
    </p:spTree>
    <p:extLst>
      <p:ext uri="{BB962C8B-B14F-4D97-AF65-F5344CB8AC3E}">
        <p14:creationId xmlns:p14="http://schemas.microsoft.com/office/powerpoint/2010/main" val="35455983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112</a:t>
            </a:fld>
            <a:endParaRPr lang="ko-KR" altLang="en-US"/>
          </a:p>
        </p:txBody>
      </p:sp>
    </p:spTree>
    <p:extLst>
      <p:ext uri="{BB962C8B-B14F-4D97-AF65-F5344CB8AC3E}">
        <p14:creationId xmlns:p14="http://schemas.microsoft.com/office/powerpoint/2010/main" val="8263376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 typeface="Wingdings" panose="05000000000000000000" pitchFamily="2" charset="2"/>
              <a:buNone/>
              <a:tabLst/>
              <a:defRPr/>
            </a:pPr>
            <a:r>
              <a:rPr lang="en-US" altLang="ko-KR" dirty="0"/>
              <a:t>Basic processing of sensor</a:t>
            </a:r>
          </a:p>
          <a:p>
            <a:pPr marL="0" indent="0">
              <a:buFont typeface="Wingdings" panose="05000000000000000000" pitchFamily="2" charset="2"/>
              <a:buNone/>
            </a:pPr>
            <a:r>
              <a:rPr lang="en-US" altLang="ko-KR" sz="1200" dirty="0">
                <a:solidFill>
                  <a:schemeClr val="bg1"/>
                </a:solidFill>
              </a:rPr>
              <a:t>Signals From the Environment </a:t>
            </a:r>
            <a:r>
              <a:rPr lang="en-US" altLang="ko-KR" sz="1200" dirty="0">
                <a:solidFill>
                  <a:schemeClr val="bg1"/>
                </a:solidFill>
                <a:sym typeface="Wingdings" panose="05000000000000000000" pitchFamily="2" charset="2"/>
              </a:rPr>
              <a:t> </a:t>
            </a:r>
            <a:r>
              <a:rPr lang="en-US" altLang="ko-KR" sz="1200" dirty="0">
                <a:solidFill>
                  <a:schemeClr val="bg1"/>
                </a:solidFill>
              </a:rPr>
              <a:t>Sensing </a:t>
            </a:r>
            <a:r>
              <a:rPr lang="en-US" altLang="ko-KR" sz="1200" dirty="0">
                <a:solidFill>
                  <a:schemeClr val="bg1"/>
                </a:solidFill>
                <a:sym typeface="Wingdings" panose="05000000000000000000" pitchFamily="2" charset="2"/>
              </a:rPr>
              <a:t> Converting  </a:t>
            </a:r>
            <a:r>
              <a:rPr lang="en-US" altLang="ko-KR" sz="1200" dirty="0">
                <a:solidFill>
                  <a:schemeClr val="bg1"/>
                </a:solidFill>
              </a:rPr>
              <a:t>Electronic Circuits and Devices </a:t>
            </a:r>
            <a:r>
              <a:rPr lang="en-US" altLang="ko-KR" sz="1200" dirty="0">
                <a:solidFill>
                  <a:schemeClr val="bg1"/>
                </a:solidFill>
                <a:sym typeface="Wingdings" panose="05000000000000000000" pitchFamily="2" charset="2"/>
              </a:rPr>
              <a:t> Output</a:t>
            </a:r>
            <a:endParaRPr lang="en-US" altLang="ko-KR" sz="1200" dirty="0">
              <a:solidFill>
                <a:schemeClr val="bg1"/>
              </a:solidFill>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113</a:t>
            </a:fld>
            <a:endParaRPr lang="ko-KR" altLang="en-US"/>
          </a:p>
        </p:txBody>
      </p:sp>
    </p:spTree>
    <p:extLst>
      <p:ext uri="{BB962C8B-B14F-4D97-AF65-F5344CB8AC3E}">
        <p14:creationId xmlns:p14="http://schemas.microsoft.com/office/powerpoint/2010/main" val="19317490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Smart sensor may refer to</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Smart transducer, an analog or digital transducer or actuator combined with a processing BÀI and a communication interface</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Less powerful versions of smart cameras</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114</a:t>
            </a:fld>
            <a:endParaRPr lang="ko-KR" altLang="en-US"/>
          </a:p>
        </p:txBody>
      </p:sp>
    </p:spTree>
    <p:extLst>
      <p:ext uri="{BB962C8B-B14F-4D97-AF65-F5344CB8AC3E}">
        <p14:creationId xmlns:p14="http://schemas.microsoft.com/office/powerpoint/2010/main" val="2901192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Transmitters are necessary component parts of all electronic devices that communicate by radio, such as radio and television broadcasting stations, cell phones, walkie-talkies, wireless computer networks, Bluetooth enabled devices, garage door openers, two-way radios in aircraft, ships, spacecraft, radar sets and navigational beacons. The term transmitter is usually limited to equipment that generates radio waves for communication purposes; or radiolocation, such as radar and navigational transmitters. Generators of radio waves for heating or industrial purposes, such as microwave ovens or diathermy equipment, are not usually called transmitters, even though they often have similar circuits.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115</a:t>
            </a:fld>
            <a:endParaRPr lang="ko-KR" altLang="en-US"/>
          </a:p>
        </p:txBody>
      </p:sp>
    </p:spTree>
    <p:extLst>
      <p:ext uri="{BB962C8B-B14F-4D97-AF65-F5344CB8AC3E}">
        <p14:creationId xmlns:p14="http://schemas.microsoft.com/office/powerpoint/2010/main" val="12996026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The three most important characteristics that determine the sensor's performance are sensitivity, resolution, and span.</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116</a:t>
            </a:fld>
            <a:endParaRPr lang="ko-KR" altLang="en-US"/>
          </a:p>
        </p:txBody>
      </p:sp>
    </p:spTree>
    <p:extLst>
      <p:ext uri="{BB962C8B-B14F-4D97-AF65-F5344CB8AC3E}">
        <p14:creationId xmlns:p14="http://schemas.microsoft.com/office/powerpoint/2010/main" val="21072435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In general, sensors have a functional relationship between a physical input signal and an output signal. These are usually expressed as equations, tables, graphs, etc. These exponential relations are called transfer functions.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117</a:t>
            </a:fld>
            <a:endParaRPr lang="ko-KR" altLang="en-US"/>
          </a:p>
        </p:txBody>
      </p:sp>
    </p:spTree>
    <p:extLst>
      <p:ext uri="{BB962C8B-B14F-4D97-AF65-F5344CB8AC3E}">
        <p14:creationId xmlns:p14="http://schemas.microsoft.com/office/powerpoint/2010/main" val="21972676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Sensitivity: The slope of the transfer function of the sensor</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Sensitivity is an indicator of how the output signal changes as the input signal changes. In the linear transfer function, the slope is the sensitivity.</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If the transfer function of the sensor is a straight line, the sensitivity corresponds to the slope of this straight line. If the slope is large, the sensitivity is excellent, and if the slope is small, the sensitivity is not good.</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In general, higher sensitivity of the sensor can indicate a good sensor.</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118</a:t>
            </a:fld>
            <a:endParaRPr lang="ko-KR" altLang="en-US"/>
          </a:p>
        </p:txBody>
      </p:sp>
    </p:spTree>
    <p:extLst>
      <p:ext uri="{BB962C8B-B14F-4D97-AF65-F5344CB8AC3E}">
        <p14:creationId xmlns:p14="http://schemas.microsoft.com/office/powerpoint/2010/main" val="32078043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Span is a range between the maximum and minimum inputs that produce a meaningful sensor output.</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The operating range is the range between the maximum input and the minimum input that produces a meaningful output, which can be machined. This operating range is often determined along with the output range.</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When talking about Span, the essential term is Full Scale. It represents the algebraic difference between the maximum and minimum values and is used for both input and output.</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119</a:t>
            </a:fld>
            <a:endParaRPr lang="ko-KR" altLang="en-US"/>
          </a:p>
        </p:txBody>
      </p:sp>
    </p:spTree>
    <p:extLst>
      <p:ext uri="{BB962C8B-B14F-4D97-AF65-F5344CB8AC3E}">
        <p14:creationId xmlns:p14="http://schemas.microsoft.com/office/powerpoint/2010/main" val="7587963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Resolution is the minimum input signal the sensor can detect. Here is an example to keep things simple. Generally, 30cm rulers sold in bookstore can be checked up to 1mm. However, lengths smaller than 1mm are difficult to measure accurately. Therefore, the resolution of 30cm ruler can be said to be 1mm and the minimum input increment that can be checked (detected) is 1mm.</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120</a:t>
            </a:fld>
            <a:endParaRPr lang="ko-KR" altLang="en-US"/>
          </a:p>
        </p:txBody>
      </p:sp>
    </p:spTree>
    <p:extLst>
      <p:ext uri="{BB962C8B-B14F-4D97-AF65-F5344CB8AC3E}">
        <p14:creationId xmlns:p14="http://schemas.microsoft.com/office/powerpoint/2010/main" val="22552814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Accuracy means the ability to measure the same value each time under the same conditions, and means the difference between the </a:t>
            </a:r>
            <a:r>
              <a:rPr lang="ko-KR" altLang="ko-KR" dirty="0" err="1">
                <a:solidFill>
                  <a:schemeClr val="tx1">
                    <a:lumMod val="75000"/>
                    <a:lumOff val="25000"/>
                  </a:schemeClr>
                </a:solidFill>
                <a:latin typeface="Arial" panose="020B0604020202020204" pitchFamily="34" charset="0"/>
                <a:cs typeface="Arial" panose="020B0604020202020204" pitchFamily="34" charset="0"/>
              </a:rPr>
              <a:t>indicated</a:t>
            </a:r>
            <a:r>
              <a:rPr lang="en-US" altLang="ko-KR" dirty="0">
                <a:solidFill>
                  <a:schemeClr val="tx1">
                    <a:lumMod val="75000"/>
                    <a:lumOff val="25000"/>
                  </a:schemeClr>
                </a:solidFill>
                <a:latin typeface="Arial" panose="020B0604020202020204" pitchFamily="34" charset="0"/>
                <a:cs typeface="Arial" panose="020B0604020202020204" pitchFamily="34" charset="0"/>
              </a:rPr>
              <a:t> value and the true value.</a:t>
            </a:r>
          </a:p>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Therefore, accuracy is a measure of how close the sensor output is to a true value, and </a:t>
            </a:r>
            <a:r>
              <a:rPr lang="en-US" altLang="ko-KR" b="1" dirty="0">
                <a:solidFill>
                  <a:schemeClr val="tx1">
                    <a:lumMod val="75000"/>
                    <a:lumOff val="25000"/>
                  </a:schemeClr>
                </a:solidFill>
                <a:latin typeface="Arial" panose="020B0604020202020204" pitchFamily="34" charset="0"/>
                <a:cs typeface="Arial" panose="020B0604020202020204" pitchFamily="34" charset="0"/>
              </a:rPr>
              <a:t>p</a:t>
            </a:r>
            <a:r>
              <a:rPr lang="ko-KR" altLang="en-US" b="1" dirty="0" err="1">
                <a:solidFill>
                  <a:schemeClr val="tx1">
                    <a:lumMod val="75000"/>
                    <a:lumOff val="25000"/>
                  </a:schemeClr>
                </a:solidFill>
                <a:latin typeface="Arial" panose="020B0604020202020204" pitchFamily="34" charset="0"/>
                <a:cs typeface="Arial" panose="020B0604020202020204" pitchFamily="34" charset="0"/>
              </a:rPr>
              <a:t>ractically</a:t>
            </a:r>
            <a:r>
              <a:rPr lang="ko-KR" altLang="en-US" b="1" dirty="0">
                <a:solidFill>
                  <a:schemeClr val="tx1">
                    <a:lumMod val="75000"/>
                    <a:lumOff val="25000"/>
                  </a:schemeClr>
                </a:solidFill>
                <a:latin typeface="Arial" panose="020B0604020202020204" pitchFamily="34" charset="0"/>
                <a:cs typeface="Arial" panose="020B0604020202020204" pitchFamily="34" charset="0"/>
              </a:rPr>
              <a:t>, </a:t>
            </a:r>
            <a:r>
              <a:rPr lang="ko-KR" altLang="en-US" b="1" dirty="0" err="1">
                <a:solidFill>
                  <a:schemeClr val="tx1">
                    <a:lumMod val="75000"/>
                    <a:lumOff val="25000"/>
                  </a:schemeClr>
                </a:solidFill>
                <a:latin typeface="Arial" panose="020B0604020202020204" pitchFamily="34" charset="0"/>
                <a:cs typeface="Arial" panose="020B0604020202020204" pitchFamily="34" charset="0"/>
              </a:rPr>
              <a:t>it</a:t>
            </a:r>
            <a:r>
              <a:rPr lang="ko-KR" altLang="en-US" b="1" dirty="0">
                <a:solidFill>
                  <a:schemeClr val="tx1">
                    <a:lumMod val="75000"/>
                    <a:lumOff val="25000"/>
                  </a:schemeClr>
                </a:solidFill>
                <a:latin typeface="Arial" panose="020B0604020202020204" pitchFamily="34" charset="0"/>
                <a:cs typeface="Arial" panose="020B0604020202020204" pitchFamily="34" charset="0"/>
              </a:rPr>
              <a:t> </a:t>
            </a:r>
            <a:r>
              <a:rPr lang="ko-KR" altLang="en-US" b="1" dirty="0" err="1">
                <a:solidFill>
                  <a:schemeClr val="tx1">
                    <a:lumMod val="75000"/>
                    <a:lumOff val="25000"/>
                  </a:schemeClr>
                </a:solidFill>
                <a:latin typeface="Arial" panose="020B0604020202020204" pitchFamily="34" charset="0"/>
                <a:cs typeface="Arial" panose="020B0604020202020204" pitchFamily="34" charset="0"/>
              </a:rPr>
              <a:t>is</a:t>
            </a:r>
            <a:r>
              <a:rPr lang="ko-KR" altLang="en-US" b="1" dirty="0">
                <a:solidFill>
                  <a:schemeClr val="tx1">
                    <a:lumMod val="75000"/>
                    <a:lumOff val="25000"/>
                  </a:schemeClr>
                </a:solidFill>
                <a:latin typeface="Arial" panose="020B0604020202020204" pitchFamily="34" charset="0"/>
                <a:cs typeface="Arial" panose="020B0604020202020204" pitchFamily="34" charset="0"/>
              </a:rPr>
              <a:t> </a:t>
            </a:r>
            <a:r>
              <a:rPr lang="ko-KR" altLang="en-US" b="1" dirty="0" err="1">
                <a:solidFill>
                  <a:schemeClr val="tx1">
                    <a:lumMod val="75000"/>
                    <a:lumOff val="25000"/>
                  </a:schemeClr>
                </a:solidFill>
                <a:latin typeface="Arial" panose="020B0604020202020204" pitchFamily="34" charset="0"/>
                <a:cs typeface="Arial" panose="020B0604020202020204" pitchFamily="34" charset="0"/>
              </a:rPr>
              <a:t>expressed</a:t>
            </a:r>
            <a:r>
              <a:rPr lang="ko-KR" altLang="en-US" b="1" dirty="0">
                <a:solidFill>
                  <a:schemeClr val="tx1">
                    <a:lumMod val="75000"/>
                    <a:lumOff val="25000"/>
                  </a:schemeClr>
                </a:solidFill>
                <a:latin typeface="Arial" panose="020B0604020202020204" pitchFamily="34" charset="0"/>
                <a:cs typeface="Arial" panose="020B0604020202020204" pitchFamily="34" charset="0"/>
              </a:rPr>
              <a:t> </a:t>
            </a:r>
            <a:r>
              <a:rPr lang="ko-KR" altLang="en-US" b="1" dirty="0" err="1">
                <a:solidFill>
                  <a:schemeClr val="tx1">
                    <a:lumMod val="75000"/>
                    <a:lumOff val="25000"/>
                  </a:schemeClr>
                </a:solidFill>
                <a:latin typeface="Arial" panose="020B0604020202020204" pitchFamily="34" charset="0"/>
                <a:cs typeface="Arial" panose="020B0604020202020204" pitchFamily="34" charset="0"/>
              </a:rPr>
              <a:t>as</a:t>
            </a:r>
            <a:r>
              <a:rPr lang="ko-KR" altLang="en-US" b="1" dirty="0">
                <a:solidFill>
                  <a:schemeClr val="tx1">
                    <a:lumMod val="75000"/>
                    <a:lumOff val="25000"/>
                  </a:schemeClr>
                </a:solidFill>
                <a:latin typeface="Arial" panose="020B0604020202020204" pitchFamily="34" charset="0"/>
                <a:cs typeface="Arial" panose="020B0604020202020204" pitchFamily="34" charset="0"/>
              </a:rPr>
              <a:t> </a:t>
            </a:r>
            <a:r>
              <a:rPr lang="ko-KR" altLang="en-US" b="1" dirty="0" err="1">
                <a:solidFill>
                  <a:schemeClr val="tx1">
                    <a:lumMod val="75000"/>
                    <a:lumOff val="25000"/>
                  </a:schemeClr>
                </a:solidFill>
                <a:latin typeface="Arial" panose="020B0604020202020204" pitchFamily="34" charset="0"/>
                <a:cs typeface="Arial" panose="020B0604020202020204" pitchFamily="34" charset="0"/>
              </a:rPr>
              <a:t>inaccuracy</a:t>
            </a:r>
            <a:endParaRPr lang="ko-KR" alt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121</a:t>
            </a:fld>
            <a:endParaRPr lang="ko-KR" altLang="en-US"/>
          </a:p>
        </p:txBody>
      </p:sp>
    </p:spTree>
    <p:extLst>
      <p:ext uri="{BB962C8B-B14F-4D97-AF65-F5344CB8AC3E}">
        <p14:creationId xmlns:p14="http://schemas.microsoft.com/office/powerpoint/2010/main" val="72521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2700" indent="0">
              <a:lnSpc>
                <a:spcPct val="100000"/>
              </a:lnSpc>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The pin number and the name to use when writing the control program are displayed on the left and right sides of the 40 pin header.</a:t>
            </a:r>
          </a:p>
          <a:p>
            <a:pPr marL="12700" indent="0">
              <a:lnSpc>
                <a:spcPct val="100000"/>
              </a:lnSpc>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If you look at pin 8, it says '</a:t>
            </a:r>
            <a:r>
              <a:rPr lang="en-US" altLang="ko-KR" dirty="0" err="1">
                <a:solidFill>
                  <a:schemeClr val="tx1">
                    <a:lumMod val="75000"/>
                    <a:lumOff val="25000"/>
                  </a:schemeClr>
                </a:solidFill>
                <a:latin typeface="Arial" panose="020B0604020202020204" pitchFamily="34" charset="0"/>
                <a:cs typeface="Arial" panose="020B0604020202020204" pitchFamily="34" charset="0"/>
              </a:rPr>
              <a:t>TxD</a:t>
            </a:r>
            <a:r>
              <a:rPr lang="en-US" altLang="ko-KR" dirty="0">
                <a:solidFill>
                  <a:schemeClr val="tx1">
                    <a:lumMod val="75000"/>
                    <a:lumOff val="25000"/>
                  </a:schemeClr>
                </a:solidFill>
                <a:latin typeface="Arial" panose="020B0604020202020204" pitchFamily="34" charset="0"/>
                <a:cs typeface="Arial" panose="020B0604020202020204" pitchFamily="34" charset="0"/>
              </a:rPr>
              <a:t> / GPIO 14 / GPIO 15'. Note that 'BCM' is shown above the 'GPIO 14' in black and '</a:t>
            </a:r>
            <a:r>
              <a:rPr lang="en-US" altLang="ko-KR" dirty="0" err="1">
                <a:solidFill>
                  <a:schemeClr val="tx1">
                    <a:lumMod val="75000"/>
                    <a:lumOff val="25000"/>
                  </a:schemeClr>
                </a:solidFill>
                <a:latin typeface="Arial" panose="020B0604020202020204" pitchFamily="34" charset="0"/>
                <a:cs typeface="Arial" panose="020B0604020202020204" pitchFamily="34" charset="0"/>
              </a:rPr>
              <a:t>wPi</a:t>
            </a:r>
            <a:r>
              <a:rPr lang="en-US" altLang="ko-KR" dirty="0">
                <a:solidFill>
                  <a:schemeClr val="tx1">
                    <a:lumMod val="75000"/>
                    <a:lumOff val="25000"/>
                  </a:schemeClr>
                </a:solidFill>
                <a:latin typeface="Arial" panose="020B0604020202020204" pitchFamily="34" charset="0"/>
                <a:cs typeface="Arial" panose="020B0604020202020204" pitchFamily="34" charset="0"/>
              </a:rPr>
              <a:t>' above the 'GPIO 15' in gray.</a:t>
            </a:r>
          </a:p>
          <a:p>
            <a:pPr marL="12700" indent="0">
              <a:lnSpc>
                <a:spcPct val="100000"/>
              </a:lnSpc>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Two names for a single GPIO pin can be confusing. This is because the GPIO pin naming standards are not the same when the library is being manufactured.</a:t>
            </a:r>
          </a:p>
          <a:p>
            <a:pPr marL="12700" indent="0">
              <a:lnSpc>
                <a:spcPct val="100000"/>
              </a:lnSpc>
              <a:buFont typeface="Arial" panose="020B0604020202020204" pitchFamily="34" charset="0"/>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2700" indent="0">
              <a:lnSpc>
                <a:spcPct val="100000"/>
              </a:lnSpc>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The BCM283x chip's physical pin number is applied to the name in BCM, and the built-in Python library uses this name.</a:t>
            </a:r>
          </a:p>
          <a:p>
            <a:pPr marL="12700" indent="0">
              <a:lnSpc>
                <a:spcPct val="100000"/>
              </a:lnSpc>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The name of the GPIO pins of the BCM283x chip is given in </a:t>
            </a:r>
            <a:r>
              <a:rPr lang="en-US" altLang="ko-KR" dirty="0" err="1">
                <a:solidFill>
                  <a:schemeClr val="tx1">
                    <a:lumMod val="75000"/>
                    <a:lumOff val="25000"/>
                  </a:schemeClr>
                </a:solidFill>
                <a:latin typeface="Arial" panose="020B0604020202020204" pitchFamily="34" charset="0"/>
                <a:cs typeface="Arial" panose="020B0604020202020204" pitchFamily="34" charset="0"/>
              </a:rPr>
              <a:t>wPi</a:t>
            </a:r>
            <a:r>
              <a:rPr lang="en-US" altLang="ko-KR" dirty="0">
                <a:solidFill>
                  <a:schemeClr val="tx1">
                    <a:lumMod val="75000"/>
                    <a:lumOff val="25000"/>
                  </a:schemeClr>
                </a:solidFill>
                <a:latin typeface="Arial" panose="020B0604020202020204" pitchFamily="34" charset="0"/>
                <a:cs typeface="Arial" panose="020B0604020202020204" pitchFamily="34" charset="0"/>
              </a:rPr>
              <a:t>, which is used in </a:t>
            </a:r>
            <a:r>
              <a:rPr lang="en-US" altLang="ko-KR" dirty="0" err="1">
                <a:solidFill>
                  <a:schemeClr val="tx1">
                    <a:lumMod val="75000"/>
                    <a:lumOff val="25000"/>
                  </a:schemeClr>
                </a:solidFill>
                <a:latin typeface="Arial" panose="020B0604020202020204" pitchFamily="34" charset="0"/>
                <a:cs typeface="Arial" panose="020B0604020202020204" pitchFamily="34" charset="0"/>
              </a:rPr>
              <a:t>wiringPi</a:t>
            </a:r>
            <a:r>
              <a:rPr lang="en-US" altLang="ko-KR" dirty="0">
                <a:solidFill>
                  <a:schemeClr val="tx1">
                    <a:lumMod val="75000"/>
                    <a:lumOff val="25000"/>
                  </a:schemeClr>
                </a:solidFill>
                <a:latin typeface="Arial" panose="020B0604020202020204" pitchFamily="34" charset="0"/>
                <a:cs typeface="Arial" panose="020B0604020202020204" pitchFamily="34" charset="0"/>
              </a:rPr>
              <a:t>, a C language library created and distributed by Gordon.</a:t>
            </a:r>
          </a:p>
          <a:p>
            <a:pPr marL="12700" indent="0">
              <a:lnSpc>
                <a:spcPct val="100000"/>
              </a:lnSpc>
              <a:buFont typeface="Arial" panose="020B0604020202020204" pitchFamily="34" charset="0"/>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2700" indent="0">
              <a:lnSpc>
                <a:spcPct val="100000"/>
              </a:lnSpc>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a:t>
            </a:r>
            <a:r>
              <a:rPr lang="en-US" altLang="ko-KR" dirty="0" err="1">
                <a:solidFill>
                  <a:schemeClr val="tx1">
                    <a:lumMod val="75000"/>
                    <a:lumOff val="25000"/>
                  </a:schemeClr>
                </a:solidFill>
                <a:latin typeface="Arial" panose="020B0604020202020204" pitchFamily="34" charset="0"/>
                <a:cs typeface="Arial" panose="020B0604020202020204" pitchFamily="34" charset="0"/>
              </a:rPr>
              <a:t>TxD</a:t>
            </a:r>
            <a:r>
              <a:rPr lang="en-US" altLang="ko-KR" dirty="0">
                <a:solidFill>
                  <a:schemeClr val="tx1">
                    <a:lumMod val="75000"/>
                    <a:lumOff val="25000"/>
                  </a:schemeClr>
                </a:solidFill>
                <a:latin typeface="Arial" panose="020B0604020202020204" pitchFamily="34" charset="0"/>
                <a:cs typeface="Arial" panose="020B0604020202020204" pitchFamily="34" charset="0"/>
              </a:rPr>
              <a:t>” on pin 8 of GPIO header means that “send” function of serial communication port can be used if additional function is used besides GPIO input / output function.</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a:t>
            </a:fld>
            <a:endParaRPr lang="ko-KR" altLang="en-US"/>
          </a:p>
        </p:txBody>
      </p:sp>
    </p:spTree>
    <p:extLst>
      <p:ext uri="{BB962C8B-B14F-4D97-AF65-F5344CB8AC3E}">
        <p14:creationId xmlns:p14="http://schemas.microsoft.com/office/powerpoint/2010/main" val="4719380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Repeatability</a:t>
            </a:r>
          </a:p>
          <a:p>
            <a:r>
              <a:rPr lang="en-US" altLang="ko-KR" dirty="0">
                <a:solidFill>
                  <a:schemeClr val="tx1">
                    <a:lumMod val="75000"/>
                    <a:lumOff val="25000"/>
                  </a:schemeClr>
                </a:solidFill>
                <a:latin typeface="Arial" panose="020B0604020202020204" pitchFamily="34" charset="0"/>
                <a:cs typeface="Arial" panose="020B0604020202020204" pitchFamily="34" charset="0"/>
              </a:rPr>
              <a:t>When the same quantity is measured continuously in the same method (short time interval) under the same conditions (environment, person, etc.), it indicates how much the measured values coincide with each other.</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Precision</a:t>
            </a:r>
          </a:p>
          <a:p>
            <a:r>
              <a:rPr lang="en-US" altLang="ko-KR" dirty="0">
                <a:solidFill>
                  <a:schemeClr val="tx1">
                    <a:lumMod val="75000"/>
                    <a:lumOff val="25000"/>
                  </a:schemeClr>
                </a:solidFill>
                <a:latin typeface="Arial" panose="020B0604020202020204" pitchFamily="34" charset="0"/>
                <a:cs typeface="Arial" panose="020B0604020202020204" pitchFamily="34" charset="0"/>
              </a:rPr>
              <a:t>Repeatability of measurements, Measure of reproducibility</a:t>
            </a:r>
          </a:p>
          <a:p>
            <a:r>
              <a:rPr lang="en-US" altLang="ko-KR" dirty="0">
                <a:solidFill>
                  <a:schemeClr val="tx1">
                    <a:lumMod val="75000"/>
                    <a:lumOff val="25000"/>
                  </a:schemeClr>
                </a:solidFill>
                <a:latin typeface="Arial" panose="020B0604020202020204" pitchFamily="34" charset="0"/>
                <a:cs typeface="Arial" panose="020B0604020202020204" pitchFamily="34" charset="0"/>
              </a:rPr>
              <a:t>Consistency between successive measurements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122</a:t>
            </a:fld>
            <a:endParaRPr lang="ko-KR" altLang="en-US"/>
          </a:p>
        </p:txBody>
      </p:sp>
    </p:spTree>
    <p:extLst>
      <p:ext uri="{BB962C8B-B14F-4D97-AF65-F5344CB8AC3E}">
        <p14:creationId xmlns:p14="http://schemas.microsoft.com/office/powerpoint/2010/main" val="28404775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Accuracy: The degree of how it is close to the true value.</a:t>
            </a:r>
          </a:p>
          <a:p>
            <a:r>
              <a:rPr lang="en-US" altLang="ko-KR" dirty="0">
                <a:solidFill>
                  <a:schemeClr val="tx1">
                    <a:lumMod val="75000"/>
                    <a:lumOff val="25000"/>
                  </a:schemeClr>
                </a:solidFill>
                <a:latin typeface="Arial" panose="020B0604020202020204" pitchFamily="34" charset="0"/>
                <a:cs typeface="Arial" panose="020B0604020202020204" pitchFamily="34" charset="0"/>
              </a:rPr>
              <a:t>Precision: The degree of reproducibility of the measurement. (Degree of distribution of measured values)</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The left target in the figure has values near the true value, but its distribution is widespread. In this case, there is accuracy but no precision. (Accurate but not precise)</a:t>
            </a:r>
          </a:p>
          <a:p>
            <a:r>
              <a:rPr lang="en-US" altLang="ko-KR" dirty="0">
                <a:solidFill>
                  <a:schemeClr val="tx1">
                    <a:lumMod val="75000"/>
                    <a:lumOff val="25000"/>
                  </a:schemeClr>
                </a:solidFill>
                <a:latin typeface="Arial" panose="020B0604020202020204" pitchFamily="34" charset="0"/>
                <a:cs typeface="Arial" panose="020B0604020202020204" pitchFamily="34" charset="0"/>
              </a:rPr>
              <a:t>The target plate on the right is far from the true value, but the distribution of the values is dense. In this case, there is no accuracy but precision. (Precise but not accurate)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123</a:t>
            </a:fld>
            <a:endParaRPr lang="ko-KR" altLang="en-US"/>
          </a:p>
        </p:txBody>
      </p:sp>
    </p:spTree>
    <p:extLst>
      <p:ext uri="{BB962C8B-B14F-4D97-AF65-F5344CB8AC3E}">
        <p14:creationId xmlns:p14="http://schemas.microsoft.com/office/powerpoint/2010/main" val="1911480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The process of measuring output by applying a known value to the sensor, and the input value used for calibration is called a standard. The calibration establishes the relationship between input and output, and the curve obtained at this time is called calibration.</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Calibration of the sensor is a time consuming process, so it is important to minimize the calibration points as much as possible to reduce manufacturing costs.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124</a:t>
            </a:fld>
            <a:endParaRPr lang="ko-KR" altLang="en-US"/>
          </a:p>
        </p:txBody>
      </p:sp>
    </p:spTree>
    <p:extLst>
      <p:ext uri="{BB962C8B-B14F-4D97-AF65-F5344CB8AC3E}">
        <p14:creationId xmlns:p14="http://schemas.microsoft.com/office/powerpoint/2010/main" val="31018499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It would be perfect for the output of the sensor to maintain linearity, but practically is impossible.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125</a:t>
            </a:fld>
            <a:endParaRPr lang="ko-KR" altLang="en-US"/>
          </a:p>
        </p:txBody>
      </p:sp>
    </p:spTree>
    <p:extLst>
      <p:ext uri="{BB962C8B-B14F-4D97-AF65-F5344CB8AC3E}">
        <p14:creationId xmlns:p14="http://schemas.microsoft.com/office/powerpoint/2010/main" val="31928350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spcAft>
                <a:spcPts val="800"/>
              </a:spcAft>
              <a:buClr>
                <a:srgbClr val="193EB0"/>
              </a:buClr>
              <a:buFont typeface="SamsungOne 400" panose="020B0503030303020204" pitchFamily="34" charset="0"/>
              <a:buNone/>
            </a:pP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126</a:t>
            </a:fld>
            <a:endParaRPr lang="ko-KR" altLang="en-US"/>
          </a:p>
        </p:txBody>
      </p:sp>
    </p:spTree>
    <p:extLst>
      <p:ext uri="{BB962C8B-B14F-4D97-AF65-F5344CB8AC3E}">
        <p14:creationId xmlns:p14="http://schemas.microsoft.com/office/powerpoint/2010/main" val="4852749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800"/>
              </a:spcAft>
              <a:buClr>
                <a:srgbClr val="193EB0"/>
              </a:buClr>
              <a:buSzTx/>
              <a:buFont typeface="SamsungOne 400" panose="020B0503030303020204" pitchFamily="34" charset="0"/>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The output is not the same even with the same input, when measuring the output while increasing x compared to decreasing x. It depends on the physical properties of the material.</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pPr marL="182526" indent="-182526">
              <a:spcAft>
                <a:spcPts val="800"/>
              </a:spcAft>
              <a:buClr>
                <a:srgbClr val="193EB0"/>
              </a:buClr>
              <a:buFont typeface="SamsungOne 400" panose="020B0503030303020204" pitchFamily="34" charset="0"/>
              <a:buChar char="‣"/>
            </a:pP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127</a:t>
            </a:fld>
            <a:endParaRPr lang="ko-KR" altLang="en-US"/>
          </a:p>
        </p:txBody>
      </p:sp>
    </p:spTree>
    <p:extLst>
      <p:ext uri="{BB962C8B-B14F-4D97-AF65-F5344CB8AC3E}">
        <p14:creationId xmlns:p14="http://schemas.microsoft.com/office/powerpoint/2010/main" val="12589526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The sensor should detect only the desired physical phenomenon and not be affected by other phenomena.</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128</a:t>
            </a:fld>
            <a:endParaRPr lang="ko-KR" altLang="en-US"/>
          </a:p>
        </p:txBody>
      </p:sp>
    </p:spTree>
    <p:extLst>
      <p:ext uri="{BB962C8B-B14F-4D97-AF65-F5344CB8AC3E}">
        <p14:creationId xmlns:p14="http://schemas.microsoft.com/office/powerpoint/2010/main" val="18986517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Dynamic Characteristics (relationship between input and output over time)</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Time response characteristic (transient characteristic): when the magnitude of input suddenly changes.</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Frequency response characteristic: when the input is changed sinuously.</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Response time: time delay between input and output when the physical quantity input to the sensor changes with time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129</a:t>
            </a:fld>
            <a:endParaRPr lang="ko-KR" altLang="en-US"/>
          </a:p>
        </p:txBody>
      </p:sp>
    </p:spTree>
    <p:extLst>
      <p:ext uri="{BB962C8B-B14F-4D97-AF65-F5344CB8AC3E}">
        <p14:creationId xmlns:p14="http://schemas.microsoft.com/office/powerpoint/2010/main" val="39212441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130</a:t>
            </a:fld>
            <a:endParaRPr lang="ko-KR" altLang="en-US"/>
          </a:p>
        </p:txBody>
      </p:sp>
    </p:spTree>
    <p:extLst>
      <p:ext uri="{BB962C8B-B14F-4D97-AF65-F5344CB8AC3E}">
        <p14:creationId xmlns:p14="http://schemas.microsoft.com/office/powerpoint/2010/main" val="20618873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The definition of noise is an unwanted irregular signal. The lower detection limit is lowered by improving the signal-to-noise ratio. To improve this, a filter is needed.</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131</a:t>
            </a:fld>
            <a:endParaRPr lang="ko-KR" altLang="en-US"/>
          </a:p>
        </p:txBody>
      </p:sp>
    </p:spTree>
    <p:extLst>
      <p:ext uri="{BB962C8B-B14F-4D97-AF65-F5344CB8AC3E}">
        <p14:creationId xmlns:p14="http://schemas.microsoft.com/office/powerpoint/2010/main" val="2281367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1. Detailed implementation details</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Develop sensors that detect rear objects, change the sound of the buzzer according to distance, and (change in frequency) the dashboard of the car visually indicates how close the object is. Alarm is triggered from within 50cm of the approach distance by detecting the rear left, center, and right rear of the vehicle. Increase the number of alarms when the distance is 30cm and 10cm. Dashboard screen is also configured to display a warning screen (yellow-orange-red) according to the distance detected by each </a:t>
            </a:r>
            <a:r>
              <a:rPr lang="en-US" altLang="ko-KR" dirty="0" err="1">
                <a:solidFill>
                  <a:schemeClr val="tx1">
                    <a:lumMod val="75000"/>
                    <a:lumOff val="25000"/>
                  </a:schemeClr>
                </a:solidFill>
                <a:latin typeface="Arial" panose="020B0604020202020204" pitchFamily="34" charset="0"/>
                <a:cs typeface="Arial" panose="020B0604020202020204" pitchFamily="34" charset="0"/>
              </a:rPr>
              <a:t>Cảm</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biến</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siêu</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âm</a:t>
            </a:r>
            <a:r>
              <a:rPr lang="en-US" altLang="ko-KR" dirty="0">
                <a:solidFill>
                  <a:schemeClr val="tx1">
                    <a:lumMod val="75000"/>
                    <a:lumOff val="25000"/>
                  </a:schemeClr>
                </a:solidFill>
                <a:latin typeface="Arial" panose="020B0604020202020204" pitchFamily="34" charset="0"/>
                <a:cs typeface="Arial" panose="020B0604020202020204" pitchFamily="34" charset="0"/>
              </a:rPr>
              <a:t> on the car image </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2. Sensors Required</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- 3 </a:t>
            </a:r>
            <a:r>
              <a:rPr lang="en-US" altLang="ko-KR" dirty="0" err="1">
                <a:solidFill>
                  <a:schemeClr val="tx1">
                    <a:lumMod val="75000"/>
                    <a:lumOff val="25000"/>
                  </a:schemeClr>
                </a:solidFill>
                <a:latin typeface="Arial" panose="020B0604020202020204" pitchFamily="34" charset="0"/>
                <a:cs typeface="Arial" panose="020B0604020202020204" pitchFamily="34" charset="0"/>
              </a:rPr>
              <a:t>Cảm</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biến</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siêu</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âms</a:t>
            </a:r>
            <a:r>
              <a:rPr lang="en-US" altLang="ko-KR" dirty="0">
                <a:solidFill>
                  <a:schemeClr val="tx1">
                    <a:lumMod val="75000"/>
                    <a:lumOff val="25000"/>
                  </a:schemeClr>
                </a:solidFill>
                <a:latin typeface="Arial" panose="020B0604020202020204" pitchFamily="34" charset="0"/>
                <a:cs typeface="Arial" panose="020B0604020202020204" pitchFamily="34" charset="0"/>
              </a:rPr>
              <a:t>(HC-SR04), 1 buzzer sensor(active sensor), LED</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a:t>
            </a:fld>
            <a:endParaRPr lang="ko-KR" altLang="en-US"/>
          </a:p>
        </p:txBody>
      </p:sp>
    </p:spTree>
    <p:extLst>
      <p:ext uri="{BB962C8B-B14F-4D97-AF65-F5344CB8AC3E}">
        <p14:creationId xmlns:p14="http://schemas.microsoft.com/office/powerpoint/2010/main" val="8807052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Tx/>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The ratio of voltage to current = resistance</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In current output sensor, the magnitude of the output impedance should be large and the magnitude of the input impedance should be small.</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In voltage output sensor, the magnitude of the output impedance should be small and the magnitude of the input impedance should be large.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132</a:t>
            </a:fld>
            <a:endParaRPr lang="ko-KR" altLang="en-US"/>
          </a:p>
        </p:txBody>
      </p:sp>
    </p:spTree>
    <p:extLst>
      <p:ext uri="{BB962C8B-B14F-4D97-AF65-F5344CB8AC3E}">
        <p14:creationId xmlns:p14="http://schemas.microsoft.com/office/powerpoint/2010/main" val="16138400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Environmental parameters: external variables (temperature, humidity, etc.) affecting the performance of the sensor.</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133</a:t>
            </a:fld>
            <a:endParaRPr lang="ko-KR" altLang="en-US"/>
          </a:p>
        </p:txBody>
      </p:sp>
    </p:spTree>
    <p:extLst>
      <p:ext uri="{BB962C8B-B14F-4D97-AF65-F5344CB8AC3E}">
        <p14:creationId xmlns:p14="http://schemas.microsoft.com/office/powerpoint/2010/main" val="125159484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134</a:t>
            </a:fld>
            <a:endParaRPr lang="ko-KR" altLang="en-US"/>
          </a:p>
        </p:txBody>
      </p:sp>
    </p:spTree>
    <p:extLst>
      <p:ext uri="{BB962C8B-B14F-4D97-AF65-F5344CB8AC3E}">
        <p14:creationId xmlns:p14="http://schemas.microsoft.com/office/powerpoint/2010/main" val="30771171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Active vs Passive Sensors</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Active sensors require an external power source to operate, which is called an excitation signal. The signal is modulated by the sensor to produce an output signal. For example, a thermistor does not generate any electrical signal, but by passing an electric current through it, its resistance can be measured by detecting variations in the current or voltage across the thermistor.</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Passive sensors, in contrast, generate an electric current in response to an external stimulus which serves as the output signal without the need of an additional energy source. Such examples are a photodiode, and a piezoelectric sensor, thermocouple.</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135</a:t>
            </a:fld>
            <a:endParaRPr lang="ko-KR" altLang="en-US"/>
          </a:p>
        </p:txBody>
      </p:sp>
    </p:spTree>
    <p:extLst>
      <p:ext uri="{BB962C8B-B14F-4D97-AF65-F5344CB8AC3E}">
        <p14:creationId xmlns:p14="http://schemas.microsoft.com/office/powerpoint/2010/main" val="222054578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136</a:t>
            </a:fld>
            <a:endParaRPr lang="ko-KR" altLang="en-US"/>
          </a:p>
        </p:txBody>
      </p:sp>
    </p:spTree>
    <p:extLst>
      <p:ext uri="{BB962C8B-B14F-4D97-AF65-F5344CB8AC3E}">
        <p14:creationId xmlns:p14="http://schemas.microsoft.com/office/powerpoint/2010/main" val="111829982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sz="12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137</a:t>
            </a:fld>
            <a:endParaRPr lang="ko-KR" altLang="en-US"/>
          </a:p>
        </p:txBody>
      </p:sp>
    </p:spTree>
    <p:extLst>
      <p:ext uri="{BB962C8B-B14F-4D97-AF65-F5344CB8AC3E}">
        <p14:creationId xmlns:p14="http://schemas.microsoft.com/office/powerpoint/2010/main" val="1126715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sz="12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138</a:t>
            </a:fld>
            <a:endParaRPr lang="ko-KR" altLang="en-US"/>
          </a:p>
        </p:txBody>
      </p:sp>
    </p:spTree>
    <p:extLst>
      <p:ext uri="{BB962C8B-B14F-4D97-AF65-F5344CB8AC3E}">
        <p14:creationId xmlns:p14="http://schemas.microsoft.com/office/powerpoint/2010/main" val="254957408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sz="12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139</a:t>
            </a:fld>
            <a:endParaRPr lang="ko-KR" altLang="en-US"/>
          </a:p>
        </p:txBody>
      </p:sp>
    </p:spTree>
    <p:extLst>
      <p:ext uri="{BB962C8B-B14F-4D97-AF65-F5344CB8AC3E}">
        <p14:creationId xmlns:p14="http://schemas.microsoft.com/office/powerpoint/2010/main" val="328981453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sz="12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140</a:t>
            </a:fld>
            <a:endParaRPr lang="ko-KR" altLang="en-US"/>
          </a:p>
        </p:txBody>
      </p:sp>
    </p:spTree>
    <p:extLst>
      <p:ext uri="{BB962C8B-B14F-4D97-AF65-F5344CB8AC3E}">
        <p14:creationId xmlns:p14="http://schemas.microsoft.com/office/powerpoint/2010/main" val="145187075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The demand for smart car and smartphone is increasing rapidly in all areas. In 2025, the era of 1 trillion sensors are expected.</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The big two consumer products, cars and mobile phones, continue to lead the market</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Sensor usage per car increased from 200 in 2015 to a lot more in autonomous driving era.</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Only two sensors have been used for one image and sound, but next-generation phones will use more than 20 sensors for each device.</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One billion sensors are shipped each year. Production is increasing at an annual average of more than 50%, and one trillion is expected to be produced every year around 10 years.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sz="12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141</a:t>
            </a:fld>
            <a:endParaRPr lang="ko-KR" altLang="en-US"/>
          </a:p>
        </p:txBody>
      </p:sp>
    </p:spTree>
    <p:extLst>
      <p:ext uri="{BB962C8B-B14F-4D97-AF65-F5344CB8AC3E}">
        <p14:creationId xmlns:p14="http://schemas.microsoft.com/office/powerpoint/2010/main" val="2384349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1. Detailed implementation details</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The Raspberry Pi in the UPS checks the temperature once every 5 minutes and uploads the data to the web server.</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The web server will record the temperature by time and will automatically alert you when data rises above the set temperature.</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2. Necessary sensors</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- 3 </a:t>
            </a:r>
            <a:r>
              <a:rPr lang="en-US" altLang="ko-KR" dirty="0" err="1">
                <a:solidFill>
                  <a:schemeClr val="tx1">
                    <a:lumMod val="75000"/>
                    <a:lumOff val="25000"/>
                  </a:schemeClr>
                </a:solidFill>
                <a:latin typeface="Arial" panose="020B0604020202020204" pitchFamily="34" charset="0"/>
                <a:cs typeface="Arial" panose="020B0604020202020204" pitchFamily="34" charset="0"/>
              </a:rPr>
              <a:t>Cảm</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biến</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siêu</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âms</a:t>
            </a:r>
            <a:r>
              <a:rPr lang="en-US" altLang="ko-KR" dirty="0">
                <a:solidFill>
                  <a:schemeClr val="tx1">
                    <a:lumMod val="75000"/>
                    <a:lumOff val="25000"/>
                  </a:schemeClr>
                </a:solidFill>
                <a:latin typeface="Arial" panose="020B0604020202020204" pitchFamily="34" charset="0"/>
                <a:cs typeface="Arial" panose="020B0604020202020204" pitchFamily="34" charset="0"/>
              </a:rPr>
              <a:t> (HC-SR04), buzzer sensor 1 (active sensor), LED segments, jumper cables, breadboard, DHT11 (temperature/humidity sensor)</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a:t>
            </a:fld>
            <a:endParaRPr lang="ko-KR" altLang="en-US"/>
          </a:p>
        </p:txBody>
      </p:sp>
    </p:spTree>
    <p:extLst>
      <p:ext uri="{BB962C8B-B14F-4D97-AF65-F5344CB8AC3E}">
        <p14:creationId xmlns:p14="http://schemas.microsoft.com/office/powerpoint/2010/main" val="133290462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142</a:t>
            </a:fld>
            <a:endParaRPr lang="ko-KR" altLang="en-US"/>
          </a:p>
        </p:txBody>
      </p:sp>
    </p:spTree>
    <p:extLst>
      <p:ext uri="{BB962C8B-B14F-4D97-AF65-F5344CB8AC3E}">
        <p14:creationId xmlns:p14="http://schemas.microsoft.com/office/powerpoint/2010/main" val="14199647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Characteristics of sensor business</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The sensor market is fragmented according to material, device, component, so the recognition that small quantity business is dominated.</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Sensor selects material and design method according to customer's order and manufactures device, chip, part, module.</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Even if an image sensor using the same semiconductor material has different demands from a car and a mobile phone, the design method on the sensor element may be different, and the market leaders are different.</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The main field of application of sensors is industrial metrology systems, which have been developed around them. However, as the industry has advanced, its utilization has expanded to almost all industries (including aerospace / aerospace and military). It also contributes greatly to human welfare and prosperity, including environmental conservation, disaster prevention, pollution monitoring, abnormal diagnosis, safety management, health care, and crime prevention / disaster prevention.</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143</a:t>
            </a:fld>
            <a:endParaRPr lang="ko-KR" altLang="en-US"/>
          </a:p>
        </p:txBody>
      </p:sp>
    </p:spTree>
    <p:extLst>
      <p:ext uri="{BB962C8B-B14F-4D97-AF65-F5344CB8AC3E}">
        <p14:creationId xmlns:p14="http://schemas.microsoft.com/office/powerpoint/2010/main" val="422450475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144</a:t>
            </a:fld>
            <a:endParaRPr lang="ko-KR" altLang="en-US"/>
          </a:p>
        </p:txBody>
      </p:sp>
    </p:spTree>
    <p:extLst>
      <p:ext uri="{BB962C8B-B14F-4D97-AF65-F5344CB8AC3E}">
        <p14:creationId xmlns:p14="http://schemas.microsoft.com/office/powerpoint/2010/main" val="19569166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Voltage is the difference in electric charge that occurs between two points. For example, if you work hard in the morning and run out in the evening, the difference in energy consumed from morning to evening is the voltage.</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Current refers to the rate at which these charges flow. For example, there are buses and trains that must be taken to work.</a:t>
            </a:r>
          </a:p>
          <a:p>
            <a:r>
              <a:rPr lang="en-US" altLang="ko-KR" dirty="0">
                <a:solidFill>
                  <a:schemeClr val="tx1">
                    <a:lumMod val="75000"/>
                    <a:lumOff val="25000"/>
                  </a:schemeClr>
                </a:solidFill>
                <a:latin typeface="Arial" panose="020B0604020202020204" pitchFamily="34" charset="0"/>
                <a:cs typeface="Arial" panose="020B0604020202020204" pitchFamily="34" charset="0"/>
              </a:rPr>
              <a:t>The current is flowing and the resistance is blocking it. Since the current and the resistance are almost in phase, it is natural that the speed is not fast when the road is blocked.</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145</a:t>
            </a:fld>
            <a:endParaRPr lang="ko-KR" altLang="en-US"/>
          </a:p>
        </p:txBody>
      </p:sp>
    </p:spTree>
    <p:extLst>
      <p:ext uri="{BB962C8B-B14F-4D97-AF65-F5344CB8AC3E}">
        <p14:creationId xmlns:p14="http://schemas.microsoft.com/office/powerpoint/2010/main" val="395890087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Both batteries and rechargeable batteries are considered direct current. All products that use batteries make DC electricity available. The advantage is that it is stable and efficient because there is no change in power over time.</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Disadvantage is that it is difficult to transform. In order to come into modern society and use large-scale electricity, electricity is produced at power plants. Transformers are essential in the process of transferring electricity from a power plant. But if the transformation is difficult, entire process becomes very difficult.</a:t>
            </a:r>
          </a:p>
          <a:p>
            <a:pPr marL="0" marR="0" lvl="0" indent="0" defTabSz="914400">
              <a:lnSpc>
                <a:spcPct val="100000"/>
              </a:lnSpc>
              <a:buClrTx/>
              <a:buSzTx/>
              <a:buFontTx/>
              <a:buNone/>
              <a:tabLst/>
              <a:defRPr/>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0" marR="0" lvl="0" indent="0" defTabSz="914400">
              <a:lnSpc>
                <a:spcPct val="100000"/>
              </a:lnSpc>
              <a:buClrTx/>
              <a:buSzTx/>
              <a:buFont typeface="Arial" panose="020B0604020202020204" pitchFamily="34" charset="0"/>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The main advantage of alternating current is that the transformation itself, which is also a disadvantage of direct current, is very convenient. Easy transformation means that we can send electricity generated at the power plant to the place where we use it efficiently.</a:t>
            </a:r>
          </a:p>
          <a:p>
            <a:pPr marL="0" marR="0" lvl="0" indent="0" defTabSz="914400">
              <a:lnSpc>
                <a:spcPct val="100000"/>
              </a:lnSpc>
              <a:buClrTx/>
              <a:buSzTx/>
              <a:buFont typeface="Arial" panose="020B0604020202020204" pitchFamily="34" charset="0"/>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The disadvantage is inductive disturbance, which is called electromagnetic waves. In addition, power loss occurs due to the characteristics of the AC electricity.</a:t>
            </a: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146</a:t>
            </a:fld>
            <a:endParaRPr lang="ko-KR" altLang="en-US"/>
          </a:p>
        </p:txBody>
      </p:sp>
    </p:spTree>
    <p:extLst>
      <p:ext uri="{BB962C8B-B14F-4D97-AF65-F5344CB8AC3E}">
        <p14:creationId xmlns:p14="http://schemas.microsoft.com/office/powerpoint/2010/main" val="324096710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147</a:t>
            </a:fld>
            <a:endParaRPr lang="ko-KR" altLang="en-US"/>
          </a:p>
        </p:txBody>
      </p:sp>
    </p:spTree>
    <p:extLst>
      <p:ext uri="{BB962C8B-B14F-4D97-AF65-F5344CB8AC3E}">
        <p14:creationId xmlns:p14="http://schemas.microsoft.com/office/powerpoint/2010/main" val="286814129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Ohm's law refers to the law of change in the magnitude of resistance according to current and voltage. Resistance, current, and voltage have a close physical relationship with each other.</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pt-BR" altLang="ko-KR" dirty="0">
                <a:solidFill>
                  <a:schemeClr val="tx1">
                    <a:lumMod val="75000"/>
                    <a:lumOff val="25000"/>
                  </a:schemeClr>
                </a:solidFill>
                <a:latin typeface="Arial" panose="020B0604020202020204" pitchFamily="34" charset="0"/>
                <a:cs typeface="Arial" panose="020B0604020202020204" pitchFamily="34" charset="0"/>
              </a:rPr>
              <a:t>Resistance (R) = Voltage (V) / Current (I)</a:t>
            </a:r>
          </a:p>
          <a:p>
            <a:endParaRPr lang="pt-BR"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That is, the resistance is proportional to the magnitude of the voltage and inversely proportional to the magnitude of the current.</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148</a:t>
            </a:fld>
            <a:endParaRPr lang="ko-KR" altLang="en-US"/>
          </a:p>
        </p:txBody>
      </p:sp>
    </p:spTree>
    <p:extLst>
      <p:ext uri="{BB962C8B-B14F-4D97-AF65-F5344CB8AC3E}">
        <p14:creationId xmlns:p14="http://schemas.microsoft.com/office/powerpoint/2010/main" val="413552355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Kirchhoff's law is commonly used to calculate the current in a circuit. KCL, the law of current, and KVL, the law of voltage, can be used to calculate current using simultaneous equations. When calculating current or trying to understand a circuit, it is a useful rule to know along with the Ohm's law.</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149</a:t>
            </a:fld>
            <a:endParaRPr lang="ko-KR" altLang="en-US"/>
          </a:p>
        </p:txBody>
      </p:sp>
    </p:spTree>
    <p:extLst>
      <p:ext uri="{BB962C8B-B14F-4D97-AF65-F5344CB8AC3E}">
        <p14:creationId xmlns:p14="http://schemas.microsoft.com/office/powerpoint/2010/main" val="18188084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150</a:t>
            </a:fld>
            <a:endParaRPr lang="ko-KR" altLang="en-US"/>
          </a:p>
        </p:txBody>
      </p:sp>
    </p:spTree>
    <p:extLst>
      <p:ext uri="{BB962C8B-B14F-4D97-AF65-F5344CB8AC3E}">
        <p14:creationId xmlns:p14="http://schemas.microsoft.com/office/powerpoint/2010/main" val="338680931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151</a:t>
            </a:fld>
            <a:endParaRPr lang="ko-KR" altLang="en-US"/>
          </a:p>
        </p:txBody>
      </p:sp>
    </p:spTree>
    <p:extLst>
      <p:ext uri="{BB962C8B-B14F-4D97-AF65-F5344CB8AC3E}">
        <p14:creationId xmlns:p14="http://schemas.microsoft.com/office/powerpoint/2010/main" val="3317972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What other features would you like to add to the Electric Blanket control above?</a:t>
            </a:r>
          </a:p>
          <a:p>
            <a:pPr marL="628650" lvl="1" indent="-171450">
              <a:buFont typeface="Wingdings" panose="05000000000000000000" pitchFamily="2" charset="2"/>
              <a:buChar char="ü"/>
            </a:pPr>
            <a:r>
              <a:rPr lang="en-US" altLang="ko-KR" dirty="0">
                <a:solidFill>
                  <a:schemeClr val="tx1">
                    <a:lumMod val="75000"/>
                    <a:lumOff val="25000"/>
                  </a:schemeClr>
                </a:solidFill>
                <a:latin typeface="Arial" panose="020B0604020202020204" pitchFamily="34" charset="0"/>
                <a:cs typeface="Arial" panose="020B0604020202020204" pitchFamily="34" charset="0"/>
              </a:rPr>
              <a:t>Example answer: a function that attaches temperature sensors (linked to an Arduino) to Electric Blanket, monitors temperature with Smartphones, and adjusts temperature.</a:t>
            </a:r>
          </a:p>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What more parts will be required?</a:t>
            </a:r>
          </a:p>
          <a:p>
            <a:pPr marL="628650" lvl="1" indent="-171450">
              <a:buFont typeface="Wingdings" panose="05000000000000000000" pitchFamily="2" charset="2"/>
              <a:buChar char="ü"/>
            </a:pPr>
            <a:r>
              <a:rPr lang="it-IT" altLang="ko-KR" dirty="0">
                <a:solidFill>
                  <a:schemeClr val="tx1">
                    <a:lumMod val="75000"/>
                    <a:lumOff val="25000"/>
                  </a:schemeClr>
                </a:solidFill>
                <a:latin typeface="Arial" panose="020B0604020202020204" pitchFamily="34" charset="0"/>
                <a:cs typeface="Arial" panose="020B0604020202020204" pitchFamily="34" charset="0"/>
              </a:rPr>
              <a:t>Example answer: aduino module, temperature sensor, smartphone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a:t>
            </a:fld>
            <a:endParaRPr lang="ko-KR" altLang="en-US"/>
          </a:p>
        </p:txBody>
      </p:sp>
    </p:spTree>
    <p:extLst>
      <p:ext uri="{BB962C8B-B14F-4D97-AF65-F5344CB8AC3E}">
        <p14:creationId xmlns:p14="http://schemas.microsoft.com/office/powerpoint/2010/main" val="25206301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152</a:t>
            </a:fld>
            <a:endParaRPr lang="ko-KR" altLang="en-US"/>
          </a:p>
        </p:txBody>
      </p:sp>
    </p:spTree>
    <p:extLst>
      <p:ext uri="{BB962C8B-B14F-4D97-AF65-F5344CB8AC3E}">
        <p14:creationId xmlns:p14="http://schemas.microsoft.com/office/powerpoint/2010/main" val="278362025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In electrical engineering, resistance is a component that prevents electricity (exact current) from flowing well. To explain the principle of resistance briefly, resistance can convert electrical energy into heat, dissipating this heat. This reduces the voltage and likewise reduces the current.</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153</a:t>
            </a:fld>
            <a:endParaRPr lang="ko-KR" altLang="en-US"/>
          </a:p>
        </p:txBody>
      </p:sp>
    </p:spTree>
    <p:extLst>
      <p:ext uri="{BB962C8B-B14F-4D97-AF65-F5344CB8AC3E}">
        <p14:creationId xmlns:p14="http://schemas.microsoft.com/office/powerpoint/2010/main" val="28205696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Types of resistor</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 Fixed resister</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 Variable resistor</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 Special resistor</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Fixed resistor </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The most common resistance, which has a constant resistance and does not change.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154</a:t>
            </a:fld>
            <a:endParaRPr lang="ko-KR" altLang="en-US"/>
          </a:p>
        </p:txBody>
      </p:sp>
    </p:spTree>
    <p:extLst>
      <p:ext uri="{BB962C8B-B14F-4D97-AF65-F5344CB8AC3E}">
        <p14:creationId xmlns:p14="http://schemas.microsoft.com/office/powerpoint/2010/main" val="1611436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Variable resistor</a:t>
            </a:r>
          </a:p>
          <a:p>
            <a:pPr marL="0" indent="0">
              <a:buFontTx/>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A resistor that allows the resistance value to be changed within a certain range. It is used for volume control or other control parts. In addition, there are rotation and slide methods, and semi-fixed resistors are used for fine adjustment in the circuit. This is called a potentiometer.</a:t>
            </a:r>
          </a:p>
          <a:p>
            <a:pPr marL="0" indent="0">
              <a:buFontTx/>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Special resistor</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In the resistance production plant, not all resistance dimensions are made at regular intervals.</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If there is an intermediate resistance dimension that does not fall in this category, it is called a special resistor. (Mainly used for precision resistance)</a:t>
            </a:r>
          </a:p>
          <a:p>
            <a:pPr marL="0" indent="0">
              <a:buFont typeface="Arial" panose="020B0604020202020204" pitchFamily="34" charset="0"/>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Special purpose resistor</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It is not a resistor used in electronic circuits, but a resistor that is used for special purposes by making one resistor into the equipment. It refers to a resistor used in a dummy load or a load test of a power supply used for radio transmission performance test. There is also a special resistor made by specially winding method or by putting liquid with resistance in the container to make induction resistance without removing </a:t>
            </a:r>
            <a:r>
              <a:rPr lang="en-US" altLang="ko-KR" dirty="0">
                <a:solidFill>
                  <a:schemeClr val="tx1">
                    <a:lumMod val="75000"/>
                    <a:lumOff val="2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inductance</a:t>
            </a:r>
            <a:r>
              <a:rPr lang="en-US" altLang="ko-KR" dirty="0">
                <a:solidFill>
                  <a:schemeClr val="tx1">
                    <a:lumMod val="75000"/>
                    <a:lumOff val="25000"/>
                  </a:schemeClr>
                </a:solidFill>
                <a:latin typeface="Arial" panose="020B0604020202020204" pitchFamily="34" charset="0"/>
                <a:cs typeface="Arial" panose="020B0604020202020204" pitchFamily="34" charset="0"/>
              </a:rPr>
              <a:t> from resistance.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155</a:t>
            </a:fld>
            <a:endParaRPr lang="ko-KR" altLang="en-US"/>
          </a:p>
        </p:txBody>
      </p:sp>
    </p:spTree>
    <p:extLst>
      <p:ext uri="{BB962C8B-B14F-4D97-AF65-F5344CB8AC3E}">
        <p14:creationId xmlns:p14="http://schemas.microsoft.com/office/powerpoint/2010/main" val="40100101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156</a:t>
            </a:fld>
            <a:endParaRPr lang="ko-KR" altLang="en-US"/>
          </a:p>
        </p:txBody>
      </p:sp>
    </p:spTree>
    <p:extLst>
      <p:ext uri="{BB962C8B-B14F-4D97-AF65-F5344CB8AC3E}">
        <p14:creationId xmlns:p14="http://schemas.microsoft.com/office/powerpoint/2010/main" val="2876182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157</a:t>
            </a:fld>
            <a:endParaRPr lang="ko-KR" altLang="en-US"/>
          </a:p>
        </p:txBody>
      </p:sp>
    </p:spTree>
    <p:extLst>
      <p:ext uri="{BB962C8B-B14F-4D97-AF65-F5344CB8AC3E}">
        <p14:creationId xmlns:p14="http://schemas.microsoft.com/office/powerpoint/2010/main" val="132887555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Power Consumption</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In general, just as energy is required to work, electrical energy is required to operate an electric device such as a motor, a heater, and a lamp. It is power consumption that expresses how much energy these electric devices require.</a:t>
            </a:r>
          </a:p>
          <a:p>
            <a:pPr marL="0" indent="0">
              <a:buFont typeface="Arial" panose="020B0604020202020204" pitchFamily="34" charset="0"/>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Rated power</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Since this power is radiated with heat in the case of resistors, if the power consumption is too large, the temperature of the resistor rises and it may burn or melt. Therefore, it is necessary to indicate the application of a resistor capable of dissipating power up to several W, which is the rated power of the resistor. However, in consideration of safety such as the loss of resistance, it is usually used for power consumption of less than 1/2 of rated power.</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158</a:t>
            </a:fld>
            <a:endParaRPr lang="ko-KR" altLang="en-US"/>
          </a:p>
        </p:txBody>
      </p:sp>
    </p:spTree>
    <p:extLst>
      <p:ext uri="{BB962C8B-B14F-4D97-AF65-F5344CB8AC3E}">
        <p14:creationId xmlns:p14="http://schemas.microsoft.com/office/powerpoint/2010/main" val="19729401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Capacitors perform two functions.</a:t>
            </a:r>
          </a:p>
          <a:p>
            <a:r>
              <a:rPr lang="en-US" altLang="ko-KR" dirty="0">
                <a:solidFill>
                  <a:schemeClr val="tx1">
                    <a:lumMod val="75000"/>
                    <a:lumOff val="25000"/>
                  </a:schemeClr>
                </a:solidFill>
                <a:latin typeface="Arial" panose="020B0604020202020204" pitchFamily="34" charset="0"/>
                <a:cs typeface="Arial" panose="020B0604020202020204" pitchFamily="34" charset="0"/>
              </a:rPr>
              <a:t>1. Accumulate (store) electricity (charge) at each electrode when DC voltage is applied (no current flows after storing the capacity of the capacitor)</a:t>
            </a:r>
          </a:p>
          <a:p>
            <a:r>
              <a:rPr lang="en-US" altLang="ko-KR" dirty="0">
                <a:solidFill>
                  <a:schemeClr val="tx1">
                    <a:lumMod val="75000"/>
                    <a:lumOff val="25000"/>
                  </a:schemeClr>
                </a:solidFill>
                <a:latin typeface="Arial" panose="020B0604020202020204" pitchFamily="34" charset="0"/>
                <a:cs typeface="Arial" panose="020B0604020202020204" pitchFamily="34" charset="0"/>
              </a:rPr>
              <a:t>2. In AC voltage, it cuts off DC voltage and passes AC component</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Capacitors store electricity. Capacitors do not allow direct current to flow, but allow alternating current to flow, with higher capacities and higher frequencies. The capacity BÀI is F (farad), but generally pF (picofarad) and </a:t>
            </a:r>
            <a:r>
              <a:rPr lang="en-US" altLang="ko-KR" dirty="0" err="1">
                <a:solidFill>
                  <a:schemeClr val="tx1">
                    <a:lumMod val="75000"/>
                    <a:lumOff val="25000"/>
                  </a:schemeClr>
                </a:solidFill>
                <a:latin typeface="Arial" panose="020B0604020202020204" pitchFamily="34" charset="0"/>
                <a:cs typeface="Arial" panose="020B0604020202020204" pitchFamily="34" charset="0"/>
              </a:rPr>
              <a:t>uF</a:t>
            </a:r>
            <a:r>
              <a:rPr lang="en-US" altLang="ko-KR" dirty="0">
                <a:solidFill>
                  <a:schemeClr val="tx1">
                    <a:lumMod val="75000"/>
                    <a:lumOff val="25000"/>
                  </a:schemeClr>
                </a:solidFill>
                <a:latin typeface="Arial" panose="020B0604020202020204" pitchFamily="34" charset="0"/>
                <a:cs typeface="Arial" panose="020B0604020202020204" pitchFamily="34" charset="0"/>
              </a:rPr>
              <a:t> (microfarad) are the main BÀIs.</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159</a:t>
            </a:fld>
            <a:endParaRPr lang="ko-KR" altLang="en-US"/>
          </a:p>
        </p:txBody>
      </p:sp>
    </p:spTree>
    <p:extLst>
      <p:ext uri="{BB962C8B-B14F-4D97-AF65-F5344CB8AC3E}">
        <p14:creationId xmlns:p14="http://schemas.microsoft.com/office/powerpoint/2010/main" val="148563873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Use of Capacitors</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Use to hold unstable power</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Use as a method to remove noise</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Used to cut off direct current and pass alternating current</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Used for stable operation of ICs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160</a:t>
            </a:fld>
            <a:endParaRPr lang="ko-KR" altLang="en-US"/>
          </a:p>
        </p:txBody>
      </p:sp>
    </p:spTree>
    <p:extLst>
      <p:ext uri="{BB962C8B-B14F-4D97-AF65-F5344CB8AC3E}">
        <p14:creationId xmlns:p14="http://schemas.microsoft.com/office/powerpoint/2010/main" val="279113436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Electrolytic Capacitor</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The advantage is that the dielectric material can be made thinner so that a large capacity can be obtained even at a small size.</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There is a positive (long wire +) capacitor, and the polarity, voltage, and capacitance are written on the surface of the capacitor.</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This capacitor is mainly used for power supply stabilization, low frequency bypass, etc. and should be used as it may burst if the pole is connected incorrectly.</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Tantalum Capacitor</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It is a capacitor that uses tantalum as an electrode, and its use is similar to that of an electrolytic capacitor, but its error, characteristics, and frequency are superior to those of an electrolytic capacitor. The price is higher.</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161</a:t>
            </a:fld>
            <a:endParaRPr lang="ko-KR" altLang="en-US"/>
          </a:p>
        </p:txBody>
      </p:sp>
    </p:spTree>
    <p:extLst>
      <p:ext uri="{BB962C8B-B14F-4D97-AF65-F5344CB8AC3E}">
        <p14:creationId xmlns:p14="http://schemas.microsoft.com/office/powerpoint/2010/main" val="95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What other features would you like to add to the Electronic Door system above?</a:t>
            </a:r>
          </a:p>
          <a:p>
            <a:pPr marL="628650" lvl="1" indent="-171450">
              <a:buFont typeface="Wingdings" panose="05000000000000000000" pitchFamily="2" charset="2"/>
              <a:buChar char="ü"/>
            </a:pPr>
            <a:r>
              <a:rPr lang="en-US" altLang="ko-KR" dirty="0">
                <a:solidFill>
                  <a:schemeClr val="tx1">
                    <a:lumMod val="75000"/>
                    <a:lumOff val="25000"/>
                  </a:schemeClr>
                </a:solidFill>
                <a:latin typeface="Arial" panose="020B0604020202020204" pitchFamily="34" charset="0"/>
                <a:cs typeface="Arial" panose="020B0604020202020204" pitchFamily="34" charset="0"/>
              </a:rPr>
              <a:t>Example answer: automatically open doors at a certain distance in conjunction with the Bluetooth function of the smartphone. Current date, time and number of visitors count function on the LCD display</a:t>
            </a:r>
            <a:br>
              <a:rPr lang="en-US" altLang="ko-KR" dirty="0">
                <a:solidFill>
                  <a:schemeClr val="tx1">
                    <a:lumMod val="75000"/>
                    <a:lumOff val="25000"/>
                  </a:schemeClr>
                </a:solidFill>
                <a:latin typeface="Arial" panose="020B0604020202020204" pitchFamily="34" charset="0"/>
                <a:cs typeface="Arial" panose="020B0604020202020204" pitchFamily="34" charset="0"/>
              </a:rPr>
            </a:b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What more parts will be required?</a:t>
            </a:r>
          </a:p>
          <a:p>
            <a:pPr marL="628650" lvl="1" indent="-171450">
              <a:buFont typeface="Wingdings" panose="05000000000000000000" pitchFamily="2" charset="2"/>
              <a:buChar char="ü"/>
            </a:pPr>
            <a:r>
              <a:rPr lang="en-US" altLang="ko-KR" dirty="0">
                <a:solidFill>
                  <a:schemeClr val="tx1">
                    <a:lumMod val="75000"/>
                    <a:lumOff val="25000"/>
                  </a:schemeClr>
                </a:solidFill>
                <a:latin typeface="Arial" panose="020B0604020202020204" pitchFamily="34" charset="0"/>
                <a:cs typeface="Arial" panose="020B0604020202020204" pitchFamily="34" charset="0"/>
              </a:rPr>
              <a:t>LCD module, HDMI/DV cable, Bluetooth module, smart phone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a:t>
            </a:fld>
            <a:endParaRPr lang="ko-KR" altLang="en-US"/>
          </a:p>
        </p:txBody>
      </p:sp>
    </p:spTree>
    <p:extLst>
      <p:ext uri="{BB962C8B-B14F-4D97-AF65-F5344CB8AC3E}">
        <p14:creationId xmlns:p14="http://schemas.microsoft.com/office/powerpoint/2010/main" val="103125620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Ceramic capacitor</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A capacitor made of dielectric material such as ceramic thin film with high dielectric constant and barium </a:t>
            </a:r>
            <a:r>
              <a:rPr lang="en-US" altLang="ko-KR" dirty="0" err="1">
                <a:solidFill>
                  <a:schemeClr val="tx1">
                    <a:lumMod val="75000"/>
                    <a:lumOff val="25000"/>
                  </a:schemeClr>
                </a:solidFill>
                <a:latin typeface="Arial" panose="020B0604020202020204" pitchFamily="34" charset="0"/>
                <a:cs typeface="Arial" panose="020B0604020202020204" pitchFamily="34" charset="0"/>
              </a:rPr>
              <a:t>titanate</a:t>
            </a:r>
            <a:r>
              <a:rPr lang="en-US" altLang="ko-KR" dirty="0">
                <a:solidFill>
                  <a:schemeClr val="tx1">
                    <a:lumMod val="75000"/>
                    <a:lumOff val="25000"/>
                  </a:schemeClr>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It has a thin film or disk shape, relatively small capacity, and high frequency characteristics, so that it is commonly used for high frequency pipe.</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ko-KR" dirty="0" err="1">
                <a:solidFill>
                  <a:schemeClr val="tx1">
                    <a:lumMod val="75000"/>
                    <a:lumOff val="25000"/>
                  </a:schemeClr>
                </a:solidFill>
                <a:latin typeface="Arial" panose="020B0604020202020204" pitchFamily="34" charset="0"/>
                <a:cs typeface="Arial" panose="020B0604020202020204" pitchFamily="34" charset="0"/>
              </a:rPr>
              <a:t>Varicon</a:t>
            </a: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It is a variable capacitor that uses air as a dielectric, and is used in tuners for selecting radio broadcasting.</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Trimmer</a:t>
            </a: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It is a variable capacitance capacitor using ceramic as a dielectric material. It is mainly used to adjust the capacitance value as necessary according to the frequency required for mobile communication and broadcasting system.</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162</a:t>
            </a:fld>
            <a:endParaRPr lang="ko-KR" altLang="en-US"/>
          </a:p>
        </p:txBody>
      </p:sp>
    </p:spTree>
    <p:extLst>
      <p:ext uri="{BB962C8B-B14F-4D97-AF65-F5344CB8AC3E}">
        <p14:creationId xmlns:p14="http://schemas.microsoft.com/office/powerpoint/2010/main" val="272424694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163</a:t>
            </a:fld>
            <a:endParaRPr lang="ko-KR" altLang="en-US"/>
          </a:p>
        </p:txBody>
      </p:sp>
    </p:spTree>
    <p:extLst>
      <p:ext uri="{BB962C8B-B14F-4D97-AF65-F5344CB8AC3E}">
        <p14:creationId xmlns:p14="http://schemas.microsoft.com/office/powerpoint/2010/main" val="6706146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A diode refers to a semiconductor device or a two-pole vacuum tube having a property of flowing current in one direction and not flowing in the reverse direction. Usually used to convert AC to DC.</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164</a:t>
            </a:fld>
            <a:endParaRPr lang="ko-KR" altLang="en-US"/>
          </a:p>
        </p:txBody>
      </p:sp>
    </p:spTree>
    <p:extLst>
      <p:ext uri="{BB962C8B-B14F-4D97-AF65-F5344CB8AC3E}">
        <p14:creationId xmlns:p14="http://schemas.microsoft.com/office/powerpoint/2010/main" val="272861094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165</a:t>
            </a:fld>
            <a:endParaRPr lang="ko-KR" altLang="en-US"/>
          </a:p>
        </p:txBody>
      </p:sp>
    </p:spTree>
    <p:extLst>
      <p:ext uri="{BB962C8B-B14F-4D97-AF65-F5344CB8AC3E}">
        <p14:creationId xmlns:p14="http://schemas.microsoft.com/office/powerpoint/2010/main" val="243986518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166</a:t>
            </a:fld>
            <a:endParaRPr lang="ko-KR" altLang="en-US"/>
          </a:p>
        </p:txBody>
      </p:sp>
    </p:spTree>
    <p:extLst>
      <p:ext uri="{BB962C8B-B14F-4D97-AF65-F5344CB8AC3E}">
        <p14:creationId xmlns:p14="http://schemas.microsoft.com/office/powerpoint/2010/main" val="345207747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167</a:t>
            </a:fld>
            <a:endParaRPr lang="ko-KR" altLang="en-US"/>
          </a:p>
        </p:txBody>
      </p:sp>
    </p:spTree>
    <p:extLst>
      <p:ext uri="{BB962C8B-B14F-4D97-AF65-F5344CB8AC3E}">
        <p14:creationId xmlns:p14="http://schemas.microsoft.com/office/powerpoint/2010/main" val="317140722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168</a:t>
            </a:fld>
            <a:endParaRPr lang="ko-KR" altLang="en-US"/>
          </a:p>
        </p:txBody>
      </p:sp>
    </p:spTree>
    <p:extLst>
      <p:ext uri="{BB962C8B-B14F-4D97-AF65-F5344CB8AC3E}">
        <p14:creationId xmlns:p14="http://schemas.microsoft.com/office/powerpoint/2010/main" val="6376811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169</a:t>
            </a:fld>
            <a:endParaRPr lang="ko-KR" altLang="en-US"/>
          </a:p>
        </p:txBody>
      </p:sp>
    </p:spTree>
    <p:extLst>
      <p:ext uri="{BB962C8B-B14F-4D97-AF65-F5344CB8AC3E}">
        <p14:creationId xmlns:p14="http://schemas.microsoft.com/office/powerpoint/2010/main" val="1928755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Integrated circuit</a:t>
            </a:r>
          </a:p>
          <a:p>
            <a:r>
              <a:rPr lang="en-US" altLang="ko-KR" dirty="0">
                <a:solidFill>
                  <a:schemeClr val="tx1">
                    <a:lumMod val="75000"/>
                    <a:lumOff val="25000"/>
                  </a:schemeClr>
                </a:solidFill>
                <a:latin typeface="Arial" panose="020B0604020202020204" pitchFamily="34" charset="0"/>
                <a:cs typeface="Arial" panose="020B0604020202020204" pitchFamily="34" charset="0"/>
              </a:rPr>
              <a:t>Many electronic circuit devices are functionally complex electronic devices or systems of very small structure in which they are inseparably coupled onto one substrate or to the substrate itself.</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170</a:t>
            </a:fld>
            <a:endParaRPr lang="ko-KR" altLang="en-US"/>
          </a:p>
        </p:txBody>
      </p:sp>
    </p:spTree>
    <p:extLst>
      <p:ext uri="{BB962C8B-B14F-4D97-AF65-F5344CB8AC3E}">
        <p14:creationId xmlns:p14="http://schemas.microsoft.com/office/powerpoint/2010/main" val="309163296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A programmable logic device (PLD) is an integrated circuit that allows a user to change the structure of an internal logic circuit after manufacturing. In the early days, it was common to be pre-programmed and provided in production so that no circuit changes were required. Recently, the circuit can be redefined during operation, so it is also called a reconfigurable logic device. Logic devices are manufactured with specifications and functions defined at design time, so unlike general integrated circuits that cannot be changed later, circuits are shipped undefined and users can record and operate arbitrary circuits.</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All-round integrated circuits use ASICs for high-volume manufacturing, but they require initial development costs such as technical assets, equipment, and IP, which can be spent on designing, and design time cannot be used elsewhere. Because of this, even a small mistake can be unacceptable to the developer. However, designable logic devices do not require an initial development cost and can be rewritten many times. Today, they are widely used from development to production with support from many people.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171</a:t>
            </a:fld>
            <a:endParaRPr lang="ko-KR" altLang="en-US"/>
          </a:p>
        </p:txBody>
      </p:sp>
    </p:spTree>
    <p:extLst>
      <p:ext uri="{BB962C8B-B14F-4D97-AF65-F5344CB8AC3E}">
        <p14:creationId xmlns:p14="http://schemas.microsoft.com/office/powerpoint/2010/main" val="273779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What other features would you like to add to the Smart Home system above?</a:t>
            </a:r>
          </a:p>
          <a:p>
            <a:pPr marL="628650" lvl="1" indent="-171450">
              <a:buFont typeface="Wingdings" panose="05000000000000000000" pitchFamily="2" charset="2"/>
              <a:buChar char="ü"/>
            </a:pPr>
            <a:r>
              <a:rPr lang="en-US" altLang="ko-KR" dirty="0">
                <a:solidFill>
                  <a:schemeClr val="tx1">
                    <a:lumMod val="75000"/>
                    <a:lumOff val="25000"/>
                  </a:schemeClr>
                </a:solidFill>
                <a:latin typeface="Arial" panose="020B0604020202020204" pitchFamily="34" charset="0"/>
                <a:cs typeface="Arial" panose="020B0604020202020204" pitchFamily="34" charset="0"/>
              </a:rPr>
              <a:t>Smart Home monitoring via smartphone (temperature, humidity, etc.). The home cam connected to the wireless router is monitored with a smartphone.</a:t>
            </a:r>
            <a:br>
              <a:rPr lang="en-US" altLang="ko-KR" dirty="0">
                <a:solidFill>
                  <a:schemeClr val="tx1">
                    <a:lumMod val="75000"/>
                    <a:lumOff val="25000"/>
                  </a:schemeClr>
                </a:solidFill>
                <a:latin typeface="Arial" panose="020B0604020202020204" pitchFamily="34" charset="0"/>
                <a:cs typeface="Arial" panose="020B0604020202020204" pitchFamily="34" charset="0"/>
              </a:rPr>
            </a:b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What more parts will be required?</a:t>
            </a:r>
          </a:p>
          <a:p>
            <a:pPr marL="628650" lvl="1" indent="-171450">
              <a:buFont typeface="Wingdings" panose="05000000000000000000" pitchFamily="2" charset="2"/>
              <a:buChar char="ü"/>
            </a:pPr>
            <a:r>
              <a:rPr lang="en-US" altLang="ko-KR" dirty="0">
                <a:solidFill>
                  <a:schemeClr val="tx1">
                    <a:lumMod val="75000"/>
                    <a:lumOff val="25000"/>
                  </a:schemeClr>
                </a:solidFill>
                <a:latin typeface="Arial" panose="020B0604020202020204" pitchFamily="34" charset="0"/>
                <a:cs typeface="Arial" panose="020B0604020202020204" pitchFamily="34" charset="0"/>
              </a:rPr>
              <a:t>Smartphone, camera module and cable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a:t>
            </a:fld>
            <a:endParaRPr lang="ko-KR" altLang="en-US"/>
          </a:p>
        </p:txBody>
      </p:sp>
    </p:spTree>
    <p:extLst>
      <p:ext uri="{BB962C8B-B14F-4D97-AF65-F5344CB8AC3E}">
        <p14:creationId xmlns:p14="http://schemas.microsoft.com/office/powerpoint/2010/main" val="301255826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It is a "DC-coupled" high gain voltage amplifier with two differential inputs and usually one single output. One op-amp produces an output voltage that is typically one hundred to several thousand times greater than the difference in voltage between its input terminals.</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Operational amplifiers are important building blocks in various types of electronic circuits.</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The origin of operational amplifiers is analog computers used in linear, nonlinear, and frequency-dependent circuits. The characteristics of the final element, such as gain, are popular in circuit design because they are set by external components, with little dependence on temperature variations and the non-uniform manufacturing state of the op-amp itself.</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172</a:t>
            </a:fld>
            <a:endParaRPr lang="ko-KR" altLang="en-US"/>
          </a:p>
        </p:txBody>
      </p:sp>
    </p:spTree>
    <p:extLst>
      <p:ext uri="{BB962C8B-B14F-4D97-AF65-F5344CB8AC3E}">
        <p14:creationId xmlns:p14="http://schemas.microsoft.com/office/powerpoint/2010/main" val="73757069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173</a:t>
            </a:fld>
            <a:endParaRPr lang="ko-KR" altLang="en-US"/>
          </a:p>
        </p:txBody>
      </p:sp>
    </p:spTree>
    <p:extLst>
      <p:ext uri="{BB962C8B-B14F-4D97-AF65-F5344CB8AC3E}">
        <p14:creationId xmlns:p14="http://schemas.microsoft.com/office/powerpoint/2010/main" val="254258028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A light source diode is a semiconductor element that emits light when a voltage is applied in the forward direction. Also called LED (Light Emitting Diode). The light source principle utilizes the electroluminescence effect. It also lasts longer than incandescent lamps. The color of the light source diode is different depending on the material used, and it can be produced to emit light from the "ultraviolet" region to the "visible ray" and "infrared ray" region.</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174</a:t>
            </a:fld>
            <a:endParaRPr lang="ko-KR" altLang="en-US"/>
          </a:p>
        </p:txBody>
      </p:sp>
    </p:spTree>
    <p:extLst>
      <p:ext uri="{BB962C8B-B14F-4D97-AF65-F5344CB8AC3E}">
        <p14:creationId xmlns:p14="http://schemas.microsoft.com/office/powerpoint/2010/main" val="332619612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175</a:t>
            </a:fld>
            <a:endParaRPr lang="ko-KR" altLang="en-US"/>
          </a:p>
        </p:txBody>
      </p:sp>
    </p:spTree>
    <p:extLst>
      <p:ext uri="{BB962C8B-B14F-4D97-AF65-F5344CB8AC3E}">
        <p14:creationId xmlns:p14="http://schemas.microsoft.com/office/powerpoint/2010/main" val="248489747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176</a:t>
            </a:fld>
            <a:endParaRPr lang="ko-KR" altLang="en-US"/>
          </a:p>
        </p:txBody>
      </p:sp>
    </p:spTree>
    <p:extLst>
      <p:ext uri="{BB962C8B-B14F-4D97-AF65-F5344CB8AC3E}">
        <p14:creationId xmlns:p14="http://schemas.microsoft.com/office/powerpoint/2010/main" val="78440624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177</a:t>
            </a:fld>
            <a:endParaRPr lang="ko-KR" altLang="en-US"/>
          </a:p>
        </p:txBody>
      </p:sp>
    </p:spTree>
    <p:extLst>
      <p:ext uri="{BB962C8B-B14F-4D97-AF65-F5344CB8AC3E}">
        <p14:creationId xmlns:p14="http://schemas.microsoft.com/office/powerpoint/2010/main" val="369077172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178</a:t>
            </a:fld>
            <a:endParaRPr lang="ko-KR" altLang="en-US"/>
          </a:p>
        </p:txBody>
      </p:sp>
    </p:spTree>
    <p:extLst>
      <p:ext uri="{BB962C8B-B14F-4D97-AF65-F5344CB8AC3E}">
        <p14:creationId xmlns:p14="http://schemas.microsoft.com/office/powerpoint/2010/main" val="7402372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179</a:t>
            </a:fld>
            <a:endParaRPr lang="ko-KR" altLang="en-US"/>
          </a:p>
        </p:txBody>
      </p:sp>
    </p:spTree>
    <p:extLst>
      <p:ext uri="{BB962C8B-B14F-4D97-AF65-F5344CB8AC3E}">
        <p14:creationId xmlns:p14="http://schemas.microsoft.com/office/powerpoint/2010/main" val="172920032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180</a:t>
            </a:fld>
            <a:endParaRPr lang="ko-KR" altLang="en-US"/>
          </a:p>
        </p:txBody>
      </p:sp>
    </p:spTree>
    <p:extLst>
      <p:ext uri="{BB962C8B-B14F-4D97-AF65-F5344CB8AC3E}">
        <p14:creationId xmlns:p14="http://schemas.microsoft.com/office/powerpoint/2010/main" val="3444532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181</a:t>
            </a:fld>
            <a:endParaRPr lang="ko-KR" altLang="en-US"/>
          </a:p>
        </p:txBody>
      </p:sp>
    </p:spTree>
    <p:extLst>
      <p:ext uri="{BB962C8B-B14F-4D97-AF65-F5344CB8AC3E}">
        <p14:creationId xmlns:p14="http://schemas.microsoft.com/office/powerpoint/2010/main" val="1150543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Reference</a:t>
            </a:r>
            <a:r>
              <a:rPr lang="ko-KR" altLang="en-US"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a:solidFill>
                  <a:schemeClr val="tx1">
                    <a:lumMod val="75000"/>
                    <a:lumOff val="25000"/>
                  </a:schemeClr>
                </a:solidFill>
                <a:latin typeface="Arial" panose="020B0604020202020204" pitchFamily="34" charset="0"/>
                <a:cs typeface="Arial" panose="020B0604020202020204" pitchFamily="34" charset="0"/>
              </a:rPr>
              <a:t>Web</a:t>
            </a:r>
            <a:r>
              <a:rPr lang="ko-KR" altLang="en-US"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a:solidFill>
                  <a:schemeClr val="tx1">
                    <a:lumMod val="75000"/>
                    <a:lumOff val="25000"/>
                  </a:schemeClr>
                </a:solidFill>
                <a:latin typeface="Arial" panose="020B0604020202020204" pitchFamily="34" charset="0"/>
                <a:cs typeface="Arial" panose="020B0604020202020204" pitchFamily="34" charset="0"/>
              </a:rPr>
              <a:t>Site</a:t>
            </a:r>
            <a:r>
              <a:rPr lang="ko-KR" altLang="en-US"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a:solidFill>
                  <a:schemeClr val="tx1">
                    <a:lumMod val="75000"/>
                    <a:lumOff val="25000"/>
                  </a:schemeClr>
                </a:solidFill>
                <a:latin typeface="Arial" panose="020B0604020202020204" pitchFamily="34" charset="0"/>
                <a:cs typeface="Arial" panose="020B0604020202020204" pitchFamily="34" charset="0"/>
              </a:rPr>
              <a:t>:</a:t>
            </a:r>
            <a:r>
              <a:rPr lang="ko-KR" altLang="en-US"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a:solidFill>
                  <a:schemeClr val="tx1">
                    <a:lumMod val="75000"/>
                    <a:lumOff val="2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https://www.raspberrypi.org/products/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a:t>
            </a:fld>
            <a:endParaRPr lang="ko-KR" altLang="en-US"/>
          </a:p>
        </p:txBody>
      </p:sp>
    </p:spTree>
    <p:extLst>
      <p:ext uri="{BB962C8B-B14F-4D97-AF65-F5344CB8AC3E}">
        <p14:creationId xmlns:p14="http://schemas.microsoft.com/office/powerpoint/2010/main" val="312187739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182</a:t>
            </a:fld>
            <a:endParaRPr lang="ko-KR" altLang="en-US"/>
          </a:p>
        </p:txBody>
      </p:sp>
    </p:spTree>
    <p:extLst>
      <p:ext uri="{BB962C8B-B14F-4D97-AF65-F5344CB8AC3E}">
        <p14:creationId xmlns:p14="http://schemas.microsoft.com/office/powerpoint/2010/main" val="186855852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183</a:t>
            </a:fld>
            <a:endParaRPr lang="ko-KR" altLang="en-US"/>
          </a:p>
        </p:txBody>
      </p:sp>
    </p:spTree>
    <p:extLst>
      <p:ext uri="{BB962C8B-B14F-4D97-AF65-F5344CB8AC3E}">
        <p14:creationId xmlns:p14="http://schemas.microsoft.com/office/powerpoint/2010/main" val="175611064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184</a:t>
            </a:fld>
            <a:endParaRPr lang="ko-KR" altLang="en-US"/>
          </a:p>
        </p:txBody>
      </p:sp>
    </p:spTree>
    <p:extLst>
      <p:ext uri="{BB962C8B-B14F-4D97-AF65-F5344CB8AC3E}">
        <p14:creationId xmlns:p14="http://schemas.microsoft.com/office/powerpoint/2010/main" val="370986531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185</a:t>
            </a:fld>
            <a:endParaRPr lang="ko-KR" altLang="en-US"/>
          </a:p>
        </p:txBody>
      </p:sp>
    </p:spTree>
    <p:extLst>
      <p:ext uri="{BB962C8B-B14F-4D97-AF65-F5344CB8AC3E}">
        <p14:creationId xmlns:p14="http://schemas.microsoft.com/office/powerpoint/2010/main" val="256254226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186</a:t>
            </a:fld>
            <a:endParaRPr lang="ko-KR" altLang="en-US"/>
          </a:p>
        </p:txBody>
      </p:sp>
    </p:spTree>
    <p:extLst>
      <p:ext uri="{BB962C8B-B14F-4D97-AF65-F5344CB8AC3E}">
        <p14:creationId xmlns:p14="http://schemas.microsoft.com/office/powerpoint/2010/main" val="70586830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187</a:t>
            </a:fld>
            <a:endParaRPr lang="ko-KR" altLang="en-US"/>
          </a:p>
        </p:txBody>
      </p:sp>
    </p:spTree>
    <p:extLst>
      <p:ext uri="{BB962C8B-B14F-4D97-AF65-F5344CB8AC3E}">
        <p14:creationId xmlns:p14="http://schemas.microsoft.com/office/powerpoint/2010/main" val="63079379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How to see the standard of transistor</a:t>
            </a:r>
          </a:p>
          <a:p>
            <a:pPr marL="0" indent="0">
              <a:buFont typeface="Arial" panose="020B0604020202020204" pitchFamily="34" charset="0"/>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Transistors are much less sensitive to the effects of voltage and current than vacuum tubes, so they must be used properly. The symbols used for transistors are as follows:</a:t>
            </a:r>
          </a:p>
          <a:p>
            <a:pPr marL="0" indent="0">
              <a:buFont typeface="Arial" panose="020B0604020202020204" pitchFamily="34" charset="0"/>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Name: Number-Letter-Letter-Number</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- 1st number: indication of the number of joints</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 1 → Diode (1 junction), 2⊙ → Transistor (2 junctions)</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- 2nd letter S (semiconductor)</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Third character</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 A → </a:t>
            </a:r>
            <a:r>
              <a:rPr lang="en-US" altLang="ko-KR" dirty="0" err="1">
                <a:solidFill>
                  <a:schemeClr val="tx1">
                    <a:lumMod val="75000"/>
                    <a:lumOff val="25000"/>
                  </a:schemeClr>
                </a:solidFill>
                <a:latin typeface="Arial" panose="020B0604020202020204" pitchFamily="34" charset="0"/>
                <a:cs typeface="Arial" panose="020B0604020202020204" pitchFamily="34" charset="0"/>
              </a:rPr>
              <a:t>pnp</a:t>
            </a:r>
            <a:r>
              <a:rPr lang="en-US" altLang="ko-KR" dirty="0">
                <a:solidFill>
                  <a:schemeClr val="tx1">
                    <a:lumMod val="75000"/>
                    <a:lumOff val="25000"/>
                  </a:schemeClr>
                </a:solidFill>
                <a:latin typeface="Arial" panose="020B0604020202020204" pitchFamily="34" charset="0"/>
                <a:cs typeface="Arial" panose="020B0604020202020204" pitchFamily="34" charset="0"/>
              </a:rPr>
              <a:t> type (for high frequency) ⊙ B → </a:t>
            </a:r>
            <a:r>
              <a:rPr lang="en-US" altLang="ko-KR" dirty="0" err="1">
                <a:solidFill>
                  <a:schemeClr val="tx1">
                    <a:lumMod val="75000"/>
                    <a:lumOff val="25000"/>
                  </a:schemeClr>
                </a:solidFill>
                <a:latin typeface="Arial" panose="020B0604020202020204" pitchFamily="34" charset="0"/>
                <a:cs typeface="Arial" panose="020B0604020202020204" pitchFamily="34" charset="0"/>
              </a:rPr>
              <a:t>pnp</a:t>
            </a:r>
            <a:r>
              <a:rPr lang="en-US" altLang="ko-KR" dirty="0">
                <a:solidFill>
                  <a:schemeClr val="tx1">
                    <a:lumMod val="75000"/>
                    <a:lumOff val="25000"/>
                  </a:schemeClr>
                </a:solidFill>
                <a:latin typeface="Arial" panose="020B0604020202020204" pitchFamily="34" charset="0"/>
                <a:cs typeface="Arial" panose="020B0604020202020204" pitchFamily="34" charset="0"/>
              </a:rPr>
              <a:t> type (for low frequency)</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 C → </a:t>
            </a:r>
            <a:r>
              <a:rPr lang="en-US" altLang="ko-KR" dirty="0" err="1">
                <a:solidFill>
                  <a:schemeClr val="tx1">
                    <a:lumMod val="75000"/>
                    <a:lumOff val="25000"/>
                  </a:schemeClr>
                </a:solidFill>
                <a:latin typeface="Arial" panose="020B0604020202020204" pitchFamily="34" charset="0"/>
                <a:cs typeface="Arial" panose="020B0604020202020204" pitchFamily="34" charset="0"/>
              </a:rPr>
              <a:t>npn</a:t>
            </a:r>
            <a:r>
              <a:rPr lang="en-US" altLang="ko-KR" dirty="0">
                <a:solidFill>
                  <a:schemeClr val="tx1">
                    <a:lumMod val="75000"/>
                    <a:lumOff val="25000"/>
                  </a:schemeClr>
                </a:solidFill>
                <a:latin typeface="Arial" panose="020B0604020202020204" pitchFamily="34" charset="0"/>
                <a:cs typeface="Arial" panose="020B0604020202020204" pitchFamily="34" charset="0"/>
              </a:rPr>
              <a:t> type (for high frequency) ⊙ D → </a:t>
            </a:r>
            <a:r>
              <a:rPr lang="en-US" altLang="ko-KR" dirty="0" err="1">
                <a:solidFill>
                  <a:schemeClr val="tx1">
                    <a:lumMod val="75000"/>
                    <a:lumOff val="25000"/>
                  </a:schemeClr>
                </a:solidFill>
                <a:latin typeface="Arial" panose="020B0604020202020204" pitchFamily="34" charset="0"/>
                <a:cs typeface="Arial" panose="020B0604020202020204" pitchFamily="34" charset="0"/>
              </a:rPr>
              <a:t>npn</a:t>
            </a:r>
            <a:r>
              <a:rPr lang="en-US" altLang="ko-KR" dirty="0">
                <a:solidFill>
                  <a:schemeClr val="tx1">
                    <a:lumMod val="75000"/>
                    <a:lumOff val="25000"/>
                  </a:schemeClr>
                </a:solidFill>
                <a:latin typeface="Arial" panose="020B0604020202020204" pitchFamily="34" charset="0"/>
                <a:cs typeface="Arial" panose="020B0604020202020204" pitchFamily="34" charset="0"/>
              </a:rPr>
              <a:t> type (for low frequency)</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- 4th digit: more than 11, with modified letters A and F at the end.</a:t>
            </a:r>
          </a:p>
          <a:p>
            <a:pPr marL="0" indent="0">
              <a:buFont typeface="Arial" panose="020B0604020202020204" pitchFamily="34" charset="0"/>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What does 2SC1815 mean?</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① 2: means transistor</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② S: Semiconductor</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③ C: Type (A-</a:t>
            </a:r>
            <a:r>
              <a:rPr lang="en-US" altLang="ko-KR" dirty="0" err="1">
                <a:solidFill>
                  <a:schemeClr val="tx1">
                    <a:lumMod val="75000"/>
                    <a:lumOff val="25000"/>
                  </a:schemeClr>
                </a:solidFill>
                <a:latin typeface="Arial" panose="020B0604020202020204" pitchFamily="34" charset="0"/>
                <a:cs typeface="Arial" panose="020B0604020202020204" pitchFamily="34" charset="0"/>
              </a:rPr>
              <a:t>pnp</a:t>
            </a:r>
            <a:r>
              <a:rPr lang="en-US" altLang="ko-KR" dirty="0">
                <a:solidFill>
                  <a:schemeClr val="tx1">
                    <a:lumMod val="75000"/>
                    <a:lumOff val="25000"/>
                  </a:schemeClr>
                </a:solidFill>
                <a:latin typeface="Arial" panose="020B0604020202020204" pitchFamily="34" charset="0"/>
                <a:cs typeface="Arial" panose="020B0604020202020204" pitchFamily="34" charset="0"/>
              </a:rPr>
              <a:t> high frequency, B-</a:t>
            </a:r>
            <a:r>
              <a:rPr lang="en-US" altLang="ko-KR" dirty="0" err="1">
                <a:solidFill>
                  <a:schemeClr val="tx1">
                    <a:lumMod val="75000"/>
                    <a:lumOff val="25000"/>
                  </a:schemeClr>
                </a:solidFill>
                <a:latin typeface="Arial" panose="020B0604020202020204" pitchFamily="34" charset="0"/>
                <a:cs typeface="Arial" panose="020B0604020202020204" pitchFamily="34" charset="0"/>
              </a:rPr>
              <a:t>pnp</a:t>
            </a:r>
            <a:r>
              <a:rPr lang="en-US" altLang="ko-KR" dirty="0">
                <a:solidFill>
                  <a:schemeClr val="tx1">
                    <a:lumMod val="75000"/>
                    <a:lumOff val="25000"/>
                  </a:schemeClr>
                </a:solidFill>
                <a:latin typeface="Arial" panose="020B0604020202020204" pitchFamily="34" charset="0"/>
                <a:cs typeface="Arial" panose="020B0604020202020204" pitchFamily="34" charset="0"/>
              </a:rPr>
              <a:t> low frequency, C-</a:t>
            </a:r>
            <a:r>
              <a:rPr lang="en-US" altLang="ko-KR" dirty="0" err="1">
                <a:solidFill>
                  <a:schemeClr val="tx1">
                    <a:lumMod val="75000"/>
                    <a:lumOff val="25000"/>
                  </a:schemeClr>
                </a:solidFill>
                <a:latin typeface="Arial" panose="020B0604020202020204" pitchFamily="34" charset="0"/>
                <a:cs typeface="Arial" panose="020B0604020202020204" pitchFamily="34" charset="0"/>
              </a:rPr>
              <a:t>npn</a:t>
            </a:r>
            <a:r>
              <a:rPr lang="en-US" altLang="ko-KR" dirty="0">
                <a:solidFill>
                  <a:schemeClr val="tx1">
                    <a:lumMod val="75000"/>
                    <a:lumOff val="25000"/>
                  </a:schemeClr>
                </a:solidFill>
                <a:latin typeface="Arial" panose="020B0604020202020204" pitchFamily="34" charset="0"/>
                <a:cs typeface="Arial" panose="020B0604020202020204" pitchFamily="34" charset="0"/>
              </a:rPr>
              <a:t> high frequency, D-</a:t>
            </a:r>
            <a:r>
              <a:rPr lang="en-US" altLang="ko-KR" dirty="0" err="1">
                <a:solidFill>
                  <a:schemeClr val="tx1">
                    <a:lumMod val="75000"/>
                    <a:lumOff val="25000"/>
                  </a:schemeClr>
                </a:solidFill>
                <a:latin typeface="Arial" panose="020B0604020202020204" pitchFamily="34" charset="0"/>
                <a:cs typeface="Arial" panose="020B0604020202020204" pitchFamily="34" charset="0"/>
              </a:rPr>
              <a:t>npn</a:t>
            </a:r>
            <a:r>
              <a:rPr lang="en-US" altLang="ko-KR" dirty="0">
                <a:solidFill>
                  <a:schemeClr val="tx1">
                    <a:lumMod val="75000"/>
                    <a:lumOff val="25000"/>
                  </a:schemeClr>
                </a:solidFill>
                <a:latin typeface="Arial" panose="020B0604020202020204" pitchFamily="34" charset="0"/>
                <a:cs typeface="Arial" panose="020B0604020202020204" pitchFamily="34" charset="0"/>
              </a:rPr>
              <a:t> low frequency)</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④ 1815: Registration Number</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188</a:t>
            </a:fld>
            <a:endParaRPr lang="ko-KR" altLang="en-US"/>
          </a:p>
        </p:txBody>
      </p:sp>
    </p:spTree>
    <p:extLst>
      <p:ext uri="{BB962C8B-B14F-4D97-AF65-F5344CB8AC3E}">
        <p14:creationId xmlns:p14="http://schemas.microsoft.com/office/powerpoint/2010/main" val="96428616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189</a:t>
            </a:fld>
            <a:endParaRPr lang="ko-KR" altLang="en-US"/>
          </a:p>
        </p:txBody>
      </p:sp>
    </p:spTree>
    <p:extLst>
      <p:ext uri="{BB962C8B-B14F-4D97-AF65-F5344CB8AC3E}">
        <p14:creationId xmlns:p14="http://schemas.microsoft.com/office/powerpoint/2010/main" val="116483142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190</a:t>
            </a:fld>
            <a:endParaRPr lang="ko-KR" altLang="en-US"/>
          </a:p>
        </p:txBody>
      </p:sp>
    </p:spTree>
    <p:extLst>
      <p:ext uri="{BB962C8B-B14F-4D97-AF65-F5344CB8AC3E}">
        <p14:creationId xmlns:p14="http://schemas.microsoft.com/office/powerpoint/2010/main" val="379693423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When a chip or circuit stage having different signal levels is connected to each other, a circuit or chipset that converts the signal level between them is called a level transmitter, a level transmitter, or a level shifter.</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191</a:t>
            </a:fld>
            <a:endParaRPr lang="ko-KR" altLang="en-US"/>
          </a:p>
        </p:txBody>
      </p:sp>
    </p:spTree>
    <p:extLst>
      <p:ext uri="{BB962C8B-B14F-4D97-AF65-F5344CB8AC3E}">
        <p14:creationId xmlns:p14="http://schemas.microsoft.com/office/powerpoint/2010/main" val="4190643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Reference</a:t>
            </a:r>
            <a:r>
              <a:rPr lang="ko-KR" altLang="en-US"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a:solidFill>
                  <a:schemeClr val="tx1">
                    <a:lumMod val="75000"/>
                    <a:lumOff val="25000"/>
                  </a:schemeClr>
                </a:solidFill>
                <a:latin typeface="Arial" panose="020B0604020202020204" pitchFamily="34" charset="0"/>
                <a:cs typeface="Arial" panose="020B0604020202020204" pitchFamily="34" charset="0"/>
              </a:rPr>
              <a:t>Web</a:t>
            </a:r>
            <a:r>
              <a:rPr lang="ko-KR" altLang="en-US"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a:solidFill>
                  <a:schemeClr val="tx1">
                    <a:lumMod val="75000"/>
                    <a:lumOff val="25000"/>
                  </a:schemeClr>
                </a:solidFill>
                <a:latin typeface="Arial" panose="020B0604020202020204" pitchFamily="34" charset="0"/>
                <a:cs typeface="Arial" panose="020B0604020202020204" pitchFamily="34" charset="0"/>
              </a:rPr>
              <a:t>Site</a:t>
            </a:r>
            <a:r>
              <a:rPr lang="ko-KR" altLang="en-US"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a:solidFill>
                  <a:schemeClr val="tx1">
                    <a:lumMod val="75000"/>
                    <a:lumOff val="25000"/>
                  </a:schemeClr>
                </a:solidFill>
                <a:latin typeface="Arial" panose="020B0604020202020204" pitchFamily="34" charset="0"/>
                <a:cs typeface="Arial" panose="020B0604020202020204" pitchFamily="34" charset="0"/>
              </a:rPr>
              <a:t>:</a:t>
            </a:r>
            <a:r>
              <a:rPr lang="ko-KR" altLang="en-US"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a:solidFill>
                  <a:schemeClr val="tx1">
                    <a:lumMod val="75000"/>
                    <a:lumOff val="2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https://www.raspberrypi.org/products/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a:t>
            </a:fld>
            <a:endParaRPr lang="ko-KR" altLang="en-US"/>
          </a:p>
        </p:txBody>
      </p:sp>
    </p:spTree>
    <p:extLst>
      <p:ext uri="{BB962C8B-B14F-4D97-AF65-F5344CB8AC3E}">
        <p14:creationId xmlns:p14="http://schemas.microsoft.com/office/powerpoint/2010/main" val="320132996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192</a:t>
            </a:fld>
            <a:endParaRPr lang="ko-KR" altLang="en-US"/>
          </a:p>
        </p:txBody>
      </p:sp>
    </p:spTree>
    <p:extLst>
      <p:ext uri="{BB962C8B-B14F-4D97-AF65-F5344CB8AC3E}">
        <p14:creationId xmlns:p14="http://schemas.microsoft.com/office/powerpoint/2010/main" val="3314778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Coupling capacitor</a:t>
            </a:r>
          </a:p>
          <a:p>
            <a:r>
              <a:rPr lang="en-US" altLang="ko-KR" dirty="0">
                <a:solidFill>
                  <a:schemeClr val="tx1">
                    <a:lumMod val="75000"/>
                    <a:lumOff val="25000"/>
                  </a:schemeClr>
                </a:solidFill>
                <a:latin typeface="Arial" panose="020B0604020202020204" pitchFamily="34" charset="0"/>
                <a:cs typeface="Arial" panose="020B0604020202020204" pitchFamily="34" charset="0"/>
              </a:rPr>
              <a:t>The biggest function of the capacitor is to filter out direct current. When the capacitor is directly connected to the signal stage, the direct current is filtered out, and only the signal remains. This is called a coupling capacitor.</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Bypass capacitor</a:t>
            </a:r>
          </a:p>
          <a:p>
            <a:r>
              <a:rPr lang="en-US" altLang="ko-KR" dirty="0">
                <a:solidFill>
                  <a:schemeClr val="tx1">
                    <a:lumMod val="75000"/>
                    <a:lumOff val="25000"/>
                  </a:schemeClr>
                </a:solidFill>
                <a:latin typeface="Arial" panose="020B0604020202020204" pitchFamily="34" charset="0"/>
                <a:cs typeface="Arial" panose="020B0604020202020204" pitchFamily="34" charset="0"/>
              </a:rPr>
              <a:t>A capacitor to be connected between both power supply of IC and GND (ground).</a:t>
            </a:r>
          </a:p>
          <a:p>
            <a:r>
              <a:rPr lang="en-US" altLang="ko-KR" dirty="0">
                <a:solidFill>
                  <a:schemeClr val="tx1">
                    <a:lumMod val="75000"/>
                    <a:lumOff val="25000"/>
                  </a:schemeClr>
                </a:solidFill>
                <a:latin typeface="Arial" panose="020B0604020202020204" pitchFamily="34" charset="0"/>
                <a:cs typeface="Arial" panose="020B0604020202020204" pitchFamily="34" charset="0"/>
              </a:rPr>
              <a:t>The IC is very weak against power supply noise. Therefore, when the power supply shakes, it may not work properly. Therefore, omitting the bypass capacitor causes various phenomena such as a circuit where the IC is oscillated and overheated, a circuit that sometimes malfunctions, and a circuit that operates without error.</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193</a:t>
            </a:fld>
            <a:endParaRPr lang="ko-KR" altLang="en-US"/>
          </a:p>
        </p:txBody>
      </p:sp>
    </p:spTree>
    <p:extLst>
      <p:ext uri="{BB962C8B-B14F-4D97-AF65-F5344CB8AC3E}">
        <p14:creationId xmlns:p14="http://schemas.microsoft.com/office/powerpoint/2010/main" val="138445666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An amplifier capable of "addition, subtraction, and integration of analog signals with high amplification rate,". Op-amps can be used inexpensively because many products are integrated into ICs according to the purpose of measurement, high precision calculation, and high speed. The most important feature of op-amps is that they can perform various analog operations such as addition, subtraction, integration, and derivation with high speed and high accuracy by using external resistors, capacitors, diodes and other components and negative feedback.</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194</a:t>
            </a:fld>
            <a:endParaRPr lang="ko-KR" altLang="en-US"/>
          </a:p>
        </p:txBody>
      </p:sp>
    </p:spTree>
    <p:extLst>
      <p:ext uri="{BB962C8B-B14F-4D97-AF65-F5344CB8AC3E}">
        <p14:creationId xmlns:p14="http://schemas.microsoft.com/office/powerpoint/2010/main" val="216991578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Comparator is a circuit that evaluates a plurality of signals and indicates which specific rule these signals match. In this case, the match is in the "h" (high) state and the inconsistency is usually displayed in the "l" (low) state.</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195</a:t>
            </a:fld>
            <a:endParaRPr lang="ko-KR" altLang="en-US"/>
          </a:p>
        </p:txBody>
      </p:sp>
    </p:spTree>
    <p:extLst>
      <p:ext uri="{BB962C8B-B14F-4D97-AF65-F5344CB8AC3E}">
        <p14:creationId xmlns:p14="http://schemas.microsoft.com/office/powerpoint/2010/main" val="340631325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196</a:t>
            </a:fld>
            <a:endParaRPr lang="ko-KR" altLang="en-US"/>
          </a:p>
        </p:txBody>
      </p:sp>
    </p:spTree>
    <p:extLst>
      <p:ext uri="{BB962C8B-B14F-4D97-AF65-F5344CB8AC3E}">
        <p14:creationId xmlns:p14="http://schemas.microsoft.com/office/powerpoint/2010/main" val="14132644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Low frequency refers to a relatively low frequency and generally refers to a voice frequency (16-20,000 [Hz]). And the low frequency amplifier is an amplifier whose purpose is to amplify low frequency signals. It also amplifies low-frequency signals of a constant frequency, but is usually designed to achieve even amplification across an audible frequency of 16-20,000 Hz.</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It is important for the amplifier to have less distortion and noise. Various types of circuits are used depending on the purpose, and resistance coupled amplifiers are widely used. The signal to be amplified can be divided into a power amplifier and a voltage amplifier.</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197</a:t>
            </a:fld>
            <a:endParaRPr lang="ko-KR" altLang="en-US"/>
          </a:p>
        </p:txBody>
      </p:sp>
    </p:spTree>
    <p:extLst>
      <p:ext uri="{BB962C8B-B14F-4D97-AF65-F5344CB8AC3E}">
        <p14:creationId xmlns:p14="http://schemas.microsoft.com/office/powerpoint/2010/main" val="8063254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Latch and flip-flop are memory devices that can have one of two stable output states and have one or more inputs that can change their output. </a:t>
            </a:r>
          </a:p>
          <a:p>
            <a:pPr marL="0"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Flip-flops are usually devices that can change state by a pulse called a clock and change the state of the output in response to a clock input rather than in response to a data input. So, the flip-flop has a clock and the latch has no clock.</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198</a:t>
            </a:fld>
            <a:endParaRPr lang="ko-KR" altLang="en-US"/>
          </a:p>
        </p:txBody>
      </p:sp>
    </p:spTree>
    <p:extLst>
      <p:ext uri="{BB962C8B-B14F-4D97-AF65-F5344CB8AC3E}">
        <p14:creationId xmlns:p14="http://schemas.microsoft.com/office/powerpoint/2010/main" val="228900103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199</a:t>
            </a:fld>
            <a:endParaRPr lang="ko-KR" altLang="en-US"/>
          </a:p>
        </p:txBody>
      </p:sp>
    </p:spTree>
    <p:extLst>
      <p:ext uri="{BB962C8B-B14F-4D97-AF65-F5344CB8AC3E}">
        <p14:creationId xmlns:p14="http://schemas.microsoft.com/office/powerpoint/2010/main" val="176295160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The decoder comes out with 2 power when N inputs are input. Depending on the value of the input variable, only one of the output lines has a value of 1, and the other is 0.</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200</a:t>
            </a:fld>
            <a:endParaRPr lang="ko-KR" altLang="en-US"/>
          </a:p>
        </p:txBody>
      </p:sp>
    </p:spTree>
    <p:extLst>
      <p:ext uri="{BB962C8B-B14F-4D97-AF65-F5344CB8AC3E}">
        <p14:creationId xmlns:p14="http://schemas.microsoft.com/office/powerpoint/2010/main" val="111209640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201</a:t>
            </a:fld>
            <a:endParaRPr lang="ko-KR" altLang="en-US"/>
          </a:p>
        </p:txBody>
      </p:sp>
    </p:spTree>
    <p:extLst>
      <p:ext uri="{BB962C8B-B14F-4D97-AF65-F5344CB8AC3E}">
        <p14:creationId xmlns:p14="http://schemas.microsoft.com/office/powerpoint/2010/main" val="2173651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a:t>
            </a:fld>
            <a:endParaRPr lang="ko-KR" altLang="en-US"/>
          </a:p>
        </p:txBody>
      </p:sp>
    </p:spTree>
    <p:extLst>
      <p:ext uri="{BB962C8B-B14F-4D97-AF65-F5344CB8AC3E}">
        <p14:creationId xmlns:p14="http://schemas.microsoft.com/office/powerpoint/2010/main" val="1253825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a:t>
            </a:fld>
            <a:endParaRPr lang="ko-KR" altLang="en-US"/>
          </a:p>
        </p:txBody>
      </p:sp>
    </p:spTree>
    <p:extLst>
      <p:ext uri="{BB962C8B-B14F-4D97-AF65-F5344CB8AC3E}">
        <p14:creationId xmlns:p14="http://schemas.microsoft.com/office/powerpoint/2010/main" val="176241532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202</a:t>
            </a:fld>
            <a:endParaRPr lang="ko-KR" altLang="en-US"/>
          </a:p>
        </p:txBody>
      </p:sp>
    </p:spTree>
    <p:extLst>
      <p:ext uri="{BB962C8B-B14F-4D97-AF65-F5344CB8AC3E}">
        <p14:creationId xmlns:p14="http://schemas.microsoft.com/office/powerpoint/2010/main" val="129286106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203</a:t>
            </a:fld>
            <a:endParaRPr lang="ko-KR" altLang="en-US"/>
          </a:p>
        </p:txBody>
      </p:sp>
    </p:spTree>
    <p:extLst>
      <p:ext uri="{BB962C8B-B14F-4D97-AF65-F5344CB8AC3E}">
        <p14:creationId xmlns:p14="http://schemas.microsoft.com/office/powerpoint/2010/main" val="118902060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It is used when the output stage is tied together. When multiple outputs are grouped together, a short circuit can occur depending on the state of each output stage, which can cause catastrophic damage to the device. To prevent this, 3-state buffers are used.</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204</a:t>
            </a:fld>
            <a:endParaRPr lang="ko-KR" altLang="en-US"/>
          </a:p>
        </p:txBody>
      </p:sp>
    </p:spTree>
    <p:extLst>
      <p:ext uri="{BB962C8B-B14F-4D97-AF65-F5344CB8AC3E}">
        <p14:creationId xmlns:p14="http://schemas.microsoft.com/office/powerpoint/2010/main" val="168951877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205</a:t>
            </a:fld>
            <a:endParaRPr lang="ko-KR" altLang="en-US"/>
          </a:p>
        </p:txBody>
      </p:sp>
    </p:spTree>
    <p:extLst>
      <p:ext uri="{BB962C8B-B14F-4D97-AF65-F5344CB8AC3E}">
        <p14:creationId xmlns:p14="http://schemas.microsoft.com/office/powerpoint/2010/main" val="383638115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206</a:t>
            </a:fld>
            <a:endParaRPr lang="ko-KR" altLang="en-US"/>
          </a:p>
        </p:txBody>
      </p:sp>
    </p:spTree>
    <p:extLst>
      <p:ext uri="{BB962C8B-B14F-4D97-AF65-F5344CB8AC3E}">
        <p14:creationId xmlns:p14="http://schemas.microsoft.com/office/powerpoint/2010/main" val="107449589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207</a:t>
            </a:fld>
            <a:endParaRPr lang="ko-KR" altLang="en-US"/>
          </a:p>
        </p:txBody>
      </p:sp>
    </p:spTree>
    <p:extLst>
      <p:ext uri="{BB962C8B-B14F-4D97-AF65-F5344CB8AC3E}">
        <p14:creationId xmlns:p14="http://schemas.microsoft.com/office/powerpoint/2010/main" val="94138341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208</a:t>
            </a:fld>
            <a:endParaRPr lang="ko-KR" altLang="en-US"/>
          </a:p>
        </p:txBody>
      </p:sp>
    </p:spTree>
    <p:extLst>
      <p:ext uri="{BB962C8B-B14F-4D97-AF65-F5344CB8AC3E}">
        <p14:creationId xmlns:p14="http://schemas.microsoft.com/office/powerpoint/2010/main" val="65262639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209</a:t>
            </a:fld>
            <a:endParaRPr lang="ko-KR" altLang="en-US"/>
          </a:p>
        </p:txBody>
      </p:sp>
    </p:spTree>
    <p:extLst>
      <p:ext uri="{BB962C8B-B14F-4D97-AF65-F5344CB8AC3E}">
        <p14:creationId xmlns:p14="http://schemas.microsoft.com/office/powerpoint/2010/main" val="372913252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210</a:t>
            </a:fld>
            <a:endParaRPr lang="ko-KR" altLang="en-US"/>
          </a:p>
        </p:txBody>
      </p:sp>
    </p:spTree>
    <p:extLst>
      <p:ext uri="{BB962C8B-B14F-4D97-AF65-F5344CB8AC3E}">
        <p14:creationId xmlns:p14="http://schemas.microsoft.com/office/powerpoint/2010/main" val="254677979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211</a:t>
            </a:fld>
            <a:endParaRPr lang="ko-KR" altLang="en-US"/>
          </a:p>
        </p:txBody>
      </p:sp>
    </p:spTree>
    <p:extLst>
      <p:ext uri="{BB962C8B-B14F-4D97-AF65-F5344CB8AC3E}">
        <p14:creationId xmlns:p14="http://schemas.microsoft.com/office/powerpoint/2010/main" val="8614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Reference Web Site : </a:t>
            </a:r>
            <a:r>
              <a:rPr lang="en-US" altLang="ko-KR" dirty="0">
                <a:solidFill>
                  <a:schemeClr val="tx1">
                    <a:lumMod val="75000"/>
                    <a:lumOff val="2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https://www.raspberrypi.org/products/raspberry-pi-touch-display/</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a:t>
            </a:fld>
            <a:endParaRPr lang="ko-KR" altLang="en-US"/>
          </a:p>
        </p:txBody>
      </p:sp>
    </p:spTree>
    <p:extLst>
      <p:ext uri="{BB962C8B-B14F-4D97-AF65-F5344CB8AC3E}">
        <p14:creationId xmlns:p14="http://schemas.microsoft.com/office/powerpoint/2010/main" val="32010078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212</a:t>
            </a:fld>
            <a:endParaRPr lang="ko-KR" altLang="en-US"/>
          </a:p>
        </p:txBody>
      </p:sp>
    </p:spTree>
    <p:extLst>
      <p:ext uri="{BB962C8B-B14F-4D97-AF65-F5344CB8AC3E}">
        <p14:creationId xmlns:p14="http://schemas.microsoft.com/office/powerpoint/2010/main" val="230893232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213</a:t>
            </a:fld>
            <a:endParaRPr lang="ko-KR" altLang="en-US"/>
          </a:p>
        </p:txBody>
      </p:sp>
    </p:spTree>
    <p:extLst>
      <p:ext uri="{BB962C8B-B14F-4D97-AF65-F5344CB8AC3E}">
        <p14:creationId xmlns:p14="http://schemas.microsoft.com/office/powerpoint/2010/main" val="78554099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214</a:t>
            </a:fld>
            <a:endParaRPr lang="ko-KR" altLang="en-US"/>
          </a:p>
        </p:txBody>
      </p:sp>
    </p:spTree>
    <p:extLst>
      <p:ext uri="{BB962C8B-B14F-4D97-AF65-F5344CB8AC3E}">
        <p14:creationId xmlns:p14="http://schemas.microsoft.com/office/powerpoint/2010/main" val="233012316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215</a:t>
            </a:fld>
            <a:endParaRPr lang="ko-KR" altLang="en-US"/>
          </a:p>
        </p:txBody>
      </p:sp>
    </p:spTree>
    <p:extLst>
      <p:ext uri="{BB962C8B-B14F-4D97-AF65-F5344CB8AC3E}">
        <p14:creationId xmlns:p14="http://schemas.microsoft.com/office/powerpoint/2010/main" val="227315627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216</a:t>
            </a:fld>
            <a:endParaRPr lang="ko-KR" altLang="en-US"/>
          </a:p>
        </p:txBody>
      </p:sp>
    </p:spTree>
    <p:extLst>
      <p:ext uri="{BB962C8B-B14F-4D97-AF65-F5344CB8AC3E}">
        <p14:creationId xmlns:p14="http://schemas.microsoft.com/office/powerpoint/2010/main" val="96937748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217</a:t>
            </a:fld>
            <a:endParaRPr lang="ko-KR" altLang="en-US"/>
          </a:p>
        </p:txBody>
      </p:sp>
    </p:spTree>
    <p:extLst>
      <p:ext uri="{BB962C8B-B14F-4D97-AF65-F5344CB8AC3E}">
        <p14:creationId xmlns:p14="http://schemas.microsoft.com/office/powerpoint/2010/main" val="423215856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218</a:t>
            </a:fld>
            <a:endParaRPr lang="ko-KR" altLang="en-US"/>
          </a:p>
        </p:txBody>
      </p:sp>
    </p:spTree>
    <p:extLst>
      <p:ext uri="{BB962C8B-B14F-4D97-AF65-F5344CB8AC3E}">
        <p14:creationId xmlns:p14="http://schemas.microsoft.com/office/powerpoint/2010/main" val="269748002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219</a:t>
            </a:fld>
            <a:endParaRPr lang="ko-KR" altLang="en-US"/>
          </a:p>
        </p:txBody>
      </p:sp>
    </p:spTree>
    <p:extLst>
      <p:ext uri="{BB962C8B-B14F-4D97-AF65-F5344CB8AC3E}">
        <p14:creationId xmlns:p14="http://schemas.microsoft.com/office/powerpoint/2010/main" val="414479212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220</a:t>
            </a:fld>
            <a:endParaRPr lang="ko-KR" altLang="en-US"/>
          </a:p>
        </p:txBody>
      </p:sp>
    </p:spTree>
    <p:extLst>
      <p:ext uri="{BB962C8B-B14F-4D97-AF65-F5344CB8AC3E}">
        <p14:creationId xmlns:p14="http://schemas.microsoft.com/office/powerpoint/2010/main" val="221838097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221</a:t>
            </a:fld>
            <a:endParaRPr lang="ko-KR" altLang="en-US"/>
          </a:p>
        </p:txBody>
      </p:sp>
    </p:spTree>
    <p:extLst>
      <p:ext uri="{BB962C8B-B14F-4D97-AF65-F5344CB8AC3E}">
        <p14:creationId xmlns:p14="http://schemas.microsoft.com/office/powerpoint/2010/main" val="3477167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Reference Web Site: </a:t>
            </a:r>
            <a:r>
              <a:rPr lang="en-US" altLang="ko-KR" dirty="0">
                <a:solidFill>
                  <a:schemeClr val="tx1">
                    <a:lumMod val="75000"/>
                    <a:lumOff val="2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https://elinux.org/RPi_HardwareHistory</a:t>
            </a: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a:t>
            </a:fld>
            <a:endParaRPr lang="ko-KR" altLang="en-US"/>
          </a:p>
        </p:txBody>
      </p:sp>
    </p:spTree>
    <p:extLst>
      <p:ext uri="{BB962C8B-B14F-4D97-AF65-F5344CB8AC3E}">
        <p14:creationId xmlns:p14="http://schemas.microsoft.com/office/powerpoint/2010/main" val="72313697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222</a:t>
            </a:fld>
            <a:endParaRPr lang="ko-KR" altLang="en-US"/>
          </a:p>
        </p:txBody>
      </p:sp>
    </p:spTree>
    <p:extLst>
      <p:ext uri="{BB962C8B-B14F-4D97-AF65-F5344CB8AC3E}">
        <p14:creationId xmlns:p14="http://schemas.microsoft.com/office/powerpoint/2010/main" val="24327252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223</a:t>
            </a:fld>
            <a:endParaRPr lang="ko-KR" altLang="en-US"/>
          </a:p>
        </p:txBody>
      </p:sp>
    </p:spTree>
    <p:extLst>
      <p:ext uri="{BB962C8B-B14F-4D97-AF65-F5344CB8AC3E}">
        <p14:creationId xmlns:p14="http://schemas.microsoft.com/office/powerpoint/2010/main" val="216006166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224</a:t>
            </a:fld>
            <a:endParaRPr lang="ko-KR" altLang="en-US"/>
          </a:p>
        </p:txBody>
      </p:sp>
    </p:spTree>
    <p:extLst>
      <p:ext uri="{BB962C8B-B14F-4D97-AF65-F5344CB8AC3E}">
        <p14:creationId xmlns:p14="http://schemas.microsoft.com/office/powerpoint/2010/main" val="255747593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225</a:t>
            </a:fld>
            <a:endParaRPr lang="ko-KR" altLang="en-US"/>
          </a:p>
        </p:txBody>
      </p:sp>
    </p:spTree>
    <p:extLst>
      <p:ext uri="{BB962C8B-B14F-4D97-AF65-F5344CB8AC3E}">
        <p14:creationId xmlns:p14="http://schemas.microsoft.com/office/powerpoint/2010/main" val="347208542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226</a:t>
            </a:fld>
            <a:endParaRPr lang="ko-KR" altLang="en-US"/>
          </a:p>
        </p:txBody>
      </p:sp>
    </p:spTree>
    <p:extLst>
      <p:ext uri="{BB962C8B-B14F-4D97-AF65-F5344CB8AC3E}">
        <p14:creationId xmlns:p14="http://schemas.microsoft.com/office/powerpoint/2010/main" val="427751388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227</a:t>
            </a:fld>
            <a:endParaRPr lang="ko-KR" altLang="en-US"/>
          </a:p>
        </p:txBody>
      </p:sp>
    </p:spTree>
    <p:extLst>
      <p:ext uri="{BB962C8B-B14F-4D97-AF65-F5344CB8AC3E}">
        <p14:creationId xmlns:p14="http://schemas.microsoft.com/office/powerpoint/2010/main" val="204752911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en-US" altLang="ko-KR"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228</a:t>
            </a:fld>
            <a:endParaRPr lang="ko-KR" altLang="en-US"/>
          </a:p>
        </p:txBody>
      </p:sp>
    </p:spTree>
    <p:extLst>
      <p:ext uri="{BB962C8B-B14F-4D97-AF65-F5344CB8AC3E}">
        <p14:creationId xmlns:p14="http://schemas.microsoft.com/office/powerpoint/2010/main" val="247615661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53404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a:t>
            </a:fld>
            <a:endParaRPr lang="ko-KR" altLang="en-US"/>
          </a:p>
        </p:txBody>
      </p:sp>
    </p:spTree>
    <p:extLst>
      <p:ext uri="{BB962C8B-B14F-4D97-AF65-F5344CB8AC3E}">
        <p14:creationId xmlns:p14="http://schemas.microsoft.com/office/powerpoint/2010/main" val="3711009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 typeface="Wingdings" panose="05000000000000000000" pitchFamily="2" charset="2"/>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RASPBIAN is a </a:t>
            </a:r>
            <a:r>
              <a:rPr lang="en-US" altLang="ko-KR" dirty="0" err="1">
                <a:solidFill>
                  <a:schemeClr val="tx1">
                    <a:lumMod val="75000"/>
                    <a:lumOff val="25000"/>
                  </a:schemeClr>
                </a:solidFill>
                <a:latin typeface="Arial" panose="020B0604020202020204" pitchFamily="34" charset="0"/>
                <a:cs typeface="Arial" panose="020B0604020202020204" pitchFamily="34" charset="0"/>
              </a:rPr>
              <a:t>Devian</a:t>
            </a:r>
            <a:r>
              <a:rPr lang="en-US" altLang="ko-KR" dirty="0">
                <a:solidFill>
                  <a:schemeClr val="tx1">
                    <a:lumMod val="75000"/>
                    <a:lumOff val="25000"/>
                  </a:schemeClr>
                </a:solidFill>
                <a:latin typeface="Arial" panose="020B0604020202020204" pitchFamily="34" charset="0"/>
                <a:cs typeface="Arial" panose="020B0604020202020204" pitchFamily="34" charset="0"/>
              </a:rPr>
              <a:t> Linux. Windows and Linux have different file systems. </a:t>
            </a:r>
          </a:p>
          <a:p>
            <a:pPr marL="0" marR="0" lvl="0" indent="0" defTabSz="914400">
              <a:lnSpc>
                <a:spcPct val="100000"/>
              </a:lnSpc>
              <a:buClrTx/>
              <a:buSzTx/>
              <a:buFont typeface="Wingdings" panose="05000000000000000000" pitchFamily="2" charset="2"/>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Thus, simply copying and moving Raspbian files from a Windows PC to a Micro SD Card does not make </a:t>
            </a:r>
            <a:r>
              <a:rPr lang="en-US" altLang="ko-KR" dirty="0" err="1">
                <a:solidFill>
                  <a:schemeClr val="tx1">
                    <a:lumMod val="75000"/>
                    <a:lumOff val="25000"/>
                  </a:schemeClr>
                </a:solidFill>
                <a:latin typeface="Arial" panose="020B0604020202020204" pitchFamily="34" charset="0"/>
                <a:cs typeface="Arial" panose="020B0604020202020204" pitchFamily="34" charset="0"/>
              </a:rPr>
              <a:t>Raspbian's</a:t>
            </a:r>
            <a:r>
              <a:rPr lang="en-US" altLang="ko-KR" dirty="0">
                <a:solidFill>
                  <a:schemeClr val="tx1">
                    <a:lumMod val="75000"/>
                    <a:lumOff val="25000"/>
                  </a:schemeClr>
                </a:solidFill>
                <a:latin typeface="Arial" panose="020B0604020202020204" pitchFamily="34" charset="0"/>
                <a:cs typeface="Arial" panose="020B0604020202020204" pitchFamily="34" charset="0"/>
              </a:rPr>
              <a:t> system disk.</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26</a:t>
            </a:fld>
            <a:endParaRPr lang="ko-KR" altLang="en-US"/>
          </a:p>
        </p:txBody>
      </p:sp>
    </p:spTree>
    <p:extLst>
      <p:ext uri="{BB962C8B-B14F-4D97-AF65-F5344CB8AC3E}">
        <p14:creationId xmlns:p14="http://schemas.microsoft.com/office/powerpoint/2010/main" val="1950268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 typeface="Wingdings" panose="05000000000000000000" pitchFamily="2" charset="2"/>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27</a:t>
            </a:fld>
            <a:endParaRPr lang="ko-KR" altLang="en-US"/>
          </a:p>
        </p:txBody>
      </p:sp>
    </p:spTree>
    <p:extLst>
      <p:ext uri="{BB962C8B-B14F-4D97-AF65-F5344CB8AC3E}">
        <p14:creationId xmlns:p14="http://schemas.microsoft.com/office/powerpoint/2010/main" val="1461238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2700" indent="0">
              <a:lnSpc>
                <a:spcPct val="100000"/>
              </a:lnSpc>
              <a:buNone/>
              <a:tabLst>
                <a:tab pos="240665" algn="l"/>
                <a:tab pos="241300" algn="l"/>
              </a:tabLst>
            </a:pPr>
            <a:r>
              <a:rPr lang="en-US" altLang="ko-KR" dirty="0">
                <a:solidFill>
                  <a:schemeClr val="tx1">
                    <a:lumMod val="75000"/>
                    <a:lumOff val="25000"/>
                  </a:schemeClr>
                </a:solidFill>
                <a:latin typeface="Arial" panose="020B0604020202020204" pitchFamily="34" charset="0"/>
                <a:cs typeface="Arial" panose="020B0604020202020204" pitchFamily="34" charset="0"/>
              </a:rPr>
              <a:t>First, insert </a:t>
            </a:r>
            <a:r>
              <a:rPr lang="en-US" altLang="ko-KR" b="1" dirty="0">
                <a:solidFill>
                  <a:schemeClr val="tx1">
                    <a:lumMod val="75000"/>
                    <a:lumOff val="25000"/>
                  </a:schemeClr>
                </a:solidFill>
                <a:latin typeface="Arial" panose="020B0604020202020204" pitchFamily="34" charset="0"/>
                <a:cs typeface="Arial" panose="020B0604020202020204" pitchFamily="34" charset="0"/>
              </a:rPr>
              <a:t>minimum 16GB </a:t>
            </a:r>
            <a:r>
              <a:rPr lang="en-US" altLang="ko-KR" dirty="0">
                <a:solidFill>
                  <a:schemeClr val="tx1">
                    <a:lumMod val="75000"/>
                    <a:lumOff val="25000"/>
                  </a:schemeClr>
                </a:solidFill>
                <a:latin typeface="Arial" panose="020B0604020202020204" pitchFamily="34" charset="0"/>
                <a:cs typeface="Arial" panose="020B0604020202020204" pitchFamily="34" charset="0"/>
              </a:rPr>
              <a:t>or more of the micro SD card for the Raspberry pi into the card reader and connect to the PC.</a:t>
            </a:r>
            <a:br>
              <a:rPr lang="en-US" altLang="ko-KR" dirty="0">
                <a:solidFill>
                  <a:schemeClr val="tx1">
                    <a:lumMod val="75000"/>
                    <a:lumOff val="25000"/>
                  </a:schemeClr>
                </a:solidFill>
                <a:latin typeface="Arial" panose="020B0604020202020204" pitchFamily="34" charset="0"/>
                <a:cs typeface="Arial" panose="020B0604020202020204" pitchFamily="34" charset="0"/>
              </a:rPr>
            </a:b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2700" indent="0">
              <a:lnSpc>
                <a:spcPct val="100000"/>
              </a:lnSpc>
              <a:buNone/>
              <a:tabLst>
                <a:tab pos="240665" algn="l"/>
                <a:tab pos="241300" algn="l"/>
              </a:tabLst>
            </a:pPr>
            <a:r>
              <a:rPr lang="en-US" altLang="ko-KR" dirty="0">
                <a:solidFill>
                  <a:schemeClr val="tx1">
                    <a:lumMod val="75000"/>
                    <a:lumOff val="25000"/>
                  </a:schemeClr>
                </a:solidFill>
                <a:latin typeface="Arial" panose="020B0604020202020204" pitchFamily="34" charset="0"/>
                <a:cs typeface="Arial" panose="020B0604020202020204" pitchFamily="34" charset="0"/>
              </a:rPr>
              <a:t>Then,</a:t>
            </a:r>
            <a:r>
              <a:rPr lang="en-US" altLang="ko-KR" baseline="0" dirty="0">
                <a:solidFill>
                  <a:schemeClr val="tx1">
                    <a:lumMod val="75000"/>
                    <a:lumOff val="25000"/>
                  </a:schemeClr>
                </a:solidFill>
                <a:latin typeface="Arial" panose="020B0604020202020204" pitchFamily="34" charset="0"/>
                <a:cs typeface="Arial" panose="020B0604020202020204" pitchFamily="34" charset="0"/>
              </a:rPr>
              <a:t> r</a:t>
            </a:r>
            <a:r>
              <a:rPr lang="en-US" altLang="ko-KR" dirty="0">
                <a:solidFill>
                  <a:schemeClr val="tx1">
                    <a:lumMod val="75000"/>
                    <a:lumOff val="25000"/>
                  </a:schemeClr>
                </a:solidFill>
                <a:latin typeface="Arial" panose="020B0604020202020204" pitchFamily="34" charset="0"/>
                <a:cs typeface="Arial" panose="020B0604020202020204" pitchFamily="34" charset="0"/>
              </a:rPr>
              <a:t>un Raspberry Pi Imager.</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28</a:t>
            </a:fld>
            <a:endParaRPr lang="ko-KR" altLang="en-US"/>
          </a:p>
        </p:txBody>
      </p:sp>
    </p:spTree>
    <p:extLst>
      <p:ext uri="{BB962C8B-B14F-4D97-AF65-F5344CB8AC3E}">
        <p14:creationId xmlns:p14="http://schemas.microsoft.com/office/powerpoint/2010/main" val="1295068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If more than one disk is displayed on the device, it will erase all contents of the selected disk. (A mistake can result in the loss of important data.)</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29</a:t>
            </a:fld>
            <a:endParaRPr lang="ko-KR" altLang="en-US"/>
          </a:p>
        </p:txBody>
      </p:sp>
    </p:spTree>
    <p:extLst>
      <p:ext uri="{BB962C8B-B14F-4D97-AF65-F5344CB8AC3E}">
        <p14:creationId xmlns:p14="http://schemas.microsoft.com/office/powerpoint/2010/main" val="4765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30</a:t>
            </a:fld>
            <a:endParaRPr lang="ko-KR" altLang="en-US"/>
          </a:p>
        </p:txBody>
      </p:sp>
    </p:spTree>
    <p:extLst>
      <p:ext uri="{BB962C8B-B14F-4D97-AF65-F5344CB8AC3E}">
        <p14:creationId xmlns:p14="http://schemas.microsoft.com/office/powerpoint/2010/main" val="1076309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solidFill>
                  <a:schemeClr val="tx1">
                    <a:lumMod val="75000"/>
                    <a:lumOff val="25000"/>
                  </a:schemeClr>
                </a:solidFill>
                <a:latin typeface="SamsungOne-400" panose="020B0503030303020204" pitchFamily="34" charset="0"/>
                <a:ea typeface="SamsungOne-400" panose="020B0503030303020204" pitchFamily="34" charset="0"/>
                <a:cs typeface="Arial" panose="020B0604020202020204" pitchFamily="34" charset="0"/>
              </a:rPr>
              <a:t>To change the password for the pi account, or to change the Raspberry Pi's hostname, use the "passwd" command or edit the "/</a:t>
            </a:r>
            <a:r>
              <a:rPr lang="en-US" altLang="ko-KR" dirty="0" err="1">
                <a:solidFill>
                  <a:schemeClr val="tx1">
                    <a:lumMod val="75000"/>
                    <a:lumOff val="25000"/>
                  </a:schemeClr>
                </a:solidFill>
                <a:latin typeface="SamsungOne-400" panose="020B0503030303020204" pitchFamily="34" charset="0"/>
                <a:ea typeface="SamsungOne-400" panose="020B0503030303020204" pitchFamily="34" charset="0"/>
                <a:cs typeface="Arial" panose="020B0604020202020204" pitchFamily="34" charset="0"/>
              </a:rPr>
              <a:t>etc</a:t>
            </a:r>
            <a:r>
              <a:rPr lang="en-US" altLang="ko-KR" dirty="0">
                <a:solidFill>
                  <a:schemeClr val="tx1">
                    <a:lumMod val="75000"/>
                    <a:lumOff val="25000"/>
                  </a:schemeClr>
                </a:solidFill>
                <a:latin typeface="SamsungOne-400" panose="020B0503030303020204" pitchFamily="34" charset="0"/>
                <a:ea typeface="SamsungOne-400" panose="020B0503030303020204" pitchFamily="34" charset="0"/>
                <a:cs typeface="Arial" panose="020B0604020202020204" pitchFamily="34" charset="0"/>
              </a:rPr>
              <a:t>/hostname" file on Linux, which is inconvenient for novice Linux users. Raspberry Pi provides a program called "</a:t>
            </a:r>
            <a:r>
              <a:rPr lang="en-US" altLang="ko-KR" dirty="0" err="1">
                <a:solidFill>
                  <a:schemeClr val="tx1">
                    <a:lumMod val="75000"/>
                    <a:lumOff val="25000"/>
                  </a:schemeClr>
                </a:solidFill>
                <a:latin typeface="SamsungOne-400" panose="020B0503030303020204" pitchFamily="34" charset="0"/>
                <a:ea typeface="SamsungOne-400" panose="020B0503030303020204" pitchFamily="34" charset="0"/>
                <a:cs typeface="Arial" panose="020B0604020202020204" pitchFamily="34" charset="0"/>
              </a:rPr>
              <a:t>raspi</a:t>
            </a:r>
            <a:r>
              <a:rPr lang="en-US" altLang="ko-KR" dirty="0">
                <a:solidFill>
                  <a:schemeClr val="tx1">
                    <a:lumMod val="75000"/>
                    <a:lumOff val="25000"/>
                  </a:schemeClr>
                </a:solidFill>
                <a:latin typeface="SamsungOne-400" panose="020B0503030303020204" pitchFamily="34" charset="0"/>
                <a:ea typeface="SamsungOne-400" panose="020B0503030303020204" pitchFamily="34" charset="0"/>
                <a:cs typeface="Arial" panose="020B0604020202020204" pitchFamily="34" charset="0"/>
              </a:rPr>
              <a:t>-config" to make it easy to change these system settings. Using this, let's set up basic system configuration to use Raspberry Pi.</a:t>
            </a:r>
            <a:endParaRPr lang="ko-KR" altLang="en-US" dirty="0">
              <a:solidFill>
                <a:schemeClr val="tx1">
                  <a:lumMod val="75000"/>
                  <a:lumOff val="25000"/>
                </a:schemeClr>
              </a:solidFill>
              <a:latin typeface="SamsungOne-400" panose="020B0503030303020204" pitchFamily="34" charset="0"/>
              <a:cs typeface="Arial" panose="020B0604020202020204" pitchFamily="34" charset="0"/>
            </a:endParaRPr>
          </a:p>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31</a:t>
            </a:fld>
            <a:endParaRPr lang="ko-KR" altLang="en-US"/>
          </a:p>
        </p:txBody>
      </p:sp>
    </p:spTree>
    <p:extLst>
      <p:ext uri="{BB962C8B-B14F-4D97-AF65-F5344CB8AC3E}">
        <p14:creationId xmlns:p14="http://schemas.microsoft.com/office/powerpoint/2010/main" val="135693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[Raspberry Pi Summary]</a:t>
            </a: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Low cost credit card-sized computer</a:t>
            </a: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Computer Laboratory Cambridge University</a:t>
            </a: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Broadcom System on a Chip (SoC) </a:t>
            </a:r>
            <a:r>
              <a:rPr lang="en-US" altLang="ko-KR" dirty="0">
                <a:solidFill>
                  <a:schemeClr val="tx1">
                    <a:lumMod val="75000"/>
                    <a:lumOff val="25000"/>
                  </a:schemeClr>
                </a:solidFill>
                <a:latin typeface="Arial" panose="020B0604020202020204" pitchFamily="34" charset="0"/>
                <a:cs typeface="Arial" panose="020B0604020202020204" pitchFamily="34" charset="0"/>
                <a:sym typeface="Wingdings" panose="05000000000000000000" pitchFamily="2" charset="2"/>
              </a:rPr>
              <a:t> ARM, CPU and GPU</a:t>
            </a: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Many Operation Systems </a:t>
            </a:r>
            <a:r>
              <a:rPr lang="en-US" altLang="ko-KR" dirty="0">
                <a:solidFill>
                  <a:schemeClr val="tx1">
                    <a:lumMod val="75000"/>
                    <a:lumOff val="25000"/>
                  </a:schemeClr>
                </a:solidFill>
                <a:latin typeface="Arial" panose="020B0604020202020204" pitchFamily="34" charset="0"/>
                <a:cs typeface="Arial" panose="020B0604020202020204" pitchFamily="34" charset="0"/>
                <a:sym typeface="Wingdings" panose="05000000000000000000" pitchFamily="2" charset="2"/>
              </a:rPr>
              <a:t> Raspbian (based on Debian, Linux)</a:t>
            </a: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Plenty interconnection and expansion capabilities</a:t>
            </a: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Endless open source applications</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a:t>
            </a:fld>
            <a:endParaRPr lang="ko-KR" altLang="en-US"/>
          </a:p>
        </p:txBody>
      </p:sp>
    </p:spTree>
    <p:extLst>
      <p:ext uri="{BB962C8B-B14F-4D97-AF65-F5344CB8AC3E}">
        <p14:creationId xmlns:p14="http://schemas.microsoft.com/office/powerpoint/2010/main" val="2696701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Set Raspberry Pi startup options. Choose one of the four options as needed.</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32</a:t>
            </a:fld>
            <a:endParaRPr lang="ko-KR" altLang="en-US"/>
          </a:p>
        </p:txBody>
      </p:sp>
    </p:spTree>
    <p:extLst>
      <p:ext uri="{BB962C8B-B14F-4D97-AF65-F5344CB8AC3E}">
        <p14:creationId xmlns:p14="http://schemas.microsoft.com/office/powerpoint/2010/main" val="3151399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Interfacing Options</a:t>
            </a:r>
          </a:p>
          <a:p>
            <a:pPr marL="0" indent="0">
              <a:spcBef>
                <a:spcPts val="0"/>
              </a:spcBef>
              <a:buFont typeface="Wingdings" panose="05000000000000000000" pitchFamily="2" charset="2"/>
              <a:buNone/>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  - P1. Camera</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Select whether to enable the camera connection port of the Raspberry Pi.</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 P2. SSH</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Enables or disables Secure Shell Server Demon, set by default. Use it as it is if there is no special intention (It is a very useful function)</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 P3. VNC</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set whether to use the graphic remote connection. In the pixel version </a:t>
            </a:r>
            <a:r>
              <a:rPr lang="en-US" altLang="ko-KR" sz="1200" dirty="0" err="1">
                <a:solidFill>
                  <a:schemeClr val="tx1">
                    <a:lumMod val="75000"/>
                    <a:lumOff val="25000"/>
                  </a:schemeClr>
                </a:solidFill>
                <a:latin typeface="Arial" panose="020B0604020202020204" pitchFamily="34" charset="0"/>
                <a:cs typeface="Arial" panose="020B0604020202020204" pitchFamily="34" charset="0"/>
              </a:rPr>
              <a:t>RealVNC</a:t>
            </a:r>
            <a:r>
              <a:rPr lang="en-US" altLang="ko-KR" sz="1200" dirty="0">
                <a:solidFill>
                  <a:schemeClr val="tx1">
                    <a:lumMod val="75000"/>
                    <a:lumOff val="25000"/>
                  </a:schemeClr>
                </a:solidFill>
                <a:latin typeface="Arial" panose="020B0604020202020204" pitchFamily="34" charset="0"/>
                <a:cs typeface="Arial" panose="020B0604020202020204" pitchFamily="34" charset="0"/>
              </a:rPr>
              <a:t> is installed by default. </a:t>
            </a:r>
            <a:r>
              <a:rPr lang="en-US" altLang="ko-KR" sz="1200" dirty="0" err="1">
                <a:solidFill>
                  <a:schemeClr val="tx1">
                    <a:lumMod val="75000"/>
                    <a:lumOff val="25000"/>
                  </a:schemeClr>
                </a:solidFill>
                <a:latin typeface="Arial" panose="020B0604020202020204" pitchFamily="34" charset="0"/>
                <a:cs typeface="Arial" panose="020B0604020202020204" pitchFamily="34" charset="0"/>
              </a:rPr>
              <a:t>RealVNC</a:t>
            </a:r>
            <a:r>
              <a:rPr lang="en-US" altLang="ko-KR" sz="1200" dirty="0">
                <a:solidFill>
                  <a:schemeClr val="tx1">
                    <a:lumMod val="75000"/>
                    <a:lumOff val="25000"/>
                  </a:schemeClr>
                </a:solidFill>
                <a:latin typeface="Arial" panose="020B0604020202020204" pitchFamily="34" charset="0"/>
                <a:cs typeface="Arial" panose="020B0604020202020204" pitchFamily="34" charset="0"/>
              </a:rPr>
              <a:t> (https://www.realvnc.com/download/vnc/) can be used to set up GUI remote access. XRDP cannot be used.</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 P4. SPI</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Set Raspberry Pi BCM GPIO 07, 08, 09, 10, and 11 as functions of CE1, CE0, MISO, MOSI, and SCLK of the SPI communication port. (It asks if you want to run the relevant kernel module by default when booting after configuration. If you select &lt;Yes&gt;, the corresponding GPIO pin will be set as SPI function after this.)</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 P5. I2C</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Set Raspberry Pi BCM GPIO 00, 01, 02, and 03 as functions of SDA0, SCL0, SDA1, and SCL1 of I2C communication port, respectively. (It asks if you want to execute the relevant kernel module by default when booting after configuration. If you select &lt;Yes&gt;, the GPIO pin will be set to be used as I2C function after this.) with other devices, you must select &lt;No&gt; for this setting.</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 P6. Serial</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Option to use the ttyAMA0 serial port as the Serial Console. If you select &lt;yes&gt;, you can monitor the status of Raspberry Pi and change its settings through serial communication without a monitor or keyboard connection. To use the ttyAMA0 port for communication with other devices, you must select &lt;No&gt; for this setting.</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 P7. 1-wire</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set whether to use 1-wire communication.</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 P8. Remote GPIO</a:t>
            </a:r>
          </a:p>
          <a:p>
            <a:pPr marL="139065" marR="5080">
              <a:spcBef>
                <a:spcPts val="0"/>
              </a:spcBef>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GPIO pins can be configured for remote control over the network.</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33</a:t>
            </a:fld>
            <a:endParaRPr lang="ko-KR" altLang="en-US"/>
          </a:p>
        </p:txBody>
      </p:sp>
    </p:spTree>
    <p:extLst>
      <p:ext uri="{BB962C8B-B14F-4D97-AF65-F5344CB8AC3E}">
        <p14:creationId xmlns:p14="http://schemas.microsoft.com/office/powerpoint/2010/main" val="3237829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2700">
              <a:lnSpc>
                <a:spcPct val="100000"/>
              </a:lnSpc>
            </a:pPr>
            <a:endParaRPr lang="ko-KR" alt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34</a:t>
            </a:fld>
            <a:endParaRPr lang="ko-KR" altLang="en-US"/>
          </a:p>
        </p:txBody>
      </p:sp>
    </p:spTree>
    <p:extLst>
      <p:ext uri="{BB962C8B-B14F-4D97-AF65-F5344CB8AC3E}">
        <p14:creationId xmlns:p14="http://schemas.microsoft.com/office/powerpoint/2010/main" val="1372552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35</a:t>
            </a:fld>
            <a:endParaRPr lang="ko-KR" altLang="en-US"/>
          </a:p>
        </p:txBody>
      </p:sp>
    </p:spTree>
    <p:extLst>
      <p:ext uri="{BB962C8B-B14F-4D97-AF65-F5344CB8AC3E}">
        <p14:creationId xmlns:p14="http://schemas.microsoft.com/office/powerpoint/2010/main" val="164858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36</a:t>
            </a:fld>
            <a:endParaRPr lang="ko-KR" altLang="en-US"/>
          </a:p>
        </p:txBody>
      </p:sp>
    </p:spTree>
    <p:extLst>
      <p:ext uri="{BB962C8B-B14F-4D97-AF65-F5344CB8AC3E}">
        <p14:creationId xmlns:p14="http://schemas.microsoft.com/office/powerpoint/2010/main" val="2757740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37</a:t>
            </a:fld>
            <a:endParaRPr lang="ko-KR" altLang="en-US"/>
          </a:p>
        </p:txBody>
      </p:sp>
    </p:spTree>
    <p:extLst>
      <p:ext uri="{BB962C8B-B14F-4D97-AF65-F5344CB8AC3E}">
        <p14:creationId xmlns:p14="http://schemas.microsoft.com/office/powerpoint/2010/main" val="2516944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ifconfig is a system management utility for Unix-like operating systems for configuring network interfaces. This utility is one of the “Command Line Interface" tools and is also used for system startup scripts for many operating systems. It has the functions to configure, control, and query TCP / IP network interface variables. ifconfig first appeared in 4.2 BSD as part of the BSD TCP / IP family.</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38</a:t>
            </a:fld>
            <a:endParaRPr lang="ko-KR" altLang="en-US"/>
          </a:p>
        </p:txBody>
      </p:sp>
    </p:spTree>
    <p:extLst>
      <p:ext uri="{BB962C8B-B14F-4D97-AF65-F5344CB8AC3E}">
        <p14:creationId xmlns:p14="http://schemas.microsoft.com/office/powerpoint/2010/main" val="1285911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39</a:t>
            </a:fld>
            <a:endParaRPr lang="ko-KR" altLang="en-US">
              <a:solidFill>
                <a:prstClr val="black"/>
              </a:solidFill>
            </a:endParaRPr>
          </a:p>
        </p:txBody>
      </p:sp>
    </p:spTree>
    <p:extLst>
      <p:ext uri="{BB962C8B-B14F-4D97-AF65-F5344CB8AC3E}">
        <p14:creationId xmlns:p14="http://schemas.microsoft.com/office/powerpoint/2010/main" val="636134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40</a:t>
            </a:fld>
            <a:endParaRPr lang="ko-KR" altLang="en-US">
              <a:solidFill>
                <a:prstClr val="black"/>
              </a:solidFill>
            </a:endParaRPr>
          </a:p>
        </p:txBody>
      </p:sp>
    </p:spTree>
    <p:extLst>
      <p:ext uri="{BB962C8B-B14F-4D97-AF65-F5344CB8AC3E}">
        <p14:creationId xmlns:p14="http://schemas.microsoft.com/office/powerpoint/2010/main" val="2324071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41</a:t>
            </a:fld>
            <a:endParaRPr lang="ko-KR" altLang="en-US">
              <a:solidFill>
                <a:prstClr val="black"/>
              </a:solidFill>
            </a:endParaRPr>
          </a:p>
        </p:txBody>
      </p:sp>
    </p:spTree>
    <p:extLst>
      <p:ext uri="{BB962C8B-B14F-4D97-AF65-F5344CB8AC3E}">
        <p14:creationId xmlns:p14="http://schemas.microsoft.com/office/powerpoint/2010/main" val="83574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[Raspberry Pi Summary]</a:t>
            </a: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Low cost credit card-sized computer</a:t>
            </a: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Computer Laboratory Cambridge University</a:t>
            </a: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Broadcom System on a Chip (SoC) </a:t>
            </a:r>
            <a:r>
              <a:rPr lang="en-US" altLang="ko-KR" dirty="0">
                <a:solidFill>
                  <a:schemeClr val="tx1">
                    <a:lumMod val="75000"/>
                    <a:lumOff val="25000"/>
                  </a:schemeClr>
                </a:solidFill>
                <a:latin typeface="Arial" panose="020B0604020202020204" pitchFamily="34" charset="0"/>
                <a:cs typeface="Arial" panose="020B0604020202020204" pitchFamily="34" charset="0"/>
                <a:sym typeface="Wingdings" panose="05000000000000000000" pitchFamily="2" charset="2"/>
              </a:rPr>
              <a:t> ARM, CPU and GPU</a:t>
            </a: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Many Operation Systems </a:t>
            </a:r>
            <a:r>
              <a:rPr lang="en-US" altLang="ko-KR" dirty="0">
                <a:solidFill>
                  <a:schemeClr val="tx1">
                    <a:lumMod val="75000"/>
                    <a:lumOff val="25000"/>
                  </a:schemeClr>
                </a:solidFill>
                <a:latin typeface="Arial" panose="020B0604020202020204" pitchFamily="34" charset="0"/>
                <a:cs typeface="Arial" panose="020B0604020202020204" pitchFamily="34" charset="0"/>
                <a:sym typeface="Wingdings" panose="05000000000000000000" pitchFamily="2" charset="2"/>
              </a:rPr>
              <a:t> Raspbian (based on Debian, Linux)</a:t>
            </a: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Plenty interconnection and expansion capabilities</a:t>
            </a:r>
          </a:p>
          <a:p>
            <a:pPr marL="171450" indent="-171450">
              <a:buFont typeface="Wingdings" panose="05000000000000000000" pitchFamily="2" charset="2"/>
              <a:buChar char="§"/>
            </a:pPr>
            <a:r>
              <a:rPr lang="en-US" altLang="ko-KR" dirty="0">
                <a:solidFill>
                  <a:schemeClr val="tx1">
                    <a:lumMod val="75000"/>
                    <a:lumOff val="25000"/>
                  </a:schemeClr>
                </a:solidFill>
                <a:latin typeface="Arial" panose="020B0604020202020204" pitchFamily="34" charset="0"/>
                <a:cs typeface="Arial" panose="020B0604020202020204" pitchFamily="34" charset="0"/>
              </a:rPr>
              <a:t>Endless open source applications</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a:t>
            </a:fld>
            <a:endParaRPr lang="ko-KR" altLang="en-US"/>
          </a:p>
        </p:txBody>
      </p:sp>
    </p:spTree>
    <p:extLst>
      <p:ext uri="{BB962C8B-B14F-4D97-AF65-F5344CB8AC3E}">
        <p14:creationId xmlns:p14="http://schemas.microsoft.com/office/powerpoint/2010/main" val="2706888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42</a:t>
            </a:fld>
            <a:endParaRPr lang="ko-KR" altLang="en-US">
              <a:solidFill>
                <a:prstClr val="black"/>
              </a:solidFill>
            </a:endParaRPr>
          </a:p>
        </p:txBody>
      </p:sp>
    </p:spTree>
    <p:extLst>
      <p:ext uri="{BB962C8B-B14F-4D97-AF65-F5344CB8AC3E}">
        <p14:creationId xmlns:p14="http://schemas.microsoft.com/office/powerpoint/2010/main" val="4176058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PuTTY is a free and open source terminal emulator application that acts as a client for SSH, Telnet, rlogin, and raw TCP. The name PuTTY has no special meaning, but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tty</a:t>
            </a:r>
            <a:r>
              <a:rPr lang="en-US" altLang="ko-KR" dirty="0">
                <a:solidFill>
                  <a:schemeClr val="tx1">
                    <a:lumMod val="75000"/>
                    <a:lumOff val="25000"/>
                  </a:schemeClr>
                </a:solidFill>
                <a:latin typeface="Arial" panose="020B0604020202020204" pitchFamily="34" charset="0"/>
                <a:cs typeface="Arial" panose="020B0604020202020204" pitchFamily="34" charset="0"/>
              </a:rPr>
              <a:t> refers to the name of a UNIX terminal and is a shortened teletype.</a:t>
            </a:r>
          </a:p>
          <a:p>
            <a:pPr marL="0" marR="0" lvl="0" indent="0" defTabSz="914400">
              <a:lnSpc>
                <a:spcPct val="100000"/>
              </a:lnSpc>
              <a:buClrTx/>
              <a:buSzTx/>
              <a:buFontTx/>
              <a:buNone/>
              <a:tabLst/>
              <a:defRPr/>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Secure Shell (SSH) is an application or group protocol that allows you to log in to another computer on a network, execute commands on a remote system, and copy files to another system. It is designed to replace existing </a:t>
            </a:r>
            <a:r>
              <a:rPr lang="en-US" altLang="ko-KR" dirty="0" err="1">
                <a:solidFill>
                  <a:schemeClr val="tx1">
                    <a:lumMod val="75000"/>
                    <a:lumOff val="25000"/>
                  </a:schemeClr>
                </a:solidFill>
                <a:latin typeface="Arial" panose="020B0604020202020204" pitchFamily="34" charset="0"/>
                <a:cs typeface="Arial" panose="020B0604020202020204" pitchFamily="34" charset="0"/>
              </a:rPr>
              <a:t>rsh</a:t>
            </a:r>
            <a:r>
              <a:rPr lang="en-US" altLang="ko-KR" dirty="0">
                <a:solidFill>
                  <a:schemeClr val="tx1">
                    <a:lumMod val="75000"/>
                    <a:lumOff val="25000"/>
                  </a:schemeClr>
                </a:solidFill>
                <a:latin typeface="Arial" panose="020B0604020202020204" pitchFamily="34" charset="0"/>
                <a:cs typeface="Arial" panose="020B0604020202020204" pitchFamily="34" charset="0"/>
              </a:rPr>
              <a:t>, rlogin, Telnet, etc., and provides strong authentication method and secure communication in insecure network. By default, port 22 is used.</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pPr marL="0" marR="0" lvl="0" indent="0" defTabSz="914400">
              <a:lnSpc>
                <a:spcPct val="100000"/>
              </a:lnSpc>
              <a:buClrTx/>
              <a:buSzTx/>
              <a:buFontTx/>
              <a:buNone/>
              <a:tabLst/>
              <a:defRPr/>
            </a:pP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43</a:t>
            </a:fld>
            <a:endParaRPr lang="ko-KR" altLang="en-US"/>
          </a:p>
        </p:txBody>
      </p:sp>
    </p:spTree>
    <p:extLst>
      <p:ext uri="{BB962C8B-B14F-4D97-AF65-F5344CB8AC3E}">
        <p14:creationId xmlns:p14="http://schemas.microsoft.com/office/powerpoint/2010/main" val="1729654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44</a:t>
            </a:fld>
            <a:endParaRPr lang="ko-KR" altLang="en-US"/>
          </a:p>
        </p:txBody>
      </p:sp>
    </p:spTree>
    <p:extLst>
      <p:ext uri="{BB962C8B-B14F-4D97-AF65-F5344CB8AC3E}">
        <p14:creationId xmlns:p14="http://schemas.microsoft.com/office/powerpoint/2010/main" val="929198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45</a:t>
            </a:fld>
            <a:endParaRPr lang="ko-KR" altLang="en-US"/>
          </a:p>
        </p:txBody>
      </p:sp>
    </p:spTree>
    <p:extLst>
      <p:ext uri="{BB962C8B-B14F-4D97-AF65-F5344CB8AC3E}">
        <p14:creationId xmlns:p14="http://schemas.microsoft.com/office/powerpoint/2010/main" val="1339068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46</a:t>
            </a:fld>
            <a:endParaRPr lang="ko-KR" altLang="en-US"/>
          </a:p>
        </p:txBody>
      </p:sp>
    </p:spTree>
    <p:extLst>
      <p:ext uri="{BB962C8B-B14F-4D97-AF65-F5344CB8AC3E}">
        <p14:creationId xmlns:p14="http://schemas.microsoft.com/office/powerpoint/2010/main" val="3481112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lgn="l">
              <a:buFont typeface="Arial" panose="020B0604020202020204" pitchFamily="34" charset="0"/>
              <a:buNone/>
            </a:pPr>
            <a:endParaRPr lang="en-US" altLang="ko-KR" b="0" i="0" dirty="0">
              <a:solidFill>
                <a:srgbClr val="2B2B2B"/>
              </a:solidFill>
              <a:effectLst/>
              <a:latin typeface="Open Sans" panose="020B0606030504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47</a:t>
            </a:fld>
            <a:endParaRPr lang="ko-KR" altLang="en-US"/>
          </a:p>
        </p:txBody>
      </p:sp>
    </p:spTree>
    <p:extLst>
      <p:ext uri="{BB962C8B-B14F-4D97-AF65-F5344CB8AC3E}">
        <p14:creationId xmlns:p14="http://schemas.microsoft.com/office/powerpoint/2010/main" val="1437095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48</a:t>
            </a:fld>
            <a:endParaRPr lang="ko-KR" altLang="en-US">
              <a:solidFill>
                <a:prstClr val="black"/>
              </a:solidFill>
            </a:endParaRPr>
          </a:p>
        </p:txBody>
      </p:sp>
    </p:spTree>
    <p:extLst>
      <p:ext uri="{BB962C8B-B14F-4D97-AF65-F5344CB8AC3E}">
        <p14:creationId xmlns:p14="http://schemas.microsoft.com/office/powerpoint/2010/main" val="2868694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49</a:t>
            </a:fld>
            <a:endParaRPr lang="ko-KR" altLang="en-US">
              <a:solidFill>
                <a:prstClr val="black"/>
              </a:solidFill>
            </a:endParaRPr>
          </a:p>
        </p:txBody>
      </p:sp>
    </p:spTree>
    <p:extLst>
      <p:ext uri="{BB962C8B-B14F-4D97-AF65-F5344CB8AC3E}">
        <p14:creationId xmlns:p14="http://schemas.microsoft.com/office/powerpoint/2010/main" val="62917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50</a:t>
            </a:fld>
            <a:endParaRPr lang="ko-KR" altLang="en-US">
              <a:solidFill>
                <a:prstClr val="black"/>
              </a:solidFill>
            </a:endParaRPr>
          </a:p>
        </p:txBody>
      </p:sp>
    </p:spTree>
    <p:extLst>
      <p:ext uri="{BB962C8B-B14F-4D97-AF65-F5344CB8AC3E}">
        <p14:creationId xmlns:p14="http://schemas.microsoft.com/office/powerpoint/2010/main" val="20656999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51</a:t>
            </a:fld>
            <a:endParaRPr lang="ko-KR" altLang="en-US">
              <a:solidFill>
                <a:prstClr val="black"/>
              </a:solidFill>
            </a:endParaRPr>
          </a:p>
        </p:txBody>
      </p:sp>
    </p:spTree>
    <p:extLst>
      <p:ext uri="{BB962C8B-B14F-4D97-AF65-F5344CB8AC3E}">
        <p14:creationId xmlns:p14="http://schemas.microsoft.com/office/powerpoint/2010/main" val="2334187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What you can do with Raspberry Pi?</a:t>
            </a:r>
            <a:br>
              <a:rPr lang="en-US" altLang="ko-KR" dirty="0">
                <a:solidFill>
                  <a:schemeClr val="tx1">
                    <a:lumMod val="75000"/>
                    <a:lumOff val="25000"/>
                  </a:schemeClr>
                </a:solidFill>
                <a:latin typeface="Arial" panose="020B0604020202020204" pitchFamily="34" charset="0"/>
                <a:cs typeface="Arial" panose="020B0604020202020204" pitchFamily="34" charset="0"/>
              </a:rPr>
            </a:br>
            <a:r>
              <a:rPr lang="en-US" altLang="ko-KR" dirty="0">
                <a:solidFill>
                  <a:schemeClr val="tx1">
                    <a:lumMod val="75000"/>
                    <a:lumOff val="25000"/>
                  </a:schemeClr>
                </a:solidFill>
                <a:latin typeface="Arial" panose="020B0604020202020204" pitchFamily="34" charset="0"/>
                <a:cs typeface="Arial" panose="020B0604020202020204" pitchFamily="34" charset="0"/>
              </a:rPr>
              <a:t>- Home audio and car audio wireless connection system, Jukebox, smart mirror, etc.</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a:t>
            </a:fld>
            <a:endParaRPr lang="ko-KR" altLang="en-US"/>
          </a:p>
        </p:txBody>
      </p:sp>
    </p:spTree>
    <p:extLst>
      <p:ext uri="{BB962C8B-B14F-4D97-AF65-F5344CB8AC3E}">
        <p14:creationId xmlns:p14="http://schemas.microsoft.com/office/powerpoint/2010/main" val="2688600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52</a:t>
            </a:fld>
            <a:endParaRPr lang="ko-KR" altLang="en-US">
              <a:solidFill>
                <a:prstClr val="black"/>
              </a:solidFill>
            </a:endParaRPr>
          </a:p>
        </p:txBody>
      </p:sp>
    </p:spTree>
    <p:extLst>
      <p:ext uri="{BB962C8B-B14F-4D97-AF65-F5344CB8AC3E}">
        <p14:creationId xmlns:p14="http://schemas.microsoft.com/office/powerpoint/2010/main" val="2790635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53</a:t>
            </a:fld>
            <a:endParaRPr lang="ko-KR" altLang="en-US">
              <a:solidFill>
                <a:prstClr val="black"/>
              </a:solidFill>
            </a:endParaRPr>
          </a:p>
        </p:txBody>
      </p:sp>
    </p:spTree>
    <p:extLst>
      <p:ext uri="{BB962C8B-B14F-4D97-AF65-F5344CB8AC3E}">
        <p14:creationId xmlns:p14="http://schemas.microsoft.com/office/powerpoint/2010/main" val="28334004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54</a:t>
            </a:fld>
            <a:endParaRPr lang="ko-KR" altLang="en-US">
              <a:solidFill>
                <a:prstClr val="black"/>
              </a:solidFill>
            </a:endParaRPr>
          </a:p>
        </p:txBody>
      </p:sp>
    </p:spTree>
    <p:extLst>
      <p:ext uri="{BB962C8B-B14F-4D97-AF65-F5344CB8AC3E}">
        <p14:creationId xmlns:p14="http://schemas.microsoft.com/office/powerpoint/2010/main" val="5728571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55</a:t>
            </a:fld>
            <a:endParaRPr lang="ko-KR" altLang="en-US">
              <a:solidFill>
                <a:prstClr val="black"/>
              </a:solidFill>
            </a:endParaRPr>
          </a:p>
        </p:txBody>
      </p:sp>
    </p:spTree>
    <p:extLst>
      <p:ext uri="{BB962C8B-B14F-4D97-AF65-F5344CB8AC3E}">
        <p14:creationId xmlns:p14="http://schemas.microsoft.com/office/powerpoint/2010/main" val="1130568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56</a:t>
            </a:fld>
            <a:endParaRPr lang="ko-KR" altLang="en-US">
              <a:solidFill>
                <a:prstClr val="black"/>
              </a:solidFill>
            </a:endParaRPr>
          </a:p>
        </p:txBody>
      </p:sp>
    </p:spTree>
    <p:extLst>
      <p:ext uri="{BB962C8B-B14F-4D97-AF65-F5344CB8AC3E}">
        <p14:creationId xmlns:p14="http://schemas.microsoft.com/office/powerpoint/2010/main" val="2695524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57</a:t>
            </a:fld>
            <a:endParaRPr lang="ko-KR" altLang="en-US">
              <a:solidFill>
                <a:prstClr val="black"/>
              </a:solidFill>
            </a:endParaRPr>
          </a:p>
        </p:txBody>
      </p:sp>
    </p:spTree>
    <p:extLst>
      <p:ext uri="{BB962C8B-B14F-4D97-AF65-F5344CB8AC3E}">
        <p14:creationId xmlns:p14="http://schemas.microsoft.com/office/powerpoint/2010/main" val="97273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58</a:t>
            </a:fld>
            <a:endParaRPr lang="ko-KR" altLang="en-US">
              <a:solidFill>
                <a:prstClr val="black"/>
              </a:solidFill>
            </a:endParaRPr>
          </a:p>
        </p:txBody>
      </p:sp>
    </p:spTree>
    <p:extLst>
      <p:ext uri="{BB962C8B-B14F-4D97-AF65-F5344CB8AC3E}">
        <p14:creationId xmlns:p14="http://schemas.microsoft.com/office/powerpoint/2010/main" val="3588553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59</a:t>
            </a:fld>
            <a:endParaRPr lang="ko-KR" altLang="en-US">
              <a:solidFill>
                <a:prstClr val="black"/>
              </a:solidFill>
            </a:endParaRPr>
          </a:p>
        </p:txBody>
      </p:sp>
    </p:spTree>
    <p:extLst>
      <p:ext uri="{BB962C8B-B14F-4D97-AF65-F5344CB8AC3E}">
        <p14:creationId xmlns:p14="http://schemas.microsoft.com/office/powerpoint/2010/main" val="430905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It is about setting up a wireless Internet in a hands-on environment.</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60</a:t>
            </a:fld>
            <a:endParaRPr lang="ko-KR" altLang="en-US"/>
          </a:p>
        </p:txBody>
      </p:sp>
    </p:spTree>
    <p:extLst>
      <p:ext uri="{BB962C8B-B14F-4D97-AF65-F5344CB8AC3E}">
        <p14:creationId xmlns:p14="http://schemas.microsoft.com/office/powerpoint/2010/main" val="10430959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61</a:t>
            </a:fld>
            <a:endParaRPr lang="ko-KR" altLang="en-US"/>
          </a:p>
        </p:txBody>
      </p:sp>
    </p:spTree>
    <p:extLst>
      <p:ext uri="{BB962C8B-B14F-4D97-AF65-F5344CB8AC3E}">
        <p14:creationId xmlns:p14="http://schemas.microsoft.com/office/powerpoint/2010/main" val="44223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On June 24, 2019, the Raspberry Pi 4 Model B was announced. It uses Broadcom BCM2711 SoC with 1.5GHz quad-core 64-bit ARM Cortex-A72 CPU and is divided according to RAM size, and 1GB models are priced at $35, $2GB at $45, respectively. Two of the four USB terminals were changed to USB 3.0, supporting HEVC hardware decoding of 4K 60fps, and the existing type-A HDMI terminals were changed to two micro HDMI terminals, making dual monitors basically available. Bluetooth has been upgraded to 5.0 and supports a full Gigabit LAN. Also, it uses the USB Type C connector for power supply. Terminal locations such as Ethernet ports were changed and the bottleneck reduced as USB and Ethernet were disconnected, with the addition of PCIe lights to SoC, unlike the previous model where SoC only supports USB 2.0, which handles four USB terminals and Ethernet terminals as hubs and controllers.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a:t>
            </a:fld>
            <a:endParaRPr lang="ko-KR" altLang="en-US"/>
          </a:p>
        </p:txBody>
      </p:sp>
    </p:spTree>
    <p:extLst>
      <p:ext uri="{BB962C8B-B14F-4D97-AF65-F5344CB8AC3E}">
        <p14:creationId xmlns:p14="http://schemas.microsoft.com/office/powerpoint/2010/main" val="33336748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An electrical circuit is a closed circuit installed to allow electricity to flow. In the circuit, various electrical elements such as resistors, capacitors, and coils are connected by electric wires. Closed circuits made of batteries, wires, and resistors side by side are the simplest examples of electrical circuits. Electric circuits are largely divided into DC circuits and AC circuits according to the type of electricity supplied to the circuits. Various circuits can be made by connecting resistors, capacitors, and coils in each circuit.</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b="1" dirty="0">
                <a:solidFill>
                  <a:schemeClr val="tx1">
                    <a:lumMod val="75000"/>
                    <a:lumOff val="25000"/>
                  </a:schemeClr>
                </a:solidFill>
                <a:latin typeface="Arial" panose="020B0604020202020204" pitchFamily="34" charset="0"/>
                <a:cs typeface="Arial" panose="020B0604020202020204" pitchFamily="34" charset="0"/>
              </a:rPr>
              <a:t>Classification according to the type of current supplied</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DC circuit: An electrical circuit through which a "direct current" flows.</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Alternating current circuit: An electrical circuit through which an "alternating current" flows</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b="1" dirty="0">
                <a:solidFill>
                  <a:schemeClr val="tx1">
                    <a:lumMod val="75000"/>
                    <a:lumOff val="25000"/>
                  </a:schemeClr>
                </a:solidFill>
                <a:latin typeface="Arial" panose="020B0604020202020204" pitchFamily="34" charset="0"/>
                <a:cs typeface="Arial" panose="020B0604020202020204" pitchFamily="34" charset="0"/>
              </a:rPr>
              <a:t>Classification by signal</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Analog circuitry: An electrical circuit that processes analog signals, a typical example of which is an analog-to-digital conversion circuit.</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Digital circuitry: An electrical circuit for processing digital signals, a representative example of which is a digital-to-analog conversion circuit.</a:t>
            </a:r>
          </a:p>
          <a:p>
            <a:r>
              <a:rPr lang="en-US" altLang="ko-KR" dirty="0">
                <a:solidFill>
                  <a:schemeClr val="tx1">
                    <a:lumMod val="75000"/>
                    <a:lumOff val="25000"/>
                  </a:schemeClr>
                </a:solidFill>
                <a:latin typeface="Arial" panose="020B0604020202020204" pitchFamily="34" charset="0"/>
                <a:cs typeface="Arial" panose="020B0604020202020204" pitchFamily="34" charset="0"/>
              </a:rPr>
              <a:t>- Logic circuits: Circuits that perform logical operations on input signals. There are circuits that perform multiplication (And), sum (Or), and negation (Not). Various calculations can be made by combining them.</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62</a:t>
            </a:fld>
            <a:endParaRPr lang="ko-KR" altLang="en-US"/>
          </a:p>
        </p:txBody>
      </p:sp>
    </p:spTree>
    <p:extLst>
      <p:ext uri="{BB962C8B-B14F-4D97-AF65-F5344CB8AC3E}">
        <p14:creationId xmlns:p14="http://schemas.microsoft.com/office/powerpoint/2010/main" val="13438798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 typeface="Wingdings" panose="05000000000000000000" pitchFamily="2" charset="2"/>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The breadboard of the picture is connected with the five holes vertically (</a:t>
            </a:r>
            <a:r>
              <a:rPr lang="en-US" altLang="ko-KR" dirty="0" err="1">
                <a:solidFill>
                  <a:schemeClr val="tx1">
                    <a:lumMod val="75000"/>
                    <a:lumOff val="25000"/>
                  </a:schemeClr>
                </a:solidFill>
                <a:latin typeface="Arial" panose="020B0604020202020204" pitchFamily="34" charset="0"/>
                <a:cs typeface="Arial" panose="020B0604020202020204" pitchFamily="34" charset="0"/>
              </a:rPr>
              <a:t>abcde</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fghij</a:t>
            </a:r>
            <a:r>
              <a:rPr lang="en-US" altLang="ko-KR" dirty="0">
                <a:solidFill>
                  <a:schemeClr val="tx1">
                    <a:lumMod val="75000"/>
                    <a:lumOff val="25000"/>
                  </a:schemeClr>
                </a:solidFill>
                <a:latin typeface="Arial" panose="020B0604020202020204" pitchFamily="34" charset="0"/>
                <a:cs typeface="Arial" panose="020B0604020202020204" pitchFamily="34" charset="0"/>
              </a:rPr>
              <a:t>) and the two holes horizontally (red and blue). The </a:t>
            </a:r>
            <a:r>
              <a:rPr lang="en-US" altLang="ko-KR" dirty="0" err="1">
                <a:solidFill>
                  <a:schemeClr val="tx1">
                    <a:lumMod val="75000"/>
                    <a:lumOff val="25000"/>
                  </a:schemeClr>
                </a:solidFill>
                <a:latin typeface="Arial" panose="020B0604020202020204" pitchFamily="34" charset="0"/>
                <a:cs typeface="Arial" panose="020B0604020202020204" pitchFamily="34" charset="0"/>
              </a:rPr>
              <a:t>abcde</a:t>
            </a:r>
            <a:r>
              <a:rPr lang="en-US" altLang="ko-KR" dirty="0">
                <a:solidFill>
                  <a:schemeClr val="tx1">
                    <a:lumMod val="75000"/>
                    <a:lumOff val="25000"/>
                  </a:schemeClr>
                </a:solidFill>
                <a:latin typeface="Arial" panose="020B0604020202020204" pitchFamily="34" charset="0"/>
                <a:cs typeface="Arial" panose="020B0604020202020204" pitchFamily="34" charset="0"/>
              </a:rPr>
              <a:t> line and the </a:t>
            </a:r>
            <a:r>
              <a:rPr lang="en-US" altLang="ko-KR" dirty="0" err="1">
                <a:solidFill>
                  <a:schemeClr val="tx1">
                    <a:lumMod val="75000"/>
                    <a:lumOff val="25000"/>
                  </a:schemeClr>
                </a:solidFill>
                <a:latin typeface="Arial" panose="020B0604020202020204" pitchFamily="34" charset="0"/>
                <a:cs typeface="Arial" panose="020B0604020202020204" pitchFamily="34" charset="0"/>
              </a:rPr>
              <a:t>fghij</a:t>
            </a:r>
            <a:r>
              <a:rPr lang="en-US" altLang="ko-KR" dirty="0">
                <a:solidFill>
                  <a:schemeClr val="tx1">
                    <a:lumMod val="75000"/>
                    <a:lumOff val="25000"/>
                  </a:schemeClr>
                </a:solidFill>
                <a:latin typeface="Arial" panose="020B0604020202020204" pitchFamily="34" charset="0"/>
                <a:cs typeface="Arial" panose="020B0604020202020204" pitchFamily="34" charset="0"/>
              </a:rPr>
              <a:t> line are separated from each other and usually plug in components here. The red and blue parts are separated into five BÀIs but are all connected along the line and used to supply power (DC). If you open it, it is made of a structure that folds a long copper plate. Inserts it into the gap like a socket contact point of a multi-tap.</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63</a:t>
            </a:fld>
            <a:endParaRPr lang="ko-KR" altLang="en-US"/>
          </a:p>
        </p:txBody>
      </p:sp>
    </p:spTree>
    <p:extLst>
      <p:ext uri="{BB962C8B-B14F-4D97-AF65-F5344CB8AC3E}">
        <p14:creationId xmlns:p14="http://schemas.microsoft.com/office/powerpoint/2010/main" val="889357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Why use a breadboard?</a:t>
            </a:r>
          </a:p>
          <a:p>
            <a:pPr marL="0" indent="0">
              <a:buFont typeface="Wingdings" panose="05000000000000000000" pitchFamily="2" charset="2"/>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-Parts reuse</a:t>
            </a:r>
          </a:p>
          <a:p>
            <a:pPr marL="0" indent="0">
              <a:buFont typeface="Wingdings" panose="05000000000000000000" pitchFamily="2" charset="2"/>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  -When making prototypes or when there is a need for continuous circuit modification.</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64</a:t>
            </a:fld>
            <a:endParaRPr lang="ko-KR" altLang="en-US"/>
          </a:p>
        </p:txBody>
      </p:sp>
    </p:spTree>
    <p:extLst>
      <p:ext uri="{BB962C8B-B14F-4D97-AF65-F5344CB8AC3E}">
        <p14:creationId xmlns:p14="http://schemas.microsoft.com/office/powerpoint/2010/main" val="876004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The green line represents the iron inside. In other words, parts connected to the same line are connected to each other and are electrically connected.</a:t>
            </a:r>
          </a:p>
          <a:p>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r>
              <a:rPr lang="en-US" altLang="ko-KR" dirty="0">
                <a:solidFill>
                  <a:schemeClr val="tx1">
                    <a:lumMod val="75000"/>
                    <a:lumOff val="25000"/>
                  </a:schemeClr>
                </a:solidFill>
                <a:latin typeface="Arial" panose="020B0604020202020204" pitchFamily="34" charset="0"/>
                <a:cs typeface="Arial" panose="020B0604020202020204" pitchFamily="34" charset="0"/>
              </a:rPr>
              <a:t>Breadboards are usually divided by the number of pins. The smaller sizes are classified into various shapes, such as 30 to 180 pins, 400 pins, 830 pins, 1660 pins, 2250 pins, and 3220 pins.</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65</a:t>
            </a:fld>
            <a:endParaRPr lang="ko-KR" altLang="en-US"/>
          </a:p>
        </p:txBody>
      </p:sp>
    </p:spTree>
    <p:extLst>
      <p:ext uri="{BB962C8B-B14F-4D97-AF65-F5344CB8AC3E}">
        <p14:creationId xmlns:p14="http://schemas.microsoft.com/office/powerpoint/2010/main" val="14114077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66</a:t>
            </a:fld>
            <a:endParaRPr lang="ko-KR" altLang="en-US"/>
          </a:p>
        </p:txBody>
      </p:sp>
    </p:spTree>
    <p:extLst>
      <p:ext uri="{BB962C8B-B14F-4D97-AF65-F5344CB8AC3E}">
        <p14:creationId xmlns:p14="http://schemas.microsoft.com/office/powerpoint/2010/main" val="12527844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67</a:t>
            </a:fld>
            <a:endParaRPr lang="ko-KR" altLang="en-US"/>
          </a:p>
        </p:txBody>
      </p:sp>
    </p:spTree>
    <p:extLst>
      <p:ext uri="{BB962C8B-B14F-4D97-AF65-F5344CB8AC3E}">
        <p14:creationId xmlns:p14="http://schemas.microsoft.com/office/powerpoint/2010/main" val="5736807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The GPIO can set whether the programmers input or output on the port, and the GPIO port cannot be used before the programmers set it up, so you must specify the settings for the GPIO port to use. The degree of freedom is higher than the input and output specified, but that is how much choices should be made. The GPIO has three registers to control the input and output ports, which are composed of </a:t>
            </a:r>
            <a:r>
              <a:rPr lang="en-US" altLang="ko-KR" dirty="0" err="1">
                <a:solidFill>
                  <a:schemeClr val="tx1">
                    <a:lumMod val="75000"/>
                    <a:lumOff val="25000"/>
                  </a:schemeClr>
                </a:solidFill>
                <a:latin typeface="Arial" panose="020B0604020202020204" pitchFamily="34" charset="0"/>
                <a:cs typeface="Arial" panose="020B0604020202020204" pitchFamily="34" charset="0"/>
              </a:rPr>
              <a:t>PORTx</a:t>
            </a:r>
            <a:r>
              <a:rPr lang="en-US" altLang="ko-KR"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err="1">
                <a:solidFill>
                  <a:schemeClr val="tx1">
                    <a:lumMod val="75000"/>
                    <a:lumOff val="25000"/>
                  </a:schemeClr>
                </a:solidFill>
                <a:latin typeface="Arial" panose="020B0604020202020204" pitchFamily="34" charset="0"/>
                <a:cs typeface="Arial" panose="020B0604020202020204" pitchFamily="34" charset="0"/>
              </a:rPr>
              <a:t>DDRx</a:t>
            </a:r>
            <a:r>
              <a:rPr lang="en-US" altLang="ko-KR" dirty="0">
                <a:solidFill>
                  <a:schemeClr val="tx1">
                    <a:lumMod val="75000"/>
                    <a:lumOff val="25000"/>
                  </a:schemeClr>
                </a:solidFill>
                <a:latin typeface="Arial" panose="020B0604020202020204" pitchFamily="34" charset="0"/>
                <a:cs typeface="Arial" panose="020B0604020202020204" pitchFamily="34" charset="0"/>
              </a:rPr>
              <a:t> and </a:t>
            </a:r>
            <a:r>
              <a:rPr lang="en-US" altLang="ko-KR" dirty="0" err="1">
                <a:solidFill>
                  <a:schemeClr val="tx1">
                    <a:lumMod val="75000"/>
                    <a:lumOff val="25000"/>
                  </a:schemeClr>
                </a:solidFill>
                <a:latin typeface="Arial" panose="020B0604020202020204" pitchFamily="34" charset="0"/>
                <a:cs typeface="Arial" panose="020B0604020202020204" pitchFamily="34" charset="0"/>
              </a:rPr>
              <a:t>PINx.</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68</a:t>
            </a:fld>
            <a:endParaRPr lang="ko-KR" altLang="en-US"/>
          </a:p>
        </p:txBody>
      </p:sp>
    </p:spTree>
    <p:extLst>
      <p:ext uri="{BB962C8B-B14F-4D97-AF65-F5344CB8AC3E}">
        <p14:creationId xmlns:p14="http://schemas.microsoft.com/office/powerpoint/2010/main" val="9474476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If you use a bus structure that connects multiple output devices to a single signal line, only the device to which the signal is intended to be output and the device to be received should be connected. If multiple output circuits are simultaneously connected due to incorrect circuit control, abnormal current may flow between circuits, destroying the elements. In order to avoid this breakdown, the element that should not output a signal should be electrically insulated. As such, electrically isolated states from the output signal line are referred to as high-impedance and treated as a third state, not both H and L. The high impedance status is symbolized "Z".</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69</a:t>
            </a:fld>
            <a:endParaRPr lang="ko-KR" altLang="en-US"/>
          </a:p>
        </p:txBody>
      </p:sp>
    </p:spTree>
    <p:extLst>
      <p:ext uri="{BB962C8B-B14F-4D97-AF65-F5344CB8AC3E}">
        <p14:creationId xmlns:p14="http://schemas.microsoft.com/office/powerpoint/2010/main" val="29961927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70</a:t>
            </a:fld>
            <a:endParaRPr lang="ko-KR" altLang="en-US"/>
          </a:p>
        </p:txBody>
      </p:sp>
    </p:spTree>
    <p:extLst>
      <p:ext uri="{BB962C8B-B14F-4D97-AF65-F5344CB8AC3E}">
        <p14:creationId xmlns:p14="http://schemas.microsoft.com/office/powerpoint/2010/main" val="20124035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 Reference Site : https://pi4j.com/1.2/example/control.html</a:t>
            </a:r>
          </a:p>
          <a:p>
            <a:pPr>
              <a:lnSpc>
                <a:spcPct val="120000"/>
              </a:lnSpc>
            </a:pPr>
            <a:endParaRPr lang="af-ZA" altLang="ko-KR" sz="800" dirty="0">
              <a:solidFill>
                <a:schemeClr val="tx1">
                  <a:lumMod val="75000"/>
                  <a:lumOff val="25000"/>
                </a:schemeClr>
              </a:solidFill>
              <a:latin typeface="Arial" panose="020B0604020202020204" pitchFamily="34" charset="0"/>
              <a:cs typeface="Arial" panose="020B0604020202020204" pitchFamily="34" charset="0"/>
            </a:endParaRP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 Java Source</a:t>
            </a:r>
          </a:p>
          <a:p>
            <a:pPr>
              <a:lnSpc>
                <a:spcPct val="120000"/>
              </a:lnSpc>
            </a:pPr>
            <a:endParaRPr lang="af-ZA" altLang="ko-KR" sz="800" dirty="0">
              <a:solidFill>
                <a:schemeClr val="tx1">
                  <a:lumMod val="75000"/>
                  <a:lumOff val="25000"/>
                </a:schemeClr>
              </a:solidFill>
              <a:latin typeface="Arial" panose="020B0604020202020204" pitchFamily="34" charset="0"/>
              <a:cs typeface="Arial" panose="020B0604020202020204" pitchFamily="34" charset="0"/>
            </a:endParaRP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import com.pi4j.io.gpio.GpioController;</a:t>
            </a: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import com.pi4j.io.gpio.GpioFactory;</a:t>
            </a: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import com.pi4j.io.gpio.GpioPinDigitalOutput;</a:t>
            </a: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import com.pi4j.io.gpio.RaspiPin;</a:t>
            </a:r>
          </a:p>
          <a:p>
            <a:pPr>
              <a:lnSpc>
                <a:spcPct val="120000"/>
              </a:lnSpc>
            </a:pPr>
            <a:endParaRPr lang="af-ZA" altLang="ko-KR" sz="800" dirty="0">
              <a:solidFill>
                <a:schemeClr val="tx1">
                  <a:lumMod val="75000"/>
                  <a:lumOff val="25000"/>
                </a:schemeClr>
              </a:solidFill>
              <a:latin typeface="Arial" panose="020B0604020202020204" pitchFamily="34" charset="0"/>
              <a:cs typeface="Arial" panose="020B0604020202020204" pitchFamily="34" charset="0"/>
            </a:endParaRP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public class LEDTest {</a:t>
            </a:r>
          </a:p>
          <a:p>
            <a:pPr>
              <a:lnSpc>
                <a:spcPct val="120000"/>
              </a:lnSpc>
            </a:pPr>
            <a:endParaRPr lang="af-ZA" altLang="ko-KR" sz="800" dirty="0">
              <a:solidFill>
                <a:schemeClr val="tx1">
                  <a:lumMod val="75000"/>
                  <a:lumOff val="25000"/>
                </a:schemeClr>
              </a:solidFill>
              <a:latin typeface="Arial" panose="020B0604020202020204" pitchFamily="34" charset="0"/>
              <a:cs typeface="Arial" panose="020B0604020202020204" pitchFamily="34" charset="0"/>
            </a:endParaRP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private static GpioController gpio = null;</a:t>
            </a:r>
          </a:p>
          <a:p>
            <a:pPr>
              <a:lnSpc>
                <a:spcPct val="120000"/>
              </a:lnSpc>
            </a:pPr>
            <a:endParaRPr lang="af-ZA" altLang="ko-KR" sz="800" dirty="0">
              <a:solidFill>
                <a:schemeClr val="tx1">
                  <a:lumMod val="75000"/>
                  <a:lumOff val="25000"/>
                </a:schemeClr>
              </a:solidFill>
              <a:latin typeface="Arial" panose="020B0604020202020204" pitchFamily="34" charset="0"/>
              <a:cs typeface="Arial" panose="020B0604020202020204" pitchFamily="34" charset="0"/>
            </a:endParaRP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static GpioPinDigitalOutput led_pin;</a:t>
            </a:r>
          </a:p>
          <a:p>
            <a:pPr>
              <a:lnSpc>
                <a:spcPct val="120000"/>
              </a:lnSpc>
            </a:pPr>
            <a:endParaRPr lang="af-ZA" altLang="ko-KR" sz="800" dirty="0">
              <a:solidFill>
                <a:schemeClr val="tx1">
                  <a:lumMod val="75000"/>
                  <a:lumOff val="25000"/>
                </a:schemeClr>
              </a:solidFill>
              <a:latin typeface="Arial" panose="020B0604020202020204" pitchFamily="34" charset="0"/>
              <a:cs typeface="Arial" panose="020B0604020202020204" pitchFamily="34" charset="0"/>
            </a:endParaRP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public static void main (String [] args) throws Exception {</a:t>
            </a: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gpio = GpioFactory.getInstance ();</a:t>
            </a: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led_pin = gpio.provisionDigitalOutputPin (RaspiPin.GPIO_08);</a:t>
            </a:r>
          </a:p>
          <a:p>
            <a:pPr>
              <a:lnSpc>
                <a:spcPct val="120000"/>
              </a:lnSpc>
            </a:pPr>
            <a:endParaRPr lang="af-ZA" altLang="ko-KR" sz="800" dirty="0">
              <a:solidFill>
                <a:schemeClr val="tx1">
                  <a:lumMod val="75000"/>
                  <a:lumOff val="25000"/>
                </a:schemeClr>
              </a:solidFill>
              <a:latin typeface="Arial" panose="020B0604020202020204" pitchFamily="34" charset="0"/>
              <a:cs typeface="Arial" panose="020B0604020202020204" pitchFamily="34" charset="0"/>
            </a:endParaRP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 turn on the LED</a:t>
            </a: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led_pin.high ();</a:t>
            </a: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Thread.sleep (2000); // wait 2 seconds</a:t>
            </a:r>
          </a:p>
          <a:p>
            <a:pPr>
              <a:lnSpc>
                <a:spcPct val="120000"/>
              </a:lnSpc>
            </a:pPr>
            <a:endParaRPr lang="af-ZA" altLang="ko-KR" sz="800" dirty="0">
              <a:solidFill>
                <a:schemeClr val="tx1">
                  <a:lumMod val="75000"/>
                  <a:lumOff val="25000"/>
                </a:schemeClr>
              </a:solidFill>
              <a:latin typeface="Arial" panose="020B0604020202020204" pitchFamily="34" charset="0"/>
              <a:cs typeface="Arial" panose="020B0604020202020204" pitchFamily="34" charset="0"/>
            </a:endParaRP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 turn off the LED</a:t>
            </a: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led_pin.low ();</a:t>
            </a:r>
          </a:p>
          <a:p>
            <a:pPr>
              <a:lnSpc>
                <a:spcPct val="120000"/>
              </a:lnSpc>
            </a:pPr>
            <a:endParaRPr lang="af-ZA" altLang="ko-KR" sz="800" dirty="0">
              <a:solidFill>
                <a:schemeClr val="tx1">
                  <a:lumMod val="75000"/>
                  <a:lumOff val="25000"/>
                </a:schemeClr>
              </a:solidFill>
              <a:latin typeface="Arial" panose="020B0604020202020204" pitchFamily="34" charset="0"/>
              <a:cs typeface="Arial" panose="020B0604020202020204" pitchFamily="34" charset="0"/>
            </a:endParaRP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a:t>
            </a: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gpio.shutdown ();</a:t>
            </a: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a:t>
            </a:r>
          </a:p>
          <a:p>
            <a:pPr>
              <a:lnSpc>
                <a:spcPct val="120000"/>
              </a:lnSpc>
            </a:pPr>
            <a:r>
              <a:rPr lang="af-ZA" altLang="ko-KR" sz="800" dirty="0">
                <a:solidFill>
                  <a:schemeClr val="tx1">
                    <a:lumMod val="75000"/>
                    <a:lumOff val="25000"/>
                  </a:schemeClr>
                </a:solidFill>
                <a:latin typeface="Arial" panose="020B0604020202020204" pitchFamily="34" charset="0"/>
                <a:cs typeface="Arial" panose="020B0604020202020204" pitchFamily="34" charset="0"/>
              </a:rPr>
              <a:t>}</a:t>
            </a:r>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71</a:t>
            </a:fld>
            <a:endParaRPr lang="ko-KR" altLang="en-US"/>
          </a:p>
        </p:txBody>
      </p:sp>
    </p:spTree>
    <p:extLst>
      <p:ext uri="{BB962C8B-B14F-4D97-AF65-F5344CB8AC3E}">
        <p14:creationId xmlns:p14="http://schemas.microsoft.com/office/powerpoint/2010/main" val="307148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In March 2018, the Raspberry Pi 3 model B+ was released. The enhanced version of the Raspberry Pi 3 Model B accelerated the CPU clock to 1.4GHz, while the built-in communication devices were also enhanced to 802.11ac dual-band wireless LAN and gigabit LAN (USB 2.0 connection to support communication speed up to 300Mbps), Bluetooth 4.2, and PoE HAT devices (sold separately) and PXE boot. However, it is recommended that a micro USB adapter with a size greater than 2.5A be used for 5V power supply. The price is also $35, close to the previous version.</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a:t>
            </a:fld>
            <a:endParaRPr lang="ko-KR" altLang="en-US"/>
          </a:p>
        </p:txBody>
      </p:sp>
    </p:spTree>
    <p:extLst>
      <p:ext uri="{BB962C8B-B14F-4D97-AF65-F5344CB8AC3E}">
        <p14:creationId xmlns:p14="http://schemas.microsoft.com/office/powerpoint/2010/main" val="15178862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nSpc>
                <a:spcPct val="120000"/>
              </a:lnSpc>
            </a:pPr>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72</a:t>
            </a:fld>
            <a:endParaRPr lang="ko-KR" altLang="en-US"/>
          </a:p>
        </p:txBody>
      </p:sp>
    </p:spTree>
    <p:extLst>
      <p:ext uri="{BB962C8B-B14F-4D97-AF65-F5344CB8AC3E}">
        <p14:creationId xmlns:p14="http://schemas.microsoft.com/office/powerpoint/2010/main" val="278229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20000"/>
              </a:lnSpc>
              <a:spcBef>
                <a:spcPts val="0"/>
              </a:spcBef>
              <a:spcAft>
                <a:spcPts val="0"/>
              </a:spcAft>
              <a:buClrTx/>
              <a:buSzTx/>
              <a:buFontTx/>
              <a:buNone/>
              <a:tabLst/>
              <a:defRPr/>
            </a:pPr>
            <a:r>
              <a:rPr lang="en-US" altLang="ko-KR" sz="800" dirty="0">
                <a:solidFill>
                  <a:schemeClr val="tx1">
                    <a:lumMod val="75000"/>
                    <a:lumOff val="25000"/>
                  </a:schemeClr>
                </a:solidFill>
                <a:latin typeface="Arial" panose="020B0604020202020204" pitchFamily="34" charset="0"/>
                <a:cs typeface="Arial" panose="020B0604020202020204" pitchFamily="34" charset="0"/>
              </a:rPr>
              <a:t>Role of Resistor</a:t>
            </a:r>
            <a:br>
              <a:rPr lang="en-US" altLang="ko-KR" sz="800" dirty="0">
                <a:solidFill>
                  <a:schemeClr val="tx1">
                    <a:lumMod val="75000"/>
                    <a:lumOff val="25000"/>
                  </a:schemeClr>
                </a:solidFill>
                <a:latin typeface="Arial" panose="020B0604020202020204" pitchFamily="34" charset="0"/>
                <a:cs typeface="Arial" panose="020B0604020202020204" pitchFamily="34" charset="0"/>
              </a:rPr>
            </a:br>
            <a:br>
              <a:rPr lang="en-US" altLang="ko-KR" sz="800" dirty="0">
                <a:solidFill>
                  <a:schemeClr val="tx1">
                    <a:lumMod val="75000"/>
                    <a:lumOff val="25000"/>
                  </a:schemeClr>
                </a:solidFill>
                <a:latin typeface="Arial" panose="020B0604020202020204" pitchFamily="34" charset="0"/>
                <a:cs typeface="Arial" panose="020B0604020202020204" pitchFamily="34" charset="0"/>
              </a:rPr>
            </a:br>
            <a:r>
              <a:rPr lang="en-US" altLang="ko-KR" sz="800" dirty="0">
                <a:solidFill>
                  <a:schemeClr val="tx1">
                    <a:lumMod val="75000"/>
                    <a:lumOff val="25000"/>
                  </a:schemeClr>
                </a:solidFill>
                <a:latin typeface="Arial" panose="020B0604020202020204" pitchFamily="34" charset="0"/>
                <a:cs typeface="Arial" panose="020B0604020202020204" pitchFamily="34" charset="0"/>
              </a:rPr>
              <a:t>- For LEDs (light emitting diode) to be illuminated, it is necessary to apply a voltage of 2 V to both ends of them. However, in one battery (approximately 1.5V), as shown in Figure (a), the battery is not luminous because of a lack of voltage. </a:t>
            </a:r>
            <a:br>
              <a:rPr lang="en-US" altLang="ko-KR" sz="800" dirty="0">
                <a:solidFill>
                  <a:schemeClr val="tx1">
                    <a:lumMod val="75000"/>
                    <a:lumOff val="25000"/>
                  </a:schemeClr>
                </a:solidFill>
                <a:latin typeface="Arial" panose="020B0604020202020204" pitchFamily="34" charset="0"/>
                <a:cs typeface="Arial" panose="020B0604020202020204" pitchFamily="34" charset="0"/>
              </a:rPr>
            </a:br>
            <a:br>
              <a:rPr lang="en-US" altLang="ko-KR" sz="800" dirty="0">
                <a:solidFill>
                  <a:schemeClr val="tx1">
                    <a:lumMod val="75000"/>
                    <a:lumOff val="25000"/>
                  </a:schemeClr>
                </a:solidFill>
                <a:latin typeface="Arial" panose="020B0604020202020204" pitchFamily="34" charset="0"/>
                <a:cs typeface="Arial" panose="020B0604020202020204" pitchFamily="34" charset="0"/>
              </a:rPr>
            </a:br>
            <a:r>
              <a:rPr lang="en-US" altLang="ko-KR" sz="800" dirty="0">
                <a:solidFill>
                  <a:schemeClr val="tx1">
                    <a:lumMod val="75000"/>
                    <a:lumOff val="25000"/>
                  </a:schemeClr>
                </a:solidFill>
                <a:latin typeface="Arial" panose="020B0604020202020204" pitchFamily="34" charset="0"/>
                <a:cs typeface="Arial" panose="020B0604020202020204" pitchFamily="34" charset="0"/>
              </a:rPr>
              <a:t>- To increase the voltage, connecting two cells in series, as shown in figure (b), will result in high voltage (approximately 3V), resulting in too much current flow, which will break the LED. In this case, inserting a resistor of a reasonable size, such as figure (C), between the LED and the battery, will emit light at reasonable brightness and operate well without overloading the LED and the battery. It is a resistor and one of the parts that cannot fall into an electrical circuit that has the function of keeping the electrical circuit running smoothly by limiting the flow of current.</a:t>
            </a:r>
          </a:p>
          <a:p>
            <a:pPr>
              <a:lnSpc>
                <a:spcPct val="120000"/>
              </a:lnSpc>
            </a:pPr>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73</a:t>
            </a:fld>
            <a:endParaRPr lang="ko-KR" altLang="en-US"/>
          </a:p>
        </p:txBody>
      </p:sp>
    </p:spTree>
    <p:extLst>
      <p:ext uri="{BB962C8B-B14F-4D97-AF65-F5344CB8AC3E}">
        <p14:creationId xmlns:p14="http://schemas.microsoft.com/office/powerpoint/2010/main" val="26656449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nSpc>
                <a:spcPct val="120000"/>
              </a:lnSpc>
            </a:pPr>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74</a:t>
            </a:fld>
            <a:endParaRPr lang="ko-KR" altLang="en-US"/>
          </a:p>
        </p:txBody>
      </p:sp>
    </p:spTree>
    <p:extLst>
      <p:ext uri="{BB962C8B-B14F-4D97-AF65-F5344CB8AC3E}">
        <p14:creationId xmlns:p14="http://schemas.microsoft.com/office/powerpoint/2010/main" val="8299483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nSpc>
                <a:spcPct val="120000"/>
              </a:lnSpc>
            </a:pPr>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75</a:t>
            </a:fld>
            <a:endParaRPr lang="ko-KR" altLang="en-US"/>
          </a:p>
        </p:txBody>
      </p:sp>
    </p:spTree>
    <p:extLst>
      <p:ext uri="{BB962C8B-B14F-4D97-AF65-F5344CB8AC3E}">
        <p14:creationId xmlns:p14="http://schemas.microsoft.com/office/powerpoint/2010/main" val="31339909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a:lnSpc>
                <a:spcPct val="120000"/>
              </a:lnSpc>
            </a:pPr>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76</a:t>
            </a:fld>
            <a:endParaRPr lang="ko-KR" altLang="en-US"/>
          </a:p>
        </p:txBody>
      </p:sp>
    </p:spTree>
    <p:extLst>
      <p:ext uri="{BB962C8B-B14F-4D97-AF65-F5344CB8AC3E}">
        <p14:creationId xmlns:p14="http://schemas.microsoft.com/office/powerpoint/2010/main" val="1627584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77</a:t>
            </a:fld>
            <a:endParaRPr lang="ko-KR" altLang="en-US"/>
          </a:p>
        </p:txBody>
      </p:sp>
    </p:spTree>
    <p:extLst>
      <p:ext uri="{BB962C8B-B14F-4D97-AF65-F5344CB8AC3E}">
        <p14:creationId xmlns:p14="http://schemas.microsoft.com/office/powerpoint/2010/main" val="32864826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sz="800" b="1" dirty="0" err="1">
                <a:solidFill>
                  <a:schemeClr val="tx1">
                    <a:lumMod val="75000"/>
                    <a:lumOff val="25000"/>
                  </a:schemeClr>
                </a:solidFill>
                <a:latin typeface="Arial" panose="020B0604020202020204" pitchFamily="34" charset="0"/>
                <a:cs typeface="Arial" panose="020B0604020202020204" pitchFamily="34" charset="0"/>
              </a:rPr>
              <a:t>Cảm</a:t>
            </a:r>
            <a:r>
              <a:rPr lang="en-US" altLang="ko-KR" sz="800" b="1"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b="1" dirty="0" err="1">
                <a:solidFill>
                  <a:schemeClr val="tx1">
                    <a:lumMod val="75000"/>
                    <a:lumOff val="25000"/>
                  </a:schemeClr>
                </a:solidFill>
                <a:latin typeface="Arial" panose="020B0604020202020204" pitchFamily="34" charset="0"/>
                <a:cs typeface="Arial" panose="020B0604020202020204" pitchFamily="34" charset="0"/>
              </a:rPr>
              <a:t>biến</a:t>
            </a:r>
            <a:r>
              <a:rPr lang="en-US" altLang="ko-KR" sz="800" b="1"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b="1" dirty="0" err="1">
                <a:solidFill>
                  <a:schemeClr val="tx1">
                    <a:lumMod val="75000"/>
                    <a:lumOff val="25000"/>
                  </a:schemeClr>
                </a:solidFill>
                <a:latin typeface="Arial" panose="020B0604020202020204" pitchFamily="34" charset="0"/>
                <a:cs typeface="Arial" panose="020B0604020202020204" pitchFamily="34" charset="0"/>
              </a:rPr>
              <a:t>siêu</a:t>
            </a:r>
            <a:r>
              <a:rPr lang="en-US" altLang="ko-KR" sz="800" b="1"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b="1" dirty="0" err="1">
                <a:solidFill>
                  <a:schemeClr val="tx1">
                    <a:lumMod val="75000"/>
                    <a:lumOff val="25000"/>
                  </a:schemeClr>
                </a:solidFill>
                <a:latin typeface="Arial" panose="020B0604020202020204" pitchFamily="34" charset="0"/>
                <a:cs typeface="Arial" panose="020B0604020202020204" pitchFamily="34" charset="0"/>
              </a:rPr>
              <a:t>âms</a:t>
            </a:r>
            <a:endParaRPr lang="en-US" altLang="ko-KR" sz="800" b="1" dirty="0">
              <a:solidFill>
                <a:schemeClr val="tx1">
                  <a:lumMod val="75000"/>
                  <a:lumOff val="25000"/>
                </a:schemeClr>
              </a:solidFill>
              <a:latin typeface="Arial" panose="020B0604020202020204" pitchFamily="34" charset="0"/>
              <a:cs typeface="Arial" panose="020B0604020202020204" pitchFamily="34" charset="0"/>
            </a:endParaRP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The range of human audible sound (audible range) is between 20 and 20000 Hz, and the sound higher than the frequency of the audible region is called ultrasonic.</a:t>
            </a: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The dog's audible range is 15 to 50000 Hz, and dolphins are 150 to 150,000 Hz, so animals can hear sounds that humans can't hear.</a:t>
            </a: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The speed of ultrasonic waves is about 340m / s in normal air, and it is attenuated by the properties of waves (diffusion, absorption, scattering, etc.).</a:t>
            </a:r>
          </a:p>
          <a:p>
            <a:r>
              <a:rPr lang="en-US" altLang="ko-KR" sz="800" dirty="0" err="1">
                <a:solidFill>
                  <a:schemeClr val="tx1">
                    <a:lumMod val="75000"/>
                    <a:lumOff val="25000"/>
                  </a:schemeClr>
                </a:solidFill>
                <a:latin typeface="Arial" panose="020B0604020202020204" pitchFamily="34" charset="0"/>
                <a:cs typeface="Arial" panose="020B0604020202020204" pitchFamily="34" charset="0"/>
              </a:rPr>
              <a:t>Cảm</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biến</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siêu</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âms</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are already used in a wide variety of fields, from home appliances to medical and industrial applications such as ultrasonic detectors.</a:t>
            </a:r>
          </a:p>
          <a:p>
            <a:endParaRPr lang="en-US" altLang="ko-KR" sz="800" dirty="0">
              <a:solidFill>
                <a:schemeClr val="tx1">
                  <a:lumMod val="75000"/>
                  <a:lumOff val="25000"/>
                </a:schemeClr>
              </a:solidFill>
              <a:latin typeface="Arial" panose="020B0604020202020204" pitchFamily="34" charset="0"/>
              <a:cs typeface="Arial" panose="020B0604020202020204" pitchFamily="34" charset="0"/>
            </a:endParaRP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The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Cảm</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biến</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siêu</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âm</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used in this example generates a frequency of about 40KHz and can measure distances up to 4-5m. The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Cảm</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biến</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siêu</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âm</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for distance measurement is divided into a transmitter and a receiver.</a:t>
            </a: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 The transmitter emits short ultrasonic pulses at regular intervals, and receives an echo signal that hits the object and returns from the receiver, and calculates a distance based on the time difference. This allows you to measure the presence of obstacles and the distance or speed of objects.</a:t>
            </a: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The principle of generating ultrasonic waves is the same as Piezoelectricity, which is the principle by which the piezo buzzer sounds.</a:t>
            </a:r>
          </a:p>
          <a:p>
            <a:pPr>
              <a:lnSpc>
                <a:spcPct val="120000"/>
              </a:lnSpc>
            </a:pPr>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78</a:t>
            </a:fld>
            <a:endParaRPr lang="ko-KR" altLang="en-US"/>
          </a:p>
        </p:txBody>
      </p:sp>
    </p:spTree>
    <p:extLst>
      <p:ext uri="{BB962C8B-B14F-4D97-AF65-F5344CB8AC3E}">
        <p14:creationId xmlns:p14="http://schemas.microsoft.com/office/powerpoint/2010/main" val="34836039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sz="800" dirty="0">
                <a:solidFill>
                  <a:schemeClr val="tx1">
                    <a:lumMod val="75000"/>
                    <a:lumOff val="25000"/>
                  </a:schemeClr>
                </a:solidFill>
                <a:latin typeface="Arial" panose="020B0604020202020204" pitchFamily="34" charset="0"/>
                <a:cs typeface="Arial" panose="020B0604020202020204" pitchFamily="34" charset="0"/>
              </a:rPr>
              <a:t>How to use the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Cảm</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biến</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siêu</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âm</a:t>
            </a:r>
            <a:endParaRPr lang="en-US" altLang="ko-KR" sz="800" dirty="0">
              <a:solidFill>
                <a:schemeClr val="tx1">
                  <a:lumMod val="75000"/>
                  <a:lumOff val="25000"/>
                </a:schemeClr>
              </a:solidFill>
              <a:latin typeface="Arial" panose="020B0604020202020204" pitchFamily="34" charset="0"/>
              <a:cs typeface="Arial" panose="020B0604020202020204" pitchFamily="34" charset="0"/>
            </a:endParaRPr>
          </a:p>
          <a:p>
            <a:endParaRPr lang="en-US" altLang="ko-KR" sz="800" dirty="0">
              <a:solidFill>
                <a:schemeClr val="tx1">
                  <a:lumMod val="75000"/>
                  <a:lumOff val="25000"/>
                </a:schemeClr>
              </a:solidFill>
              <a:latin typeface="Arial" panose="020B0604020202020204" pitchFamily="34" charset="0"/>
              <a:cs typeface="Arial" panose="020B0604020202020204" pitchFamily="34" charset="0"/>
            </a:endParaRP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The trig of the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Cảm</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biến</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siêu</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a:t>
            </a:r>
            <a:r>
              <a:rPr lang="en-US" altLang="ko-KR" sz="800" dirty="0" err="1">
                <a:solidFill>
                  <a:schemeClr val="tx1">
                    <a:lumMod val="75000"/>
                    <a:lumOff val="25000"/>
                  </a:schemeClr>
                </a:solidFill>
                <a:latin typeface="Arial" panose="020B0604020202020204" pitchFamily="34" charset="0"/>
                <a:cs typeface="Arial" panose="020B0604020202020204" pitchFamily="34" charset="0"/>
              </a:rPr>
              <a:t>âm</a:t>
            </a:r>
            <a:r>
              <a:rPr lang="en-US" altLang="ko-KR" sz="800" dirty="0">
                <a:solidFill>
                  <a:schemeClr val="tx1">
                    <a:lumMod val="75000"/>
                    <a:lumOff val="25000"/>
                  </a:schemeClr>
                </a:solidFill>
                <a:latin typeface="Arial" panose="020B0604020202020204" pitchFamily="34" charset="0"/>
                <a:cs typeface="Arial" panose="020B0604020202020204" pitchFamily="34" charset="0"/>
              </a:rPr>
              <a:t> emits short, ultrasonic pulses at regular intervals, and receives the signal from Echo that hits the object and calculates the distance based on the time difference.</a:t>
            </a:r>
          </a:p>
          <a:p>
            <a:endParaRPr lang="en-US" altLang="ko-KR" sz="800" dirty="0">
              <a:solidFill>
                <a:schemeClr val="tx1">
                  <a:lumMod val="75000"/>
                  <a:lumOff val="25000"/>
                </a:schemeClr>
              </a:solidFill>
              <a:latin typeface="Arial" panose="020B0604020202020204" pitchFamily="34" charset="0"/>
              <a:cs typeface="Arial" panose="020B0604020202020204" pitchFamily="34" charset="0"/>
            </a:endParaRP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The time taken to move 1 cm can be obtained as follows.</a:t>
            </a: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t = 2 x L (distance from object m) / Vs (sonic speed m/s)</a:t>
            </a: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t: time it takes for the signal to return (s)</a:t>
            </a:r>
          </a:p>
          <a:p>
            <a:endParaRPr lang="en-US" altLang="ko-KR" sz="800" dirty="0">
              <a:solidFill>
                <a:schemeClr val="tx1">
                  <a:lumMod val="75000"/>
                  <a:lumOff val="25000"/>
                </a:schemeClr>
              </a:solidFill>
              <a:latin typeface="Arial" panose="020B0604020202020204" pitchFamily="34" charset="0"/>
              <a:cs typeface="Arial" panose="020B0604020202020204" pitchFamily="34" charset="0"/>
            </a:endParaRP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Therefore, with t = 2 * 0.01 / 340 = 58.824 µs, it takes about 29 µs for the ultrasonic wave to move 1 cm, and the distance from the object reflected by the ultrasonic wave can be obtained as follows.</a:t>
            </a: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Distance (cm) = duration(round trip) / 29 / 2(round trip)</a:t>
            </a:r>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79</a:t>
            </a:fld>
            <a:endParaRPr lang="ko-KR" altLang="en-US"/>
          </a:p>
        </p:txBody>
      </p:sp>
    </p:spTree>
    <p:extLst>
      <p:ext uri="{BB962C8B-B14F-4D97-AF65-F5344CB8AC3E}">
        <p14:creationId xmlns:p14="http://schemas.microsoft.com/office/powerpoint/2010/main" val="37703527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80</a:t>
            </a:fld>
            <a:endParaRPr lang="ko-KR" altLang="en-US"/>
          </a:p>
        </p:txBody>
      </p:sp>
    </p:spTree>
    <p:extLst>
      <p:ext uri="{BB962C8B-B14F-4D97-AF65-F5344CB8AC3E}">
        <p14:creationId xmlns:p14="http://schemas.microsoft.com/office/powerpoint/2010/main" val="3802497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81</a:t>
            </a:fld>
            <a:endParaRPr lang="ko-KR" altLang="en-US"/>
          </a:p>
        </p:txBody>
      </p:sp>
    </p:spTree>
    <p:extLst>
      <p:ext uri="{BB962C8B-B14F-4D97-AF65-F5344CB8AC3E}">
        <p14:creationId xmlns:p14="http://schemas.microsoft.com/office/powerpoint/2010/main" val="2547462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defTabSz="914400">
              <a:lnSpc>
                <a:spcPct val="100000"/>
              </a:lnSpc>
              <a:buClrTx/>
              <a:buSzTx/>
              <a:buFontTx/>
              <a:buNone/>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When you purchase Raspberry Pi, only one board is contained. So, other parts need to be purchased separately. For those who have spare parts in advance, sales sites are selling the parts needed to use raspberry pi as an option.</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a:t>
            </a:fld>
            <a:endParaRPr lang="ko-KR" altLang="en-US"/>
          </a:p>
        </p:txBody>
      </p:sp>
    </p:spTree>
    <p:extLst>
      <p:ext uri="{BB962C8B-B14F-4D97-AF65-F5344CB8AC3E}">
        <p14:creationId xmlns:p14="http://schemas.microsoft.com/office/powerpoint/2010/main" val="35495045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Arial" panose="020B0604020202020204" pitchFamily="34" charset="0"/>
              <a:buNone/>
            </a:pPr>
            <a:r>
              <a:rPr lang="en-US" altLang="ko-KR" sz="800" dirty="0">
                <a:solidFill>
                  <a:schemeClr val="tx1">
                    <a:lumMod val="75000"/>
                    <a:lumOff val="25000"/>
                  </a:schemeClr>
                </a:solidFill>
                <a:latin typeface="Arial" panose="020B0604020202020204" pitchFamily="34" charset="0"/>
                <a:cs typeface="Arial" panose="020B0604020202020204" pitchFamily="34" charset="0"/>
              </a:rPr>
              <a:t>A seven segment is a display device that can represent numbers or letters with seven strokes, also called flexible numeric display (FND). In general, since it has a small and simple structure, it is mainly used for showing an internal value of an electronic circuit, a gauge, or an electronic clock.</a:t>
            </a:r>
          </a:p>
          <a:p>
            <a:pPr marL="0" indent="0">
              <a:buFont typeface="Arial" panose="020B0604020202020204" pitchFamily="34" charset="0"/>
              <a:buNone/>
            </a:pPr>
            <a:endParaRPr lang="en-US" altLang="ko-KR" sz="800" dirty="0">
              <a:solidFill>
                <a:schemeClr val="tx1">
                  <a:lumMod val="75000"/>
                  <a:lumOff val="25000"/>
                </a:schemeClr>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altLang="ko-KR" sz="800" dirty="0">
                <a:solidFill>
                  <a:schemeClr val="tx1">
                    <a:lumMod val="75000"/>
                    <a:lumOff val="25000"/>
                  </a:schemeClr>
                </a:solidFill>
                <a:latin typeface="Arial" panose="020B0604020202020204" pitchFamily="34" charset="0"/>
                <a:cs typeface="Arial" panose="020B0604020202020204" pitchFamily="34" charset="0"/>
              </a:rPr>
              <a:t>Each stroke consists of LEDs, and some of these LEDs can be turned on and off to display numbers or letters. When all the LEDs light up, it looks like the number 8; when only the right LED is on, it looks like the number 1.</a:t>
            </a:r>
          </a:p>
          <a:p>
            <a:pPr marL="0" indent="0">
              <a:buFont typeface="Arial" panose="020B0604020202020204" pitchFamily="34" charset="0"/>
              <a:buNone/>
            </a:pPr>
            <a:endParaRPr lang="en-US" altLang="ko-KR" sz="800" dirty="0">
              <a:solidFill>
                <a:schemeClr val="tx1">
                  <a:lumMod val="75000"/>
                  <a:lumOff val="25000"/>
                </a:schemeClr>
              </a:solidFill>
              <a:latin typeface="Arial" panose="020B0604020202020204" pitchFamily="34" charset="0"/>
              <a:cs typeface="Arial" panose="020B0604020202020204" pitchFamily="34" charset="0"/>
            </a:endParaRPr>
          </a:p>
          <a:p>
            <a:r>
              <a:rPr lang="en-US" altLang="ko-KR" sz="800" dirty="0">
                <a:solidFill>
                  <a:schemeClr val="tx1">
                    <a:lumMod val="75000"/>
                    <a:lumOff val="25000"/>
                  </a:schemeClr>
                </a:solidFill>
                <a:latin typeface="Arial" panose="020B0604020202020204" pitchFamily="34" charset="0"/>
                <a:cs typeface="Arial" panose="020B0604020202020204" pitchFamily="34" charset="0"/>
              </a:rPr>
              <a:t>It is divided into anode type and cathode type depending on how it operates. The anode type is turned on by the -V (Off) signal and the cathode type is turned on by the + V (On) signal.</a:t>
            </a:r>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82</a:t>
            </a:fld>
            <a:endParaRPr lang="ko-KR" altLang="en-US"/>
          </a:p>
        </p:txBody>
      </p:sp>
    </p:spTree>
    <p:extLst>
      <p:ext uri="{BB962C8B-B14F-4D97-AF65-F5344CB8AC3E}">
        <p14:creationId xmlns:p14="http://schemas.microsoft.com/office/powerpoint/2010/main" val="17976488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83</a:t>
            </a:fld>
            <a:endParaRPr lang="ko-KR" altLang="en-US"/>
          </a:p>
        </p:txBody>
      </p:sp>
    </p:spTree>
    <p:extLst>
      <p:ext uri="{BB962C8B-B14F-4D97-AF65-F5344CB8AC3E}">
        <p14:creationId xmlns:p14="http://schemas.microsoft.com/office/powerpoint/2010/main" val="34555541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84</a:t>
            </a:fld>
            <a:endParaRPr lang="ko-KR" altLang="en-US"/>
          </a:p>
        </p:txBody>
      </p:sp>
    </p:spTree>
    <p:extLst>
      <p:ext uri="{BB962C8B-B14F-4D97-AF65-F5344CB8AC3E}">
        <p14:creationId xmlns:p14="http://schemas.microsoft.com/office/powerpoint/2010/main" val="37134584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85</a:t>
            </a:fld>
            <a:endParaRPr lang="ko-KR" altLang="en-US"/>
          </a:p>
        </p:txBody>
      </p:sp>
    </p:spTree>
    <p:extLst>
      <p:ext uri="{BB962C8B-B14F-4D97-AF65-F5344CB8AC3E}">
        <p14:creationId xmlns:p14="http://schemas.microsoft.com/office/powerpoint/2010/main" val="22937983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lvl="1" indent="0">
              <a:buFont typeface="Arial" panose="020B0604020202020204" pitchFamily="34" charset="0"/>
              <a:buNone/>
            </a:pPr>
            <a:r>
              <a:rPr lang="en-US" altLang="ko-KR" sz="800" dirty="0">
                <a:solidFill>
                  <a:schemeClr val="tx1">
                    <a:lumMod val="75000"/>
                    <a:lumOff val="25000"/>
                  </a:schemeClr>
                </a:solidFill>
                <a:latin typeface="Arial" panose="020B0604020202020204" pitchFamily="34" charset="0"/>
                <a:cs typeface="Arial" panose="020B0604020202020204" pitchFamily="34" charset="0"/>
              </a:rPr>
              <a:t>Temperature refers to the amount of kinetic energy possessed by an atom or molecule and is converted into physical quantities such as pressure and resistance.</a:t>
            </a:r>
          </a:p>
          <a:p>
            <a:pPr marL="0" lvl="1" indent="0">
              <a:buFont typeface="Arial" panose="020B0604020202020204" pitchFamily="34" charset="0"/>
              <a:buNone/>
            </a:pPr>
            <a:r>
              <a:rPr lang="en-US" altLang="ko-KR" sz="800" dirty="0">
                <a:solidFill>
                  <a:schemeClr val="tx1">
                    <a:lumMod val="75000"/>
                    <a:lumOff val="25000"/>
                  </a:schemeClr>
                </a:solidFill>
                <a:latin typeface="Arial" panose="020B0604020202020204" pitchFamily="34" charset="0"/>
                <a:cs typeface="Arial" panose="020B0604020202020204" pitchFamily="34" charset="0"/>
              </a:rPr>
              <a:t>The method of measuring temperature depends on the method of measuring physical quantity or the material used. </a:t>
            </a:r>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sz="8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86</a:t>
            </a:fld>
            <a:endParaRPr lang="ko-KR" altLang="en-US"/>
          </a:p>
        </p:txBody>
      </p:sp>
    </p:spTree>
    <p:extLst>
      <p:ext uri="{BB962C8B-B14F-4D97-AF65-F5344CB8AC3E}">
        <p14:creationId xmlns:p14="http://schemas.microsoft.com/office/powerpoint/2010/main" val="5744535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lvl="1"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The DHT11 sensor used in above example uses a temperature sensor that uses the characteristic that the resistance of a semiconductor called a thermistor (thermally sensitive resistor) changes with temperature.</a:t>
            </a:r>
          </a:p>
          <a:p>
            <a:pPr marL="0" lvl="1"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Generally, metal oxide semiconductors are used, which have a relatively large temperature coefficient of resistance(TCR). The TCR of the thermistor is not constant and varies with temperature.</a:t>
            </a:r>
          </a:p>
          <a:p>
            <a:pPr marL="0" lvl="1" indent="0">
              <a:buFont typeface="Arial" panose="020B0604020202020204" pitchFamily="34" charset="0"/>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0" lvl="1"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The type of resistance that increases with increasing temperature is called the positive temperature coefficient type (PTC), and the type that decreases with increasing temperature is called the negative temperature coefficient (NTC) type.</a:t>
            </a:r>
            <a:r>
              <a:rPr lang="ko-KR" altLang="en-US" dirty="0">
                <a:solidFill>
                  <a:schemeClr val="tx1">
                    <a:lumMod val="75000"/>
                    <a:lumOff val="25000"/>
                  </a:schemeClr>
                </a:solidFill>
                <a:latin typeface="Arial" panose="020B0604020202020204" pitchFamily="34" charset="0"/>
                <a:cs typeface="Arial" panose="020B0604020202020204" pitchFamily="34" charset="0"/>
              </a:rPr>
              <a:t> </a:t>
            </a:r>
            <a:r>
              <a:rPr lang="en-US" altLang="ko-KR" dirty="0">
                <a:solidFill>
                  <a:schemeClr val="tx1">
                    <a:lumMod val="75000"/>
                    <a:lumOff val="25000"/>
                  </a:schemeClr>
                </a:solidFill>
                <a:latin typeface="Arial" panose="020B0604020202020204" pitchFamily="34" charset="0"/>
                <a:cs typeface="Arial" panose="020B0604020202020204" pitchFamily="34" charset="0"/>
              </a:rPr>
              <a:t>DHT11 uses NTC type.</a:t>
            </a:r>
          </a:p>
          <a:p>
            <a:pPr marL="0" lvl="1" indent="0">
              <a:buFont typeface="Arial" panose="020B0604020202020204" pitchFamily="34" charset="0"/>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a:p>
            <a:pPr marL="0" lvl="1" indent="0">
              <a:buFont typeface="Arial" panose="020B0604020202020204" pitchFamily="34" charset="0"/>
              <a:buNone/>
            </a:pPr>
            <a:r>
              <a:rPr lang="en-US" altLang="ko-KR" dirty="0">
                <a:solidFill>
                  <a:schemeClr val="tx1">
                    <a:lumMod val="75000"/>
                    <a:lumOff val="25000"/>
                  </a:schemeClr>
                </a:solidFill>
                <a:latin typeface="Arial" panose="020B0604020202020204" pitchFamily="34" charset="0"/>
                <a:cs typeface="Arial" panose="020B0604020202020204" pitchFamily="34" charset="0"/>
              </a:rPr>
              <a:t>Humidity refers to the amount of water vapor in the air. There are many types of humidity measurement methods, depending on the method of measurement and the material used. The DHT11 sensor uses a capacitance humidity sensor whose resistance varies with humidity.</a:t>
            </a:r>
          </a:p>
          <a:p>
            <a:pPr marL="0"/>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87</a:t>
            </a:fld>
            <a:endParaRPr lang="ko-KR" altLang="en-US"/>
          </a:p>
        </p:txBody>
      </p:sp>
    </p:spTree>
    <p:extLst>
      <p:ext uri="{BB962C8B-B14F-4D97-AF65-F5344CB8AC3E}">
        <p14:creationId xmlns:p14="http://schemas.microsoft.com/office/powerpoint/2010/main" val="33688036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88</a:t>
            </a:fld>
            <a:endParaRPr lang="ko-KR" altLang="en-US"/>
          </a:p>
        </p:txBody>
      </p:sp>
    </p:spTree>
    <p:extLst>
      <p:ext uri="{BB962C8B-B14F-4D97-AF65-F5344CB8AC3E}">
        <p14:creationId xmlns:p14="http://schemas.microsoft.com/office/powerpoint/2010/main" val="2789492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89</a:t>
            </a:fld>
            <a:endParaRPr lang="ko-KR" altLang="en-US"/>
          </a:p>
        </p:txBody>
      </p:sp>
    </p:spTree>
    <p:extLst>
      <p:ext uri="{BB962C8B-B14F-4D97-AF65-F5344CB8AC3E}">
        <p14:creationId xmlns:p14="http://schemas.microsoft.com/office/powerpoint/2010/main" val="31530770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90</a:t>
            </a:fld>
            <a:endParaRPr lang="ko-KR" altLang="en-US"/>
          </a:p>
        </p:txBody>
      </p:sp>
    </p:spTree>
    <p:extLst>
      <p:ext uri="{BB962C8B-B14F-4D97-AF65-F5344CB8AC3E}">
        <p14:creationId xmlns:p14="http://schemas.microsoft.com/office/powerpoint/2010/main" val="26338698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91</a:t>
            </a:fld>
            <a:endParaRPr lang="ko-KR" altLang="en-US"/>
          </a:p>
        </p:txBody>
      </p:sp>
    </p:spTree>
    <p:extLst>
      <p:ext uri="{BB962C8B-B14F-4D97-AF65-F5344CB8AC3E}">
        <p14:creationId xmlns:p14="http://schemas.microsoft.com/office/powerpoint/2010/main" val="606023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defTabSz="914400">
              <a:lnSpc>
                <a:spcPct val="100000"/>
              </a:lnSpc>
              <a:buClrTx/>
              <a:buSzTx/>
              <a:buFontTx/>
              <a:buChar char="-"/>
              <a:tabLst/>
              <a:defRPr/>
            </a:pPr>
            <a:r>
              <a:rPr lang="en-US" altLang="ko-KR" dirty="0">
                <a:solidFill>
                  <a:schemeClr val="tx1">
                    <a:lumMod val="75000"/>
                    <a:lumOff val="25000"/>
                  </a:schemeClr>
                </a:solidFill>
                <a:latin typeface="Arial" panose="020B0604020202020204" pitchFamily="34" charset="0"/>
                <a:cs typeface="Arial" panose="020B0604020202020204" pitchFamily="34" charset="0"/>
              </a:rPr>
              <a:t>Reference Web Site: https://www.raspberrypi.com/products/raspberry-pi-4-model-b/</a:t>
            </a:r>
          </a:p>
          <a:p>
            <a:pPr marL="171450" marR="0" lvl="0" indent="-171450" defTabSz="914400">
              <a:lnSpc>
                <a:spcPct val="100000"/>
              </a:lnSpc>
              <a:buClrTx/>
              <a:buSzTx/>
              <a:buFontTx/>
              <a:buChar char="-"/>
              <a:tabLst/>
              <a:defRPr/>
            </a:pPr>
            <a:endParaRPr lang="en-US" altLang="ko-KR" b="0" i="0" dirty="0">
              <a:solidFill>
                <a:srgbClr val="000000"/>
              </a:solidFill>
              <a:effectLst/>
              <a:latin typeface="Noto Sans" panose="020B0802040504020204" pitchFamily="34"/>
              <a:ea typeface="Noto Sans" panose="020B0802040504020204" pitchFamily="34"/>
            </a:endParaRPr>
          </a:p>
          <a:p>
            <a:pPr marL="171450" marR="0" lvl="0" indent="-171450" defTabSz="914400">
              <a:lnSpc>
                <a:spcPct val="100000"/>
              </a:lnSpc>
              <a:buClrTx/>
              <a:buSzTx/>
              <a:buFontTx/>
              <a:buChar char="-"/>
              <a:tabLst/>
              <a:defRPr/>
            </a:pPr>
            <a:r>
              <a:rPr lang="en-US" altLang="ko-KR" b="0" i="0" dirty="0">
                <a:solidFill>
                  <a:srgbClr val="000000"/>
                </a:solidFill>
                <a:effectLst/>
                <a:latin typeface="Noto Sans" panose="020B0802040504020204" pitchFamily="34"/>
                <a:ea typeface="Noto Sans" panose="020B0802040504020204" pitchFamily="34"/>
              </a:rPr>
              <a:t>Explain the terminology</a:t>
            </a:r>
          </a:p>
          <a:p>
            <a:pPr marL="0" marR="0" lvl="0" indent="0" defTabSz="914400">
              <a:lnSpc>
                <a:spcPct val="100000"/>
              </a:lnSpc>
              <a:buClrTx/>
              <a:buSzTx/>
              <a:buFontTx/>
              <a:buNone/>
              <a:tabLst/>
              <a:defRPr/>
            </a:pPr>
            <a:r>
              <a:rPr lang="en-US" altLang="ko-KR" b="0" i="0" dirty="0">
                <a:solidFill>
                  <a:srgbClr val="000000"/>
                </a:solidFill>
                <a:effectLst/>
                <a:latin typeface="Noto Sans" panose="020B0802040504020204" pitchFamily="34"/>
                <a:ea typeface="Noto Sans" panose="020B0802040504020204" pitchFamily="34"/>
                <a:cs typeface="Arial" panose="020B0604020202020204" pitchFamily="34" charset="0"/>
              </a:rPr>
              <a:t>   . PoE : </a:t>
            </a:r>
            <a:r>
              <a:rPr lang="en-US" altLang="ko-KR" b="0" i="0" dirty="0">
                <a:solidFill>
                  <a:srgbClr val="000000"/>
                </a:solidFill>
                <a:effectLst/>
                <a:latin typeface="Noto Sans" panose="020B0802040504020204" pitchFamily="34"/>
                <a:ea typeface="Noto Sans" panose="020B0802040504020204" pitchFamily="34"/>
              </a:rPr>
              <a:t>It is a technology that loads DC power along with data to Ethernet lines after Cat.3. It is designated as a standard by IEEE, and two standards are stipulated: 802.3af and 802.3at (called PoE+).</a:t>
            </a:r>
            <a:endParaRPr lang="en-US" altLang="ko-KR" b="0" i="0" dirty="0">
              <a:solidFill>
                <a:srgbClr val="000000"/>
              </a:solidFill>
              <a:effectLst/>
              <a:latin typeface="Noto Sans" panose="020B0802040504020204" pitchFamily="34"/>
              <a:ea typeface="Noto Sans" panose="020B0802040504020204" pitchFamily="34"/>
              <a:cs typeface="Arial" panose="020B0604020202020204" pitchFamily="34" charset="0"/>
            </a:endParaRPr>
          </a:p>
          <a:p>
            <a:pPr marL="0" marR="0" lvl="0" indent="0" defTabSz="914400">
              <a:lnSpc>
                <a:spcPct val="100000"/>
              </a:lnSpc>
              <a:buClrTx/>
              <a:buSzTx/>
              <a:buFontTx/>
              <a:buNone/>
              <a:tabLst/>
              <a:defRPr/>
            </a:pPr>
            <a:endParaRPr lang="el-GR"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a:t>
            </a:fld>
            <a:endParaRPr lang="ko-KR" altLang="en-US"/>
          </a:p>
        </p:txBody>
      </p:sp>
    </p:spTree>
    <p:extLst>
      <p:ext uri="{BB962C8B-B14F-4D97-AF65-F5344CB8AC3E}">
        <p14:creationId xmlns:p14="http://schemas.microsoft.com/office/powerpoint/2010/main" val="39170485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92</a:t>
            </a:fld>
            <a:endParaRPr lang="ko-KR" altLang="en-US"/>
          </a:p>
        </p:txBody>
      </p:sp>
    </p:spTree>
    <p:extLst>
      <p:ext uri="{BB962C8B-B14F-4D97-AF65-F5344CB8AC3E}">
        <p14:creationId xmlns:p14="http://schemas.microsoft.com/office/powerpoint/2010/main" val="10126861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93</a:t>
            </a:fld>
            <a:endParaRPr lang="ko-KR" altLang="en-US"/>
          </a:p>
        </p:txBody>
      </p:sp>
    </p:spTree>
    <p:extLst>
      <p:ext uri="{BB962C8B-B14F-4D97-AF65-F5344CB8AC3E}">
        <p14:creationId xmlns:p14="http://schemas.microsoft.com/office/powerpoint/2010/main" val="16082676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94</a:t>
            </a:fld>
            <a:endParaRPr lang="ko-KR" altLang="en-US"/>
          </a:p>
        </p:txBody>
      </p:sp>
    </p:spTree>
    <p:extLst>
      <p:ext uri="{BB962C8B-B14F-4D97-AF65-F5344CB8AC3E}">
        <p14:creationId xmlns:p14="http://schemas.microsoft.com/office/powerpoint/2010/main" val="15299154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95</a:t>
            </a:fld>
            <a:endParaRPr lang="ko-KR" altLang="en-US"/>
          </a:p>
        </p:txBody>
      </p:sp>
    </p:spTree>
    <p:extLst>
      <p:ext uri="{BB962C8B-B14F-4D97-AF65-F5344CB8AC3E}">
        <p14:creationId xmlns:p14="http://schemas.microsoft.com/office/powerpoint/2010/main" val="38518100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96</a:t>
            </a:fld>
            <a:endParaRPr lang="ko-KR" altLang="en-US"/>
          </a:p>
        </p:txBody>
      </p:sp>
    </p:spTree>
    <p:extLst>
      <p:ext uri="{BB962C8B-B14F-4D97-AF65-F5344CB8AC3E}">
        <p14:creationId xmlns:p14="http://schemas.microsoft.com/office/powerpoint/2010/main" val="5538646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97</a:t>
            </a:fld>
            <a:endParaRPr lang="ko-KR" altLang="en-US"/>
          </a:p>
        </p:txBody>
      </p:sp>
    </p:spTree>
    <p:extLst>
      <p:ext uri="{BB962C8B-B14F-4D97-AF65-F5344CB8AC3E}">
        <p14:creationId xmlns:p14="http://schemas.microsoft.com/office/powerpoint/2010/main" val="40221611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98</a:t>
            </a:fld>
            <a:endParaRPr lang="ko-KR" altLang="en-US"/>
          </a:p>
        </p:txBody>
      </p:sp>
    </p:spTree>
    <p:extLst>
      <p:ext uri="{BB962C8B-B14F-4D97-AF65-F5344CB8AC3E}">
        <p14:creationId xmlns:p14="http://schemas.microsoft.com/office/powerpoint/2010/main" val="29849509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99</a:t>
            </a:fld>
            <a:endParaRPr lang="ko-KR" altLang="en-US"/>
          </a:p>
        </p:txBody>
      </p:sp>
    </p:spTree>
    <p:extLst>
      <p:ext uri="{BB962C8B-B14F-4D97-AF65-F5344CB8AC3E}">
        <p14:creationId xmlns:p14="http://schemas.microsoft.com/office/powerpoint/2010/main" val="34513149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100</a:t>
            </a:fld>
            <a:endParaRPr lang="ko-KR" altLang="en-US"/>
          </a:p>
        </p:txBody>
      </p:sp>
    </p:spTree>
    <p:extLst>
      <p:ext uri="{BB962C8B-B14F-4D97-AF65-F5344CB8AC3E}">
        <p14:creationId xmlns:p14="http://schemas.microsoft.com/office/powerpoint/2010/main" val="5513967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r>
              <a:rPr lang="en-US" altLang="ko-KR" dirty="0">
                <a:solidFill>
                  <a:schemeClr val="tx1">
                    <a:lumMod val="75000"/>
                    <a:lumOff val="25000"/>
                  </a:schemeClr>
                </a:solidFill>
                <a:latin typeface="Arial" panose="020B0604020202020204" pitchFamily="34" charset="0"/>
                <a:cs typeface="Arial" panose="020B0604020202020204" pitchFamily="34" charset="0"/>
              </a:rPr>
              <a:t>UART is a kind of computer hardware that transmits data in parallel and serial way.</a:t>
            </a:r>
          </a:p>
          <a:p>
            <a:r>
              <a:rPr lang="en-US" altLang="ko-KR" dirty="0">
                <a:solidFill>
                  <a:schemeClr val="tx1">
                    <a:lumMod val="75000"/>
                    <a:lumOff val="25000"/>
                  </a:schemeClr>
                </a:solidFill>
                <a:latin typeface="Arial" panose="020B0604020202020204" pitchFamily="34" charset="0"/>
                <a:cs typeface="Arial" panose="020B0604020202020204" pitchFamily="34" charset="0"/>
              </a:rPr>
              <a:t>It is one of the most renown serial communication methods used in microcontrollers. It is supported by many devices and simple to connect.</a:t>
            </a:r>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101</a:t>
            </a:fld>
            <a:endParaRPr lang="ko-KR" altLang="en-US"/>
          </a:p>
        </p:txBody>
      </p:sp>
    </p:spTree>
    <p:extLst>
      <p:ext uri="{BB962C8B-B14F-4D97-AF65-F5344CB8AC3E}">
        <p14:creationId xmlns:p14="http://schemas.microsoft.com/office/powerpoint/2010/main" val="3787992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9"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4" rIns="91411" bIns="45704" numCol="1" anchor="t" anchorCtr="0" compatLnSpc="1">
            <a:prstTxWarp prst="textNoShape">
              <a:avLst/>
            </a:prstTxWarp>
            <a:scene3d>
              <a:camera prst="orthographicFront"/>
              <a:lightRig rig="threePt" dir="t"/>
            </a:scene3d>
            <a:sp3d>
              <a:bevelT w="0" h="6350"/>
            </a:sp3d>
          </a:bodyPr>
          <a:lstStyle/>
          <a:p>
            <a:pPr marL="0" marR="0" lvl="0" indent="0" algn="l" defTabSz="914040"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291488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274716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3" name="그룹 2">
            <a:extLst>
              <a:ext uri="{FF2B5EF4-FFF2-40B4-BE49-F238E27FC236}">
                <a16:creationId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dirty="0">
                <a:solidFill>
                  <a:prstClr val="white"/>
                </a:solidFill>
              </a:endParaRPr>
            </a:p>
          </p:txBody>
        </p:sp>
        <p:sp>
          <p:nvSpPr>
            <p:cNvPr id="8" name="직사각형 7">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grpSp>
      <p:grpSp>
        <p:nvGrpSpPr>
          <p:cNvPr id="16" name="그룹 15">
            <a:extLst>
              <a:ext uri="{FF2B5EF4-FFF2-40B4-BE49-F238E27FC236}">
                <a16:creationId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sp>
          <p:nvSpPr>
            <p:cNvPr id="18" name="직사각형 17">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sp>
          <p:nvSpPr>
            <p:cNvPr id="19" name="직사각형 18">
              <a:extLst>
                <a:ext uri="{FF2B5EF4-FFF2-40B4-BE49-F238E27FC236}">
                  <a16:creationId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grpSp>
      <p:sp>
        <p:nvSpPr>
          <p:cNvPr id="20"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3631423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dirty="0">
                <a:solidFill>
                  <a:prstClr val="white"/>
                </a:solidFill>
              </a:endParaRPr>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459880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dirty="0">
                <a:solidFill>
                  <a:prstClr val="white"/>
                </a:solidFill>
              </a:endParaRPr>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240950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dirty="0">
                <a:solidFill>
                  <a:prstClr val="white"/>
                </a:solidFill>
              </a:endParaRPr>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799">
                <a:solidFill>
                  <a:prstClr val="white"/>
                </a:solidFill>
              </a:endParaRPr>
            </a:p>
          </p:txBody>
        </p:sp>
      </p:grpSp>
      <p:sp>
        <p:nvSpPr>
          <p:cNvPr id="1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1587276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2075867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1959">
              <a:solidFill>
                <a:prstClr val="white"/>
              </a:solidFill>
            </a:endParaRPr>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a:defRPr/>
            </a:pPr>
            <a:r>
              <a:rPr lang="ko-KR" altLang="en-US" sz="1000" dirty="0">
                <a:solidFill>
                  <a:prstClr val="white"/>
                </a:solidFill>
                <a:latin typeface="SamsungOne 400C" panose="020B0506030303020204" pitchFamily="34" charset="0"/>
                <a:ea typeface="SamsungOne-400" panose="020B0503030303020204" pitchFamily="34" charset="0"/>
              </a:rPr>
              <a:t>ⓒ</a:t>
            </a:r>
            <a:r>
              <a:rPr lang="en-US" altLang="ko-KR" sz="1000" dirty="0">
                <a:solidFill>
                  <a:prstClr val="white"/>
                </a:solidFill>
                <a:latin typeface="SamsungOne 400C" panose="020B0506030303020204" pitchFamily="34" charset="0"/>
                <a:ea typeface="SamsungOne 400C" panose="020B0506030303020204" pitchFamily="34" charset="0"/>
              </a:rPr>
              <a:t>2022 SAMSUNG. All rights reserved.</a:t>
            </a:r>
          </a:p>
          <a:p>
            <a:pPr defTabSz="914126">
              <a:spcBef>
                <a:spcPts val="600"/>
              </a:spcBef>
              <a:defRPr/>
            </a:pPr>
            <a:r>
              <a:rPr lang="en-US" altLang="ko-KR" sz="1000" dirty="0">
                <a:solidFill>
                  <a:prstClr val="white"/>
                </a:solidFill>
                <a:latin typeface="SamsungOne 400C" panose="020B0506030303020204" pitchFamily="34" charset="0"/>
                <a:ea typeface="SamsungOne 400C" panose="020B0506030303020204" pitchFamily="34" charset="0"/>
              </a:rPr>
              <a:t>Samsung Electronics Corporate Citizenship Office holds the copyright of book.</a:t>
            </a:r>
          </a:p>
          <a:p>
            <a:pPr defTabSz="914126">
              <a:spcBef>
                <a:spcPts val="300"/>
              </a:spcBef>
              <a:defRPr/>
            </a:pPr>
            <a:r>
              <a:rPr lang="en-US" altLang="ko-KR" sz="1000" dirty="0">
                <a:solidFill>
                  <a:prstClr val="white"/>
                </a:solidFill>
                <a:latin typeface="SamsungOne 400C" panose="020B0506030303020204" pitchFamily="34" charset="0"/>
                <a:ea typeface="SamsungOne 400C" panose="020B0506030303020204" pitchFamily="34" charset="0"/>
              </a:rPr>
              <a:t>This book is a literary property protected by copyright law so reprint and reproduction without permission are prohibited. </a:t>
            </a:r>
          </a:p>
          <a:p>
            <a:pPr defTabSz="914126">
              <a:defRPr/>
            </a:pPr>
            <a:r>
              <a:rPr lang="en-US" altLang="ko-KR" sz="1000" dirty="0">
                <a:solidFill>
                  <a:prstClr val="white"/>
                </a:solidFill>
                <a:latin typeface="SamsungOne 400C" panose="020B0506030303020204" pitchFamily="34" charset="0"/>
                <a:ea typeface="SamsungOne 400C" panose="020B0506030303020204" pitchFamily="34" charset="0"/>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defTabSz="914126">
              <a:defRPr/>
            </a:pPr>
            <a:endParaRPr lang="ko-KR" altLang="en-US" sz="1959" dirty="0">
              <a:solidFill>
                <a:prstClr val="black"/>
              </a:solidFill>
            </a:endParaRPr>
          </a:p>
        </p:txBody>
      </p:sp>
    </p:spTree>
    <p:extLst>
      <p:ext uri="{BB962C8B-B14F-4D97-AF65-F5344CB8AC3E}">
        <p14:creationId xmlns:p14="http://schemas.microsoft.com/office/powerpoint/2010/main" val="3178290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defTabSz="914126">
              <a:defRPr/>
            </a:pPr>
            <a:endParaRPr lang="ko-KR" altLang="en-US" sz="1959" dirty="0">
              <a:solidFill>
                <a:prstClr val="black"/>
              </a:solidFill>
            </a:endParaRPr>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106940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defTabSz="914126">
              <a:defRPr/>
            </a:pPr>
            <a:endParaRPr lang="ko-KR" altLang="en-US" sz="1959" dirty="0">
              <a:solidFill>
                <a:prstClr val="black"/>
              </a:solidFill>
            </a:endParaRP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4102264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4796735" y="6347711"/>
            <a:ext cx="3961021"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11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11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11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11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z="1100" smtClean="0">
                <a:solidFill>
                  <a:prstClr val="black">
                    <a:lumMod val="50000"/>
                    <a:lumOff val="50000"/>
                  </a:prstClr>
                </a:solidFill>
                <a:latin typeface="SamsungOne-400" panose="020B0503030303020204" pitchFamily="34" charset="0"/>
                <a:ea typeface="SamsungOne-400" panose="020B0503030303020204" pitchFamily="34" charset="0"/>
              </a:rPr>
              <a:pPr defTabSz="914094">
                <a:defRPr/>
              </a:pPr>
              <a:t>‹#›</a:t>
            </a:fld>
            <a:r>
              <a:rPr lang="en-US" altLang="ko-KR" sz="1100"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4069452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6"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9" y="649801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282"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6" y="6498008"/>
            <a:ext cx="2889714" cy="169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099"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35416330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50726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defTabSz="914126">
              <a:defRPr/>
            </a:pPr>
            <a:endParaRPr lang="ko-KR" altLang="en-US" sz="1959" dirty="0">
              <a:solidFill>
                <a:prstClr val="black"/>
              </a:solidFill>
            </a:endParaRP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765167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70" y="6424935"/>
            <a:ext cx="90007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5" y="6498013"/>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0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0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9"/>
            <a:ext cx="2888788" cy="169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099"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3810002" y="6491436"/>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1627112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6"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9" y="649801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282"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6" y="6498008"/>
            <a:ext cx="2889714" cy="169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099"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1" name="슬라이드 번호 개체 틀 15">
            <a:extLst>
              <a:ext uri="{FF2B5EF4-FFF2-40B4-BE49-F238E27FC236}">
                <a16:creationId xmlns:a16="http://schemas.microsoft.com/office/drawing/2014/main" id="{3EFA197C-6D43-4FB0-91AE-186276103CF9}"/>
              </a:ext>
            </a:extLst>
          </p:cNvPr>
          <p:cNvSpPr txBox="1">
            <a:spLocks/>
          </p:cNvSpPr>
          <p:nvPr userDrawn="1"/>
        </p:nvSpPr>
        <p:spPr>
          <a:xfrm>
            <a:off x="3810002" y="6491436"/>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343574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콘텐츠 2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49616"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9" y="649801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282"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49616" y="6498008"/>
            <a:ext cx="2889714" cy="169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099"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4A04BC67-232E-4A73-AA37-B2247A886349}"/>
              </a:ext>
            </a:extLst>
          </p:cNvPr>
          <p:cNvSpPr txBox="1">
            <a:spLocks/>
          </p:cNvSpPr>
          <p:nvPr userDrawn="1"/>
        </p:nvSpPr>
        <p:spPr>
          <a:xfrm>
            <a:off x="3810002" y="6491436"/>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1767167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966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3323319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825734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282"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2.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rPr>
              <a:t>Mạch điện cơ bản &amp; Cấu hình Raspberry Pi</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iCiel Samsung Sharp Sans Regular" pitchFamily="2" charset="77"/>
            </a:endParaRPr>
          </a:p>
        </p:txBody>
      </p:sp>
    </p:spTree>
    <p:extLst>
      <p:ext uri="{BB962C8B-B14F-4D97-AF65-F5344CB8AC3E}">
        <p14:creationId xmlns:p14="http://schemas.microsoft.com/office/powerpoint/2010/main" val="6040777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0819" y="365127"/>
            <a:ext cx="8541187" cy="1325563"/>
          </a:xfrm>
          <a:prstGeom prst="rect">
            <a:avLst/>
          </a:prstGeom>
        </p:spPr>
        <p:txBody>
          <a:bodyPr vert="horz" lIns="91440" tIns="45720" rIns="91440" bIns="45720" rtlCol="0" anchor="ctr">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680819" y="1825625"/>
            <a:ext cx="8541187"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680819" y="6356352"/>
            <a:ext cx="222813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BB24B-DFC6-4198-B290-E41E4977943F}" type="datetimeFigureOut">
              <a:rPr lang="ko-KR" altLang="en-US" smtClean="0"/>
              <a:t>2023. 1. 6.</a:t>
            </a:fld>
            <a:endParaRPr lang="ko-KR" altLang="en-US"/>
          </a:p>
        </p:txBody>
      </p:sp>
      <p:sp>
        <p:nvSpPr>
          <p:cNvPr id="5" name="Footer Placeholder 4"/>
          <p:cNvSpPr>
            <a:spLocks noGrp="1"/>
          </p:cNvSpPr>
          <p:nvPr>
            <p:ph type="ftr" sz="quarter" idx="3"/>
          </p:nvPr>
        </p:nvSpPr>
        <p:spPr>
          <a:xfrm>
            <a:off x="3280311" y="6356352"/>
            <a:ext cx="334220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993870" y="6356352"/>
            <a:ext cx="222813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B3A1FB-C6B5-44E6-8FDE-747542C2D924}" type="slidenum">
              <a:rPr lang="ko-KR" altLang="en-US" smtClean="0"/>
              <a:t>‹#›</a:t>
            </a:fld>
            <a:endParaRPr lang="ko-KR" altLang="en-US"/>
          </a:p>
        </p:txBody>
      </p:sp>
    </p:spTree>
    <p:extLst>
      <p:ext uri="{BB962C8B-B14F-4D97-AF65-F5344CB8AC3E}">
        <p14:creationId xmlns:p14="http://schemas.microsoft.com/office/powerpoint/2010/main" val="90618000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32121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0.xml"/><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3.xml"/><Relationship Id="rId1" Type="http://schemas.openxmlformats.org/officeDocument/2006/relationships/slideLayout" Target="../slideLayouts/slideLayout5.xml"/><Relationship Id="rId5" Type="http://schemas.openxmlformats.org/officeDocument/2006/relationships/hyperlink" Target="http://www.npmjs.com/" TargetMode="External"/><Relationship Id="rId4" Type="http://schemas.openxmlformats.org/officeDocument/2006/relationships/image" Target="../media/image11.png"/></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4.xml"/><Relationship Id="rId1" Type="http://schemas.openxmlformats.org/officeDocument/2006/relationships/slideLayout" Target="../slideLayouts/slideLayout5.xml"/><Relationship Id="rId5" Type="http://schemas.openxmlformats.org/officeDocument/2006/relationships/image" Target="../media/image126.png"/><Relationship Id="rId4" Type="http://schemas.openxmlformats.org/officeDocument/2006/relationships/image" Target="../media/image125.png"/></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0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1.png"/><Relationship Id="rId7" Type="http://schemas.openxmlformats.org/officeDocument/2006/relationships/image" Target="../media/image129.wmf"/><Relationship Id="rId2" Type="http://schemas.openxmlformats.org/officeDocument/2006/relationships/notesSlide" Target="../notesSlides/notesSlide106.xml"/><Relationship Id="rId1" Type="http://schemas.openxmlformats.org/officeDocument/2006/relationships/slideLayout" Target="../slideLayouts/slideLayout5.xml"/><Relationship Id="rId6" Type="http://schemas.openxmlformats.org/officeDocument/2006/relationships/oleObject" Target="../embeddings/oleObject1.bin"/><Relationship Id="rId5" Type="http://schemas.openxmlformats.org/officeDocument/2006/relationships/image" Target="../media/image128.jpeg"/><Relationship Id="rId10" Type="http://schemas.openxmlformats.org/officeDocument/2006/relationships/image" Target="../media/image132.png"/><Relationship Id="rId4" Type="http://schemas.openxmlformats.org/officeDocument/2006/relationships/image" Target="../media/image127.png"/><Relationship Id="rId9" Type="http://schemas.openxmlformats.org/officeDocument/2006/relationships/image" Target="../media/image131.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133.jpeg"/><Relationship Id="rId7" Type="http://schemas.openxmlformats.org/officeDocument/2006/relationships/image" Target="../media/image137.jpeg"/><Relationship Id="rId2" Type="http://schemas.openxmlformats.org/officeDocument/2006/relationships/notesSlide" Target="../notesSlides/notesSlide108.xml"/><Relationship Id="rId1" Type="http://schemas.openxmlformats.org/officeDocument/2006/relationships/slideLayout" Target="../slideLayouts/slideLayout5.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1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1.png"/><Relationship Id="rId2" Type="http://schemas.openxmlformats.org/officeDocument/2006/relationships/notesSlide" Target="../notesSlides/notesSlide109.xml"/><Relationship Id="rId1" Type="http://schemas.openxmlformats.org/officeDocument/2006/relationships/slideLayout" Target="../slideLayouts/slideLayout5.xml"/><Relationship Id="rId6" Type="http://schemas.openxmlformats.org/officeDocument/2006/relationships/oleObject" Target="../embeddings/oleObject2.bin"/><Relationship Id="rId5" Type="http://schemas.openxmlformats.org/officeDocument/2006/relationships/image" Target="../media/image140.jpeg"/><Relationship Id="rId4" Type="http://schemas.openxmlformats.org/officeDocument/2006/relationships/image" Target="../media/image139.jpeg"/></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3.xml"/><Relationship Id="rId1" Type="http://schemas.openxmlformats.org/officeDocument/2006/relationships/slideLayout" Target="../slideLayouts/slideLayout5.xml"/><Relationship Id="rId6" Type="http://schemas.openxmlformats.org/officeDocument/2006/relationships/image" Target="../media/image143.jpeg"/><Relationship Id="rId5" Type="http://schemas.openxmlformats.org/officeDocument/2006/relationships/hyperlink" Target="http://www.measurement-resources.com.au/images/temperature/Smart_Temperature_Transmitter.jpg" TargetMode="External"/><Relationship Id="rId4" Type="http://schemas.openxmlformats.org/officeDocument/2006/relationships/image" Target="../media/image142.jpeg"/></Relationships>
</file>

<file path=ppt/slides/_rels/slide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NULL"/><Relationship Id="rId2" Type="http://schemas.openxmlformats.org/officeDocument/2006/relationships/notesSlide" Target="../notesSlides/notesSlide115.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1.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16.xml"/><Relationship Id="rId1" Type="http://schemas.openxmlformats.org/officeDocument/2006/relationships/slideLayout" Target="../slideLayouts/slideLayout5.xml"/><Relationship Id="rId6" Type="http://schemas.openxmlformats.org/officeDocument/2006/relationships/image" Target="../media/image144.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145.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5.xml"/><Relationship Id="rId6" Type="http://schemas.openxmlformats.org/officeDocument/2006/relationships/image" Target="NUL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1.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18.xml"/><Relationship Id="rId1" Type="http://schemas.openxmlformats.org/officeDocument/2006/relationships/slideLayout" Target="../slideLayouts/slideLayout5.xml"/><Relationship Id="rId11"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44.png"/><Relationship Id="rId9" Type="http://schemas.openxmlformats.org/officeDocument/2006/relationships/image" Target="NULL"/><Relationship Id="rId14" Type="http://schemas.openxmlformats.org/officeDocument/2006/relationships/image" Target="NULL"/></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9.png"/><Relationship Id="rId2" Type="http://schemas.openxmlformats.org/officeDocument/2006/relationships/notesSlide" Target="../notesSlides/notesSlide119.xml"/><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47.png"/></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1.png"/><Relationship Id="rId7" Type="http://schemas.openxmlformats.org/officeDocument/2006/relationships/image" Target="../media/image152.png"/><Relationship Id="rId2" Type="http://schemas.openxmlformats.org/officeDocument/2006/relationships/notesSlide" Target="../notesSlides/notesSlide121.xml"/><Relationship Id="rId1" Type="http://schemas.openxmlformats.org/officeDocument/2006/relationships/slideLayout" Target="../slideLayouts/slideLayout5.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6.png"/></Relationships>
</file>

<file path=ppt/slides/_rels/slide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4.png"/></Relationships>
</file>

<file path=ppt/slides/_rels/slide12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NULL"/><Relationship Id="rId4" Type="http://schemas.openxmlformats.org/officeDocument/2006/relationships/image" Target="NULL"/></Relationships>
</file>

<file path=ppt/slides/_rels/slide1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NULL"/><Relationship Id="rId2" Type="http://schemas.openxmlformats.org/officeDocument/2006/relationships/notesSlide" Target="../notesSlides/notesSlide124.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media/image157.png"/><Relationship Id="rId4" Type="http://schemas.openxmlformats.org/officeDocument/2006/relationships/image" Target="../media/image156.png"/></Relationships>
</file>

<file path=ppt/slides/_rels/slide12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1.png"/><Relationship Id="rId7" Type="http://schemas.openxmlformats.org/officeDocument/2006/relationships/image" Target="../media/image158.png"/><Relationship Id="rId12" Type="http://schemas.openxmlformats.org/officeDocument/2006/relationships/image" Target="NULL"/><Relationship Id="rId2" Type="http://schemas.openxmlformats.org/officeDocument/2006/relationships/notesSlide" Target="../notesSlides/notesSlide125.xm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_rels/slide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6.png"/><Relationship Id="rId3" Type="http://schemas.openxmlformats.org/officeDocument/2006/relationships/image" Target="../media/image11.png"/><Relationship Id="rId7" Type="http://schemas.openxmlformats.org/officeDocument/2006/relationships/image" Target="../media/image162.png"/><Relationship Id="rId12" Type="http://schemas.openxmlformats.org/officeDocument/2006/relationships/image" Target="../media/image165.png"/><Relationship Id="rId2" Type="http://schemas.openxmlformats.org/officeDocument/2006/relationships/notesSlide" Target="../notesSlides/notesSlide127.xml"/><Relationship Id="rId1" Type="http://schemas.openxmlformats.org/officeDocument/2006/relationships/slideLayout" Target="../slideLayouts/slideLayout5.xml"/><Relationship Id="rId6" Type="http://schemas.openxmlformats.org/officeDocument/2006/relationships/image" Target="../media/image161.png"/><Relationship Id="rId11" Type="http://schemas.openxmlformats.org/officeDocument/2006/relationships/image" Target="NULL"/><Relationship Id="rId5" Type="http://schemas.openxmlformats.org/officeDocument/2006/relationships/image" Target="../media/image160.png"/><Relationship Id="rId10" Type="http://schemas.openxmlformats.org/officeDocument/2006/relationships/image" Target="NULL"/><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8.xml"/><Relationship Id="rId1" Type="http://schemas.openxmlformats.org/officeDocument/2006/relationships/slideLayout" Target="../slideLayouts/slideLayout5.xml"/><Relationship Id="rId4" Type="http://schemas.openxmlformats.org/officeDocument/2006/relationships/image" Target="../media/image168.png"/></Relationships>
</file>

<file path=ppt/slides/_rels/slide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NULL"/><Relationship Id="rId3" Type="http://schemas.openxmlformats.org/officeDocument/2006/relationships/image" Target="../media/image169.png"/><Relationship Id="rId7" Type="http://schemas.openxmlformats.org/officeDocument/2006/relationships/image" Target="NULL"/><Relationship Id="rId12" Type="http://schemas.openxmlformats.org/officeDocument/2006/relationships/image" Target="../media/image170.png"/><Relationship Id="rId2" Type="http://schemas.openxmlformats.org/officeDocument/2006/relationships/notesSlide" Target="../notesSlides/notesSlide130.xm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4" Type="http://schemas.openxmlformats.org/officeDocument/2006/relationships/image" Target="NULL"/><Relationship Id="rId14" Type="http://schemas.openxmlformats.org/officeDocument/2006/relationships/image" Target="NULL"/></Relationships>
</file>

<file path=ppt/slides/_rels/slide13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1.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31.xm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71.png"/><Relationship Id="rId9" Type="http://schemas.openxmlformats.org/officeDocument/2006/relationships/image" Target="NULL"/></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3.xml"/><Relationship Id="rId1" Type="http://schemas.openxmlformats.org/officeDocument/2006/relationships/slideLayout" Target="../slideLayouts/slideLayout5.xml"/><Relationship Id="rId4" Type="http://schemas.openxmlformats.org/officeDocument/2006/relationships/image" Target="../media/image172.png"/></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4.xml"/><Relationship Id="rId1" Type="http://schemas.openxmlformats.org/officeDocument/2006/relationships/slideLayout" Target="../slideLayouts/slideLayout5.xml"/><Relationship Id="rId5" Type="http://schemas.openxmlformats.org/officeDocument/2006/relationships/image" Target="../media/image173.wmf"/><Relationship Id="rId4" Type="http://schemas.openxmlformats.org/officeDocument/2006/relationships/oleObject" Target="../embeddings/oleObject3.bin"/></Relationships>
</file>

<file path=ppt/slides/_rels/slide147.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image" Target="../media/image11.png"/><Relationship Id="rId7" Type="http://schemas.openxmlformats.org/officeDocument/2006/relationships/oleObject" Target="../embeddings/oleObject5.bin"/><Relationship Id="rId2" Type="http://schemas.openxmlformats.org/officeDocument/2006/relationships/notesSlide" Target="../notesSlides/notesSlide145.xml"/><Relationship Id="rId1" Type="http://schemas.openxmlformats.org/officeDocument/2006/relationships/slideLayout" Target="../slideLayouts/slideLayout5.xml"/><Relationship Id="rId6" Type="http://schemas.openxmlformats.org/officeDocument/2006/relationships/image" Target="../media/image174.wmf"/><Relationship Id="rId5" Type="http://schemas.openxmlformats.org/officeDocument/2006/relationships/oleObject" Target="../embeddings/oleObject4.bin"/><Relationship Id="rId4" Type="http://schemas.openxmlformats.org/officeDocument/2006/relationships/image" Target="../media/image174.png"/></Relationships>
</file>

<file path=ppt/slides/_rels/slide148.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image" Target="../media/image11.png"/><Relationship Id="rId7" Type="http://schemas.openxmlformats.org/officeDocument/2006/relationships/image" Target="../media/image177.wmf"/><Relationship Id="rId2" Type="http://schemas.openxmlformats.org/officeDocument/2006/relationships/notesSlide" Target="../notesSlides/notesSlide146.xml"/><Relationship Id="rId1" Type="http://schemas.openxmlformats.org/officeDocument/2006/relationships/slideLayout" Target="../slideLayouts/slideLayout5.xml"/><Relationship Id="rId6" Type="http://schemas.openxmlformats.org/officeDocument/2006/relationships/oleObject" Target="NULL"/><Relationship Id="rId5" Type="http://schemas.openxmlformats.org/officeDocument/2006/relationships/image" Target="../media/image176.wmf"/><Relationship Id="rId4" Type="http://schemas.openxmlformats.org/officeDocument/2006/relationships/oleObject" Target="../embeddings/oleObject6.bin"/></Relationships>
</file>

<file path=ppt/slides/_rels/slide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7.xml"/><Relationship Id="rId1" Type="http://schemas.openxmlformats.org/officeDocument/2006/relationships/slideLayout" Target="../slideLayouts/slideLayout5.xml"/><Relationship Id="rId4" Type="http://schemas.openxmlformats.org/officeDocument/2006/relationships/image" Target="../media/image17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1.xml"/><Relationship Id="rId1" Type="http://schemas.openxmlformats.org/officeDocument/2006/relationships/slideLayout" Target="../slideLayouts/slideLayout5.xml"/><Relationship Id="rId6" Type="http://schemas.openxmlformats.org/officeDocument/2006/relationships/image" Target="../media/image182.png"/><Relationship Id="rId5" Type="http://schemas.openxmlformats.org/officeDocument/2006/relationships/image" Target="../media/image181.wmf"/><Relationship Id="rId4" Type="http://schemas.openxmlformats.org/officeDocument/2006/relationships/image" Target="../media/image180.wmf"/></Relationships>
</file>

<file path=ppt/slides/_rels/slide154.xml.rels><?xml version="1.0" encoding="UTF-8" standalone="yes"?>
<Relationships xmlns="http://schemas.openxmlformats.org/package/2006/relationships"><Relationship Id="rId8" Type="http://schemas.openxmlformats.org/officeDocument/2006/relationships/image" Target="../media/image186.jpeg"/><Relationship Id="rId3" Type="http://schemas.openxmlformats.org/officeDocument/2006/relationships/image" Target="../media/image11.png"/><Relationship Id="rId7" Type="http://schemas.openxmlformats.org/officeDocument/2006/relationships/image" Target="http://www.ehtec.com/epart/img/registme.jpg" TargetMode="External"/><Relationship Id="rId2" Type="http://schemas.openxmlformats.org/officeDocument/2006/relationships/notesSlide" Target="../notesSlides/notesSlide152.xml"/><Relationship Id="rId1" Type="http://schemas.openxmlformats.org/officeDocument/2006/relationships/slideLayout" Target="../slideLayouts/slideLayout5.xml"/><Relationship Id="rId6" Type="http://schemas.openxmlformats.org/officeDocument/2006/relationships/image" Target="../media/image185.jpeg"/><Relationship Id="rId11" Type="http://schemas.openxmlformats.org/officeDocument/2006/relationships/image" Target="http://www.ehtec.com/epart/img/regist2.jpg" TargetMode="External"/><Relationship Id="rId5" Type="http://schemas.openxmlformats.org/officeDocument/2006/relationships/image" Target="../media/image184.jpeg"/><Relationship Id="rId10" Type="http://schemas.openxmlformats.org/officeDocument/2006/relationships/image" Target="../media/image187.jpeg"/><Relationship Id="rId4" Type="http://schemas.openxmlformats.org/officeDocument/2006/relationships/image" Target="../media/image183.jpeg"/><Relationship Id="rId9" Type="http://schemas.openxmlformats.org/officeDocument/2006/relationships/image" Target="http://www.ehtec.com/epart/img/cement.jpg"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3.xml"/><Relationship Id="rId1" Type="http://schemas.openxmlformats.org/officeDocument/2006/relationships/slideLayout" Target="../slideLayouts/slideLayout5.xml"/><Relationship Id="rId5" Type="http://schemas.openxmlformats.org/officeDocument/2006/relationships/image" Target="../media/image189.jpeg"/><Relationship Id="rId4" Type="http://schemas.openxmlformats.org/officeDocument/2006/relationships/image" Target="../media/image188.jpeg"/></Relationships>
</file>

<file path=ppt/slides/_rels/slide1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4.xml"/><Relationship Id="rId1" Type="http://schemas.openxmlformats.org/officeDocument/2006/relationships/slideLayout" Target="../slideLayouts/slideLayout5.xml"/><Relationship Id="rId5" Type="http://schemas.openxmlformats.org/officeDocument/2006/relationships/image" Target="http://home.cmh.hs.kr/~choys/elec-2/img25.gif" TargetMode="External"/><Relationship Id="rId4" Type="http://schemas.openxmlformats.org/officeDocument/2006/relationships/image" Target="../media/image190.png"/></Relationships>
</file>

<file path=ppt/slides/_rels/slide157.xml.rels><?xml version="1.0" encoding="UTF-8" standalone="yes"?>
<Relationships xmlns="http://schemas.openxmlformats.org/package/2006/relationships"><Relationship Id="rId8" Type="http://schemas.openxmlformats.org/officeDocument/2006/relationships/image" Target="../media/image193.wmf"/><Relationship Id="rId3" Type="http://schemas.openxmlformats.org/officeDocument/2006/relationships/image" Target="../media/image11.png"/><Relationship Id="rId7" Type="http://schemas.openxmlformats.org/officeDocument/2006/relationships/image" Target="../media/image192.wmf"/><Relationship Id="rId2" Type="http://schemas.openxmlformats.org/officeDocument/2006/relationships/notesSlide" Target="../notesSlides/notesSlide155.xml"/><Relationship Id="rId1" Type="http://schemas.openxmlformats.org/officeDocument/2006/relationships/slideLayout" Target="../slideLayouts/slideLayout5.xml"/><Relationship Id="rId6" Type="http://schemas.openxmlformats.org/officeDocument/2006/relationships/image" Target="../media/image191.wmf"/><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4.emf"/></Relationships>
</file>

<file path=ppt/slides/_rels/slide158.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205.png"/><Relationship Id="rId18" Type="http://schemas.openxmlformats.org/officeDocument/2006/relationships/oleObject" Target="../embeddings/oleObject80.bin"/><Relationship Id="rId3" Type="http://schemas.openxmlformats.org/officeDocument/2006/relationships/image" Target="../media/image11.png"/><Relationship Id="rId21" Type="http://schemas.openxmlformats.org/officeDocument/2006/relationships/image" Target="../media/image216.png"/><Relationship Id="rId7" Type="http://schemas.openxmlformats.org/officeDocument/2006/relationships/image" Target="../media/image195.wmf"/><Relationship Id="rId12" Type="http://schemas.openxmlformats.org/officeDocument/2006/relationships/image" Target="../media/image204.png"/><Relationship Id="rId2" Type="http://schemas.openxmlformats.org/officeDocument/2006/relationships/notesSlide" Target="../notesSlides/notesSlide156.xml"/><Relationship Id="rId16" Type="http://schemas.openxmlformats.org/officeDocument/2006/relationships/oleObject" Target="../embeddings/oleObject8.bin"/><Relationship Id="rId20" Type="http://schemas.openxmlformats.org/officeDocument/2006/relationships/image" Target="../media/image215.png"/><Relationship Id="rId1" Type="http://schemas.openxmlformats.org/officeDocument/2006/relationships/slideLayout" Target="../slideLayouts/slideLayout5.xml"/><Relationship Id="rId6" Type="http://schemas.openxmlformats.org/officeDocument/2006/relationships/oleObject" Target="../embeddings/oleObject7.bin"/><Relationship Id="rId11" Type="http://schemas.openxmlformats.org/officeDocument/2006/relationships/image" Target="../media/image203.png"/><Relationship Id="rId5" Type="http://schemas.openxmlformats.org/officeDocument/2006/relationships/image" Target="../media/image201.png"/><Relationship Id="rId15" Type="http://schemas.openxmlformats.org/officeDocument/2006/relationships/image" Target="../media/image207.png"/><Relationship Id="rId23" Type="http://schemas.openxmlformats.org/officeDocument/2006/relationships/image" Target="../media/image209.png"/><Relationship Id="rId10" Type="http://schemas.openxmlformats.org/officeDocument/2006/relationships/image" Target="../media/image202.png"/><Relationship Id="rId19" Type="http://schemas.openxmlformats.org/officeDocument/2006/relationships/image" Target="NULL"/><Relationship Id="rId9" Type="http://schemas.openxmlformats.org/officeDocument/2006/relationships/image" Target="../media/image195.wmf"/><Relationship Id="rId14" Type="http://schemas.openxmlformats.org/officeDocument/2006/relationships/image" Target="../media/image206.png"/><Relationship Id="rId22" Type="http://schemas.openxmlformats.org/officeDocument/2006/relationships/image" Target="../media/image208.png"/></Relationships>
</file>

<file path=ppt/slides/_rels/slide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7.xml"/><Relationship Id="rId1" Type="http://schemas.openxmlformats.org/officeDocument/2006/relationships/slideLayout" Target="../slideLayouts/slideLayout5.xml"/><Relationship Id="rId5" Type="http://schemas.openxmlformats.org/officeDocument/2006/relationships/image" Target="../media/image2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11.png"/><Relationship Id="rId7" Type="http://schemas.openxmlformats.org/officeDocument/2006/relationships/image" Target="../media/image197.emf"/><Relationship Id="rId2" Type="http://schemas.openxmlformats.org/officeDocument/2006/relationships/notesSlide" Target="../notesSlides/notesSlide158.xml"/><Relationship Id="rId1" Type="http://schemas.openxmlformats.org/officeDocument/2006/relationships/slideLayout" Target="../slideLayouts/slideLayout5.xml"/><Relationship Id="rId6" Type="http://schemas.openxmlformats.org/officeDocument/2006/relationships/oleObject" Target="../embeddings/oleObject10.bin"/><Relationship Id="rId11" Type="http://schemas.openxmlformats.org/officeDocument/2006/relationships/image" Target="../media/image199.emf"/><Relationship Id="rId5" Type="http://schemas.openxmlformats.org/officeDocument/2006/relationships/image" Target="../media/image196.e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98.emf"/></Relationships>
</file>

<file path=ppt/slides/_rels/slide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9.xml"/><Relationship Id="rId1" Type="http://schemas.openxmlformats.org/officeDocument/2006/relationships/slideLayout" Target="../slideLayouts/slideLayout5.xml"/><Relationship Id="rId6" Type="http://schemas.openxmlformats.org/officeDocument/2006/relationships/image" Target="../media/image201.jpeg"/><Relationship Id="rId5" Type="http://schemas.openxmlformats.org/officeDocument/2006/relationships/image" Target="http://www.ehtec.com/epart/img/tantalum.gif" TargetMode="External"/><Relationship Id="rId4" Type="http://schemas.openxmlformats.org/officeDocument/2006/relationships/image" Target="../media/image200.png"/></Relationships>
</file>

<file path=ppt/slides/_rels/slide162.xml.rels><?xml version="1.0" encoding="UTF-8" standalone="yes"?>
<Relationships xmlns="http://schemas.openxmlformats.org/package/2006/relationships"><Relationship Id="rId8" Type="http://schemas.openxmlformats.org/officeDocument/2006/relationships/image" Target="../media/image212.jpeg"/><Relationship Id="rId3" Type="http://schemas.openxmlformats.org/officeDocument/2006/relationships/image" Target="../media/image11.png"/><Relationship Id="rId7" Type="http://schemas.openxmlformats.org/officeDocument/2006/relationships/image" Target="http://www.ehtec.com/epart/img/airvaricon.gif" TargetMode="External"/><Relationship Id="rId2" Type="http://schemas.openxmlformats.org/officeDocument/2006/relationships/notesSlide" Target="../notesSlides/notesSlide160.xml"/><Relationship Id="rId1" Type="http://schemas.openxmlformats.org/officeDocument/2006/relationships/slideLayout" Target="../slideLayouts/slideLayout5.xml"/><Relationship Id="rId6" Type="http://schemas.openxmlformats.org/officeDocument/2006/relationships/image" Target="../media/image211.png"/><Relationship Id="rId5" Type="http://schemas.openxmlformats.org/officeDocument/2006/relationships/image" Target="http://www.ehtec.com/epart/img/celamiccon.jpg" TargetMode="External"/><Relationship Id="rId4" Type="http://schemas.openxmlformats.org/officeDocument/2006/relationships/image" Target="../media/image202.jpeg"/></Relationships>
</file>

<file path=ppt/slides/_rels/slide163.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1.png"/><Relationship Id="rId7" Type="http://schemas.openxmlformats.org/officeDocument/2006/relationships/image" Target="http://home.cmh.hs.kr/~choys/elec-2/img60.gif" TargetMode="External"/><Relationship Id="rId2" Type="http://schemas.openxmlformats.org/officeDocument/2006/relationships/notesSlide" Target="../notesSlides/notesSlide161.xml"/><Relationship Id="rId1" Type="http://schemas.openxmlformats.org/officeDocument/2006/relationships/slideLayout" Target="../slideLayouts/slideLayout5.xml"/><Relationship Id="rId6" Type="http://schemas.openxmlformats.org/officeDocument/2006/relationships/image" Target="../media/image214.png"/><Relationship Id="rId5" Type="http://schemas.openxmlformats.org/officeDocument/2006/relationships/image" Target="http://home.cmh.hs.kr/~choys/elec-2/img59.gif" TargetMode="External"/><Relationship Id="rId4" Type="http://schemas.openxmlformats.org/officeDocument/2006/relationships/image" Target="../media/image213.png"/><Relationship Id="rId9" Type="http://schemas.openxmlformats.org/officeDocument/2006/relationships/image" Target="../media/image220.png"/></Relationships>
</file>

<file path=ppt/slides/_rels/slide1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2.xml"/><Relationship Id="rId1" Type="http://schemas.openxmlformats.org/officeDocument/2006/relationships/slideLayout" Target="../slideLayouts/slideLayout5.xml"/><Relationship Id="rId6" Type="http://schemas.openxmlformats.org/officeDocument/2006/relationships/image" Target="../media/image217.png"/><Relationship Id="rId5" Type="http://schemas.openxmlformats.org/officeDocument/2006/relationships/image" Target="../media/image215.wmf"/><Relationship Id="rId4" Type="http://schemas.openxmlformats.org/officeDocument/2006/relationships/oleObject" Target="../embeddings/oleObject13.bin"/></Relationships>
</file>

<file path=ppt/slides/_rels/slide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3.xml"/><Relationship Id="rId1" Type="http://schemas.openxmlformats.org/officeDocument/2006/relationships/slideLayout" Target="../slideLayouts/slideLayout5.xml"/><Relationship Id="rId4" Type="http://schemas.openxmlformats.org/officeDocument/2006/relationships/image" Target="../media/image218.wmf"/></Relationships>
</file>

<file path=ppt/slides/_rels/slide16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0.wmf"/><Relationship Id="rId2" Type="http://schemas.openxmlformats.org/officeDocument/2006/relationships/notesSlide" Target="../notesSlides/notesSlide164.xml"/><Relationship Id="rId1" Type="http://schemas.openxmlformats.org/officeDocument/2006/relationships/slideLayout" Target="../slideLayouts/slideLayout5.xml"/><Relationship Id="rId6" Type="http://schemas.openxmlformats.org/officeDocument/2006/relationships/oleObject" Target="../embeddings/oleObject15.bin"/><Relationship Id="rId5" Type="http://schemas.openxmlformats.org/officeDocument/2006/relationships/image" Target="../media/image219.wmf"/><Relationship Id="rId4" Type="http://schemas.openxmlformats.org/officeDocument/2006/relationships/oleObject" Target="../embeddings/oleObject14.bin"/></Relationships>
</file>

<file path=ppt/slides/_rels/slide1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5.xml"/><Relationship Id="rId1" Type="http://schemas.openxmlformats.org/officeDocument/2006/relationships/slideLayout" Target="../slideLayouts/slideLayout5.xml"/><Relationship Id="rId5" Type="http://schemas.openxmlformats.org/officeDocument/2006/relationships/image" Target="../media/image222.jpeg"/><Relationship Id="rId4" Type="http://schemas.openxmlformats.org/officeDocument/2006/relationships/image" Target="../media/image221.jpeg"/></Relationships>
</file>

<file path=ppt/slides/_rels/slide1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11.png"/><Relationship Id="rId7" Type="http://schemas.openxmlformats.org/officeDocument/2006/relationships/image" Target="../media/image226.png"/><Relationship Id="rId2" Type="http://schemas.openxmlformats.org/officeDocument/2006/relationships/notesSlide" Target="../notesSlides/notesSlide167.xml"/><Relationship Id="rId1" Type="http://schemas.openxmlformats.org/officeDocument/2006/relationships/slideLayout" Target="../slideLayouts/slideLayout5.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9.xml"/><Relationship Id="rId1" Type="http://schemas.openxmlformats.org/officeDocument/2006/relationships/slideLayout" Target="../slideLayouts/slideLayout5.xml"/><Relationship Id="rId5" Type="http://schemas.openxmlformats.org/officeDocument/2006/relationships/image" Target="../media/image229.png"/><Relationship Id="rId4" Type="http://schemas.openxmlformats.org/officeDocument/2006/relationships/image" Target="../media/image228.jpeg"/></Relationships>
</file>

<file path=ppt/slides/_rels/slide1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0.xml"/><Relationship Id="rId1" Type="http://schemas.openxmlformats.org/officeDocument/2006/relationships/slideLayout" Target="../slideLayouts/slideLayout5.xml"/><Relationship Id="rId6" Type="http://schemas.openxmlformats.org/officeDocument/2006/relationships/image" Target="../media/image231.wmf"/><Relationship Id="rId5" Type="http://schemas.openxmlformats.org/officeDocument/2006/relationships/oleObject" Target="../embeddings/oleObject16.bin"/><Relationship Id="rId4" Type="http://schemas.openxmlformats.org/officeDocument/2006/relationships/image" Target="../media/image230.png"/></Relationships>
</file>

<file path=ppt/slides/_rels/slide17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4.jpeg"/><Relationship Id="rId2" Type="http://schemas.openxmlformats.org/officeDocument/2006/relationships/notesSlide" Target="../notesSlides/notesSlide171.xml"/><Relationship Id="rId1" Type="http://schemas.openxmlformats.org/officeDocument/2006/relationships/slideLayout" Target="../slideLayouts/slideLayout5.xml"/><Relationship Id="rId6" Type="http://schemas.openxmlformats.org/officeDocument/2006/relationships/image" Target="http://www.ehtec.com/epart/img/ampic.jpg" TargetMode="External"/><Relationship Id="rId5" Type="http://schemas.openxmlformats.org/officeDocument/2006/relationships/image" Target="../media/image233.jpeg"/><Relationship Id="rId4" Type="http://schemas.openxmlformats.org/officeDocument/2006/relationships/image" Target="../media/image232.png"/></Relationships>
</file>

<file path=ppt/slides/_rels/slide1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2.xml"/><Relationship Id="rId1" Type="http://schemas.openxmlformats.org/officeDocument/2006/relationships/slideLayout" Target="../slideLayouts/slideLayout5.xml"/><Relationship Id="rId4" Type="http://schemas.openxmlformats.org/officeDocument/2006/relationships/image" Target="../media/image235.jpeg"/></Relationships>
</file>

<file path=ppt/slides/_rels/slide1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3.xml"/><Relationship Id="rId1" Type="http://schemas.openxmlformats.org/officeDocument/2006/relationships/slideLayout" Target="../slideLayouts/slideLayout5.xml"/><Relationship Id="rId4" Type="http://schemas.openxmlformats.org/officeDocument/2006/relationships/image" Target="../media/image236.png"/></Relationships>
</file>

<file path=ppt/slides/_rels/slide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4.xml"/><Relationship Id="rId1" Type="http://schemas.openxmlformats.org/officeDocument/2006/relationships/slideLayout" Target="../slideLayouts/slideLayout5.xml"/><Relationship Id="rId5" Type="http://schemas.openxmlformats.org/officeDocument/2006/relationships/image" Target="../media/image238.wmf"/><Relationship Id="rId4" Type="http://schemas.openxmlformats.org/officeDocument/2006/relationships/image" Target="../media/image237.jpeg"/></Relationships>
</file>

<file path=ppt/slides/_rels/slide17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http://211.34.67.4/~choys/&#54924;&#47196;/img10.gif" TargetMode="External"/><Relationship Id="rId2" Type="http://schemas.openxmlformats.org/officeDocument/2006/relationships/notesSlide" Target="../notesSlides/notesSlide175.xml"/><Relationship Id="rId1" Type="http://schemas.openxmlformats.org/officeDocument/2006/relationships/slideLayout" Target="../slideLayouts/slideLayout5.xml"/><Relationship Id="rId6" Type="http://schemas.openxmlformats.org/officeDocument/2006/relationships/image" Target="../media/image240.png"/><Relationship Id="rId5" Type="http://schemas.openxmlformats.org/officeDocument/2006/relationships/image" Target="http://www.ehtec.com/epart/img/segmentled.jpg" TargetMode="External"/><Relationship Id="rId4" Type="http://schemas.openxmlformats.org/officeDocument/2006/relationships/image" Target="../media/image239.jpeg"/></Relationships>
</file>

<file path=ppt/slides/_rels/slide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6.xml"/><Relationship Id="rId1" Type="http://schemas.openxmlformats.org/officeDocument/2006/relationships/slideLayout" Target="../slideLayouts/slideLayout5.xml"/><Relationship Id="rId5" Type="http://schemas.openxmlformats.org/officeDocument/2006/relationships/image" Target="../media/image242.jpeg"/><Relationship Id="rId4" Type="http://schemas.openxmlformats.org/officeDocument/2006/relationships/image" Target="../media/image241.jpeg"/></Relationships>
</file>

<file path=ppt/slides/_rels/slide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7.xml"/><Relationship Id="rId1" Type="http://schemas.openxmlformats.org/officeDocument/2006/relationships/slideLayout" Target="../slideLayouts/slideLayout5.xml"/><Relationship Id="rId4" Type="http://schemas.openxmlformats.org/officeDocument/2006/relationships/image" Target="../media/image243.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8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46.jpeg"/><Relationship Id="rId2" Type="http://schemas.openxmlformats.org/officeDocument/2006/relationships/notesSlide" Target="../notesSlides/notesSlide178.xml"/><Relationship Id="rId1" Type="http://schemas.openxmlformats.org/officeDocument/2006/relationships/slideLayout" Target="../slideLayouts/slideLayout5.xml"/><Relationship Id="rId6" Type="http://schemas.openxmlformats.org/officeDocument/2006/relationships/image" Target="http://www.ehtec.com/epart/img/xtal1.jpg" TargetMode="External"/><Relationship Id="rId5" Type="http://schemas.openxmlformats.org/officeDocument/2006/relationships/image" Target="../media/image245.jpeg"/><Relationship Id="rId4" Type="http://schemas.openxmlformats.org/officeDocument/2006/relationships/image" Target="../media/image244.jpeg"/></Relationships>
</file>

<file path=ppt/slides/_rels/slide181.xml.rels><?xml version="1.0" encoding="UTF-8" standalone="yes"?>
<Relationships xmlns="http://schemas.openxmlformats.org/package/2006/relationships"><Relationship Id="rId8" Type="http://schemas.openxmlformats.org/officeDocument/2006/relationships/image" Target="../media/image250.jpeg"/><Relationship Id="rId3" Type="http://schemas.openxmlformats.org/officeDocument/2006/relationships/image" Target="../media/image11.png"/><Relationship Id="rId7" Type="http://schemas.openxmlformats.org/officeDocument/2006/relationships/image" Target="http://www.ehtec.com/epart/img/digitalsw.jpg" TargetMode="External"/><Relationship Id="rId2" Type="http://schemas.openxmlformats.org/officeDocument/2006/relationships/notesSlide" Target="../notesSlides/notesSlide179.xml"/><Relationship Id="rId1" Type="http://schemas.openxmlformats.org/officeDocument/2006/relationships/slideLayout" Target="../slideLayouts/slideLayout5.xml"/><Relationship Id="rId6" Type="http://schemas.openxmlformats.org/officeDocument/2006/relationships/image" Target="../media/image249.jpeg"/><Relationship Id="rId5" Type="http://schemas.openxmlformats.org/officeDocument/2006/relationships/image" Target="../media/image248.jpeg"/><Relationship Id="rId4" Type="http://schemas.openxmlformats.org/officeDocument/2006/relationships/image" Target="../media/image247.jpeg"/><Relationship Id="rId9" Type="http://schemas.openxmlformats.org/officeDocument/2006/relationships/image" Target="http://www.ehtec.com/epart/img/switch.jpg" TargetMode="External"/></Relationships>
</file>

<file path=ppt/slides/_rels/slide182.xml.rels><?xml version="1.0" encoding="UTF-8" standalone="yes"?>
<Relationships xmlns="http://schemas.openxmlformats.org/package/2006/relationships"><Relationship Id="rId8" Type="http://schemas.openxmlformats.org/officeDocument/2006/relationships/image" Target="../media/image253.jpeg"/><Relationship Id="rId3" Type="http://schemas.openxmlformats.org/officeDocument/2006/relationships/image" Target="../media/image11.png"/><Relationship Id="rId7" Type="http://schemas.openxmlformats.org/officeDocument/2006/relationships/image" Target="http://www.ehtec.com/epart/img/fin.jpg" TargetMode="External"/><Relationship Id="rId2" Type="http://schemas.openxmlformats.org/officeDocument/2006/relationships/notesSlide" Target="../notesSlides/notesSlide180.xml"/><Relationship Id="rId1" Type="http://schemas.openxmlformats.org/officeDocument/2006/relationships/slideLayout" Target="../slideLayouts/slideLayout5.xml"/><Relationship Id="rId6" Type="http://schemas.openxmlformats.org/officeDocument/2006/relationships/image" Target="../media/image252.jpeg"/><Relationship Id="rId5" Type="http://schemas.openxmlformats.org/officeDocument/2006/relationships/image" Target="http://www.ehtec.com/epart/img/icsocket.jpg" TargetMode="External"/><Relationship Id="rId4" Type="http://schemas.openxmlformats.org/officeDocument/2006/relationships/image" Target="../media/image251.jpeg"/><Relationship Id="rId9" Type="http://schemas.openxmlformats.org/officeDocument/2006/relationships/image" Target="../media/image254.jpeg"/></Relationships>
</file>

<file path=ppt/slides/_rels/slide1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2.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3.xml"/><Relationship Id="rId1" Type="http://schemas.openxmlformats.org/officeDocument/2006/relationships/slideLayout" Target="../slideLayouts/slideLayout5.xml"/><Relationship Id="rId5" Type="http://schemas.openxmlformats.org/officeDocument/2006/relationships/image" Target="../media/image255.wmf"/><Relationship Id="rId4" Type="http://schemas.openxmlformats.org/officeDocument/2006/relationships/oleObject" Target="../embeddings/oleObject17.bin"/></Relationships>
</file>

<file path=ppt/slides/_rels/slide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4.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5.xml"/><Relationship Id="rId1" Type="http://schemas.openxmlformats.org/officeDocument/2006/relationships/slideLayout" Target="../slideLayouts/slideLayout5.xml"/><Relationship Id="rId6" Type="http://schemas.openxmlformats.org/officeDocument/2006/relationships/image" Target="../media/image257.wmf"/><Relationship Id="rId5" Type="http://schemas.openxmlformats.org/officeDocument/2006/relationships/oleObject" Target="../embeddings/oleObject18.bin"/><Relationship Id="rId4" Type="http://schemas.openxmlformats.org/officeDocument/2006/relationships/image" Target="../media/image256.wmf"/></Relationships>
</file>

<file path=ppt/slides/_rels/slide1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6.xml"/><Relationship Id="rId1" Type="http://schemas.openxmlformats.org/officeDocument/2006/relationships/slideLayout" Target="../slideLayouts/slideLayout5.xml"/><Relationship Id="rId4" Type="http://schemas.openxmlformats.org/officeDocument/2006/relationships/image" Target="../media/image258.png"/></Relationships>
</file>

<file path=ppt/slides/_rels/slide189.xml.rels><?xml version="1.0" encoding="UTF-8" standalone="yes"?>
<Relationships xmlns="http://schemas.openxmlformats.org/package/2006/relationships"><Relationship Id="rId8" Type="http://schemas.openxmlformats.org/officeDocument/2006/relationships/image" Target="../media/image1190.png"/><Relationship Id="rId3" Type="http://schemas.openxmlformats.org/officeDocument/2006/relationships/image" Target="../media/image11.png"/><Relationship Id="rId7" Type="http://schemas.openxmlformats.org/officeDocument/2006/relationships/image" Target="../media/image1180.png"/><Relationship Id="rId12" Type="http://schemas.openxmlformats.org/officeDocument/2006/relationships/image" Target="../media/image269.png"/><Relationship Id="rId2" Type="http://schemas.openxmlformats.org/officeDocument/2006/relationships/notesSlide" Target="../notesSlides/notesSlide187.xml"/><Relationship Id="rId1" Type="http://schemas.openxmlformats.org/officeDocument/2006/relationships/slideLayout" Target="../slideLayouts/slideLayout5.xml"/><Relationship Id="rId6" Type="http://schemas.openxmlformats.org/officeDocument/2006/relationships/image" Target="../media/image1170.png"/><Relationship Id="rId11" Type="http://schemas.openxmlformats.org/officeDocument/2006/relationships/image" Target="../media/image268.png"/><Relationship Id="rId5" Type="http://schemas.openxmlformats.org/officeDocument/2006/relationships/image" Target="../media/image1160.png"/><Relationship Id="rId10" Type="http://schemas.openxmlformats.org/officeDocument/2006/relationships/image" Target="../media/image1210.png"/><Relationship Id="rId4" Type="http://schemas.openxmlformats.org/officeDocument/2006/relationships/image" Target="../media/image259.png"/><Relationship Id="rId9" Type="http://schemas.openxmlformats.org/officeDocument/2006/relationships/image" Target="../media/image120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jpeg"/></Relationships>
</file>

<file path=ppt/slides/_rels/slide1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8.xml"/><Relationship Id="rId1" Type="http://schemas.openxmlformats.org/officeDocument/2006/relationships/slideLayout" Target="../slideLayouts/slideLayout5.xml"/><Relationship Id="rId5" Type="http://schemas.openxmlformats.org/officeDocument/2006/relationships/image" Target="../media/image260.wmf"/><Relationship Id="rId4" Type="http://schemas.openxmlformats.org/officeDocument/2006/relationships/oleObject" Target="../embeddings/oleObject19.bin"/></Relationships>
</file>

<file path=ppt/slides/_rels/slide19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63.wmf"/><Relationship Id="rId2" Type="http://schemas.openxmlformats.org/officeDocument/2006/relationships/notesSlide" Target="../notesSlides/notesSlide189.xml"/><Relationship Id="rId1" Type="http://schemas.openxmlformats.org/officeDocument/2006/relationships/slideLayout" Target="../slideLayouts/slideLayout5.xml"/><Relationship Id="rId6" Type="http://schemas.openxmlformats.org/officeDocument/2006/relationships/oleObject" Target="../embeddings/oleObject20.bin"/><Relationship Id="rId5" Type="http://schemas.openxmlformats.org/officeDocument/2006/relationships/image" Target="../media/image262.wmf"/><Relationship Id="rId4" Type="http://schemas.openxmlformats.org/officeDocument/2006/relationships/image" Target="../media/image261.wmf"/></Relationships>
</file>

<file path=ppt/slides/_rels/slide192.xml.rels><?xml version="1.0" encoding="UTF-8" standalone="yes"?>
<Relationships xmlns="http://schemas.openxmlformats.org/package/2006/relationships"><Relationship Id="rId13" Type="http://schemas.openxmlformats.org/officeDocument/2006/relationships/image" Target="../media/image275.png"/><Relationship Id="rId3" Type="http://schemas.openxmlformats.org/officeDocument/2006/relationships/image" Target="../media/image11.png"/><Relationship Id="rId2" Type="http://schemas.openxmlformats.org/officeDocument/2006/relationships/notesSlide" Target="../notesSlides/notesSlide190.xml"/><Relationship Id="rId1" Type="http://schemas.openxmlformats.org/officeDocument/2006/relationships/slideLayout" Target="../slideLayouts/slideLayout5.xml"/><Relationship Id="rId15" Type="http://schemas.openxmlformats.org/officeDocument/2006/relationships/image" Target="../media/image265.png"/><Relationship Id="rId4" Type="http://schemas.openxmlformats.org/officeDocument/2006/relationships/image" Target="../media/image270.png"/><Relationship Id="rId14" Type="http://schemas.openxmlformats.org/officeDocument/2006/relationships/image" Target="../media/image264.wmf"/></Relationships>
</file>

<file path=ppt/slides/_rels/slide193.xml.rels><?xml version="1.0" encoding="UTF-8" standalone="yes"?>
<Relationships xmlns="http://schemas.openxmlformats.org/package/2006/relationships"><Relationship Id="rId8" Type="http://schemas.openxmlformats.org/officeDocument/2006/relationships/image" Target="../media/image2310.png"/><Relationship Id="rId3" Type="http://schemas.openxmlformats.org/officeDocument/2006/relationships/image" Target="../media/image11.png"/><Relationship Id="rId2" Type="http://schemas.openxmlformats.org/officeDocument/2006/relationships/notesSlide" Target="../notesSlides/notesSlide191.xml"/><Relationship Id="rId1" Type="http://schemas.openxmlformats.org/officeDocument/2006/relationships/slideLayout" Target="../slideLayouts/slideLayout5.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1540.png"/><Relationship Id="rId9" Type="http://schemas.openxmlformats.org/officeDocument/2006/relationships/image" Target="../media/image2320.png"/></Relationships>
</file>

<file path=ppt/slides/_rels/slide1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2.xml"/><Relationship Id="rId1" Type="http://schemas.openxmlformats.org/officeDocument/2006/relationships/slideLayout" Target="../slideLayouts/slideLayout5.xml"/><Relationship Id="rId4" Type="http://schemas.openxmlformats.org/officeDocument/2006/relationships/image" Target="../media/image266.wmf"/></Relationships>
</file>

<file path=ppt/slides/_rels/slide19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oleObject" Target="../embeddings/oleObject210.bin"/><Relationship Id="rId18" Type="http://schemas.openxmlformats.org/officeDocument/2006/relationships/image" Target="../media/image283.png"/><Relationship Id="rId3" Type="http://schemas.openxmlformats.org/officeDocument/2006/relationships/image" Target="../media/image11.png"/><Relationship Id="rId7" Type="http://schemas.openxmlformats.org/officeDocument/2006/relationships/oleObject" Target="../embeddings/oleObject24.bin"/><Relationship Id="rId12" Type="http://schemas.openxmlformats.org/officeDocument/2006/relationships/oleObject" Target="../embeddings/oleObject22.bin"/><Relationship Id="rId17" Type="http://schemas.openxmlformats.org/officeDocument/2006/relationships/image" Target="../media/image282.png"/><Relationship Id="rId2" Type="http://schemas.openxmlformats.org/officeDocument/2006/relationships/notesSlide" Target="../notesSlides/notesSlide193.xml"/><Relationship Id="rId16" Type="http://schemas.openxmlformats.org/officeDocument/2006/relationships/image" Target="../media/image1650.png"/><Relationship Id="rId1" Type="http://schemas.openxmlformats.org/officeDocument/2006/relationships/slideLayout" Target="../slideLayouts/slideLayout5.xml"/><Relationship Id="rId11" Type="http://schemas.openxmlformats.org/officeDocument/2006/relationships/image" Target="../media/image1630.png"/><Relationship Id="rId5" Type="http://schemas.openxmlformats.org/officeDocument/2006/relationships/image" Target="../media/image267.wmf"/><Relationship Id="rId15" Type="http://schemas.openxmlformats.org/officeDocument/2006/relationships/image" Target="../media/image281.png"/><Relationship Id="rId10" Type="http://schemas.openxmlformats.org/officeDocument/2006/relationships/image" Target="../media/image1620.png"/><Relationship Id="rId19" Type="http://schemas.openxmlformats.org/officeDocument/2006/relationships/image" Target="../media/image1680.png"/><Relationship Id="rId4" Type="http://schemas.openxmlformats.org/officeDocument/2006/relationships/oleObject" Target="../embeddings/oleObject21.bin"/><Relationship Id="rId9" Type="http://schemas.openxmlformats.org/officeDocument/2006/relationships/image" Target="../media/image1610.png"/><Relationship Id="rId14" Type="http://schemas.openxmlformats.org/officeDocument/2006/relationships/image" Target="../media/image267.wmf"/></Relationships>
</file>

<file path=ppt/slides/_rels/slide19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750.png"/><Relationship Id="rId18" Type="http://schemas.openxmlformats.org/officeDocument/2006/relationships/image" Target="../media/image286.png"/><Relationship Id="rId3" Type="http://schemas.openxmlformats.org/officeDocument/2006/relationships/image" Target="../media/image11.png"/><Relationship Id="rId7" Type="http://schemas.openxmlformats.org/officeDocument/2006/relationships/oleObject" Target="../embeddings/oleObject26.bin"/><Relationship Id="rId12" Type="http://schemas.openxmlformats.org/officeDocument/2006/relationships/image" Target="../media/image1740.png"/><Relationship Id="rId17" Type="http://schemas.openxmlformats.org/officeDocument/2006/relationships/image" Target="../media/image285.png"/><Relationship Id="rId2" Type="http://schemas.openxmlformats.org/officeDocument/2006/relationships/notesSlide" Target="../notesSlides/notesSlide194.xml"/><Relationship Id="rId16" Type="http://schemas.openxmlformats.org/officeDocument/2006/relationships/image" Target="../media/image268.wmf"/><Relationship Id="rId1" Type="http://schemas.openxmlformats.org/officeDocument/2006/relationships/slideLayout" Target="../slideLayouts/slideLayout5.xml"/><Relationship Id="rId11" Type="http://schemas.openxmlformats.org/officeDocument/2006/relationships/image" Target="../media/image1730.png"/><Relationship Id="rId5" Type="http://schemas.openxmlformats.org/officeDocument/2006/relationships/image" Target="../media/image268.wmf"/><Relationship Id="rId15" Type="http://schemas.openxmlformats.org/officeDocument/2006/relationships/oleObject" Target="../embeddings/oleObject270.bin"/><Relationship Id="rId10" Type="http://schemas.openxmlformats.org/officeDocument/2006/relationships/image" Target="../media/image1720.png"/><Relationship Id="rId19" Type="http://schemas.openxmlformats.org/officeDocument/2006/relationships/image" Target="../media/image287.png"/><Relationship Id="rId4" Type="http://schemas.openxmlformats.org/officeDocument/2006/relationships/oleObject" Target="../embeddings/oleObject23.bin"/><Relationship Id="rId9" Type="http://schemas.openxmlformats.org/officeDocument/2006/relationships/image" Target="../media/image1710.png"/><Relationship Id="rId14" Type="http://schemas.openxmlformats.org/officeDocument/2006/relationships/oleObject" Target="../embeddings/oleObject25.bin"/></Relationships>
</file>

<file path=ppt/slides/_rels/slide197.xml.rels><?xml version="1.0" encoding="UTF-8" standalone="yes"?>
<Relationships xmlns="http://schemas.openxmlformats.org/package/2006/relationships"><Relationship Id="rId8" Type="http://schemas.openxmlformats.org/officeDocument/2006/relationships/image" Target="../media/image1820.png"/><Relationship Id="rId13" Type="http://schemas.openxmlformats.org/officeDocument/2006/relationships/image" Target="../media/image1870.png"/><Relationship Id="rId3" Type="http://schemas.openxmlformats.org/officeDocument/2006/relationships/image" Target="../media/image11.png"/><Relationship Id="rId7" Type="http://schemas.openxmlformats.org/officeDocument/2006/relationships/image" Target="../media/image1810.png"/><Relationship Id="rId12" Type="http://schemas.openxmlformats.org/officeDocument/2006/relationships/image" Target="../media/image1860.png"/><Relationship Id="rId2" Type="http://schemas.openxmlformats.org/officeDocument/2006/relationships/notesSlide" Target="../notesSlides/notesSlide195.xml"/><Relationship Id="rId1" Type="http://schemas.openxmlformats.org/officeDocument/2006/relationships/slideLayout" Target="../slideLayouts/slideLayout5.xml"/><Relationship Id="rId6" Type="http://schemas.openxmlformats.org/officeDocument/2006/relationships/image" Target="../media/image1800.png"/><Relationship Id="rId11" Type="http://schemas.openxmlformats.org/officeDocument/2006/relationships/image" Target="../media/image1850.png"/><Relationship Id="rId5" Type="http://schemas.openxmlformats.org/officeDocument/2006/relationships/image" Target="../media/image1790.png"/><Relationship Id="rId10" Type="http://schemas.openxmlformats.org/officeDocument/2006/relationships/image" Target="../media/image1840.png"/><Relationship Id="rId4" Type="http://schemas.openxmlformats.org/officeDocument/2006/relationships/image" Target="../media/image269.wmf"/><Relationship Id="rId9" Type="http://schemas.openxmlformats.org/officeDocument/2006/relationships/image" Target="../media/image1830.png"/><Relationship Id="rId14" Type="http://schemas.openxmlformats.org/officeDocument/2006/relationships/image" Target="../media/image271.png"/></Relationships>
</file>

<file path=ppt/slides/_rels/slide19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73.wmf"/><Relationship Id="rId2" Type="http://schemas.openxmlformats.org/officeDocument/2006/relationships/notesSlide" Target="../notesSlides/notesSlide196.xml"/><Relationship Id="rId1" Type="http://schemas.openxmlformats.org/officeDocument/2006/relationships/slideLayout" Target="../slideLayouts/slideLayout5.xml"/><Relationship Id="rId6" Type="http://schemas.openxmlformats.org/officeDocument/2006/relationships/oleObject" Target="../embeddings/oleObject28.bin"/><Relationship Id="rId5" Type="http://schemas.openxmlformats.org/officeDocument/2006/relationships/image" Target="../media/image272.wmf"/><Relationship Id="rId4" Type="http://schemas.openxmlformats.org/officeDocument/2006/relationships/oleObject" Target="../embeddings/oleObject27.bin"/></Relationships>
</file>

<file path=ppt/slides/_rels/slide19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75.emf"/><Relationship Id="rId2" Type="http://schemas.openxmlformats.org/officeDocument/2006/relationships/notesSlide" Target="../notesSlides/notesSlide197.xml"/><Relationship Id="rId1" Type="http://schemas.openxmlformats.org/officeDocument/2006/relationships/slideLayout" Target="../slideLayouts/slideLayout5.xml"/><Relationship Id="rId6" Type="http://schemas.openxmlformats.org/officeDocument/2006/relationships/oleObject" Target="../embeddings/oleObject30.bin"/><Relationship Id="rId5" Type="http://schemas.openxmlformats.org/officeDocument/2006/relationships/image" Target="../media/image274.emf"/><Relationship Id="rId4" Type="http://schemas.openxmlformats.org/officeDocument/2006/relationships/oleObject" Target="../embeddings/oleObject29.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emf"/></Relationships>
</file>

<file path=ppt/slides/_rels/slide2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8.xml"/><Relationship Id="rId1" Type="http://schemas.openxmlformats.org/officeDocument/2006/relationships/slideLayout" Target="../slideLayouts/slideLayout5.xml"/><Relationship Id="rId5" Type="http://schemas.openxmlformats.org/officeDocument/2006/relationships/image" Target="../media/image292.png"/><Relationship Id="rId4" Type="http://schemas.openxmlformats.org/officeDocument/2006/relationships/image" Target="../media/image278.png"/></Relationships>
</file>

<file path=ppt/slides/_rels/slide20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280.emf"/><Relationship Id="rId18" Type="http://schemas.openxmlformats.org/officeDocument/2006/relationships/image" Target="../media/image298.png"/><Relationship Id="rId3" Type="http://schemas.openxmlformats.org/officeDocument/2006/relationships/image" Target="../media/image11.png"/><Relationship Id="rId21" Type="http://schemas.openxmlformats.org/officeDocument/2006/relationships/image" Target="../media/image301.png"/><Relationship Id="rId7" Type="http://schemas.openxmlformats.org/officeDocument/2006/relationships/oleObject" Target="../embeddings/oleObject320.bin"/><Relationship Id="rId12" Type="http://schemas.openxmlformats.org/officeDocument/2006/relationships/oleObject" Target="../embeddings/oleObject33.bin"/><Relationship Id="rId17" Type="http://schemas.openxmlformats.org/officeDocument/2006/relationships/image" Target="../media/image297.png"/><Relationship Id="rId2" Type="http://schemas.openxmlformats.org/officeDocument/2006/relationships/notesSlide" Target="../notesSlides/notesSlide199.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5.xml"/><Relationship Id="rId11" Type="http://schemas.openxmlformats.org/officeDocument/2006/relationships/image" Target="../media/image293.wmf"/><Relationship Id="rId5" Type="http://schemas.openxmlformats.org/officeDocument/2006/relationships/image" Target="../media/image279.wmf"/><Relationship Id="rId15" Type="http://schemas.openxmlformats.org/officeDocument/2006/relationships/image" Target="NULL"/><Relationship Id="rId10" Type="http://schemas.openxmlformats.org/officeDocument/2006/relationships/oleObject" Target="../embeddings/oleObject330.bin"/><Relationship Id="rId19" Type="http://schemas.openxmlformats.org/officeDocument/2006/relationships/image" Target="../media/image299.png"/><Relationship Id="rId4" Type="http://schemas.openxmlformats.org/officeDocument/2006/relationships/oleObject" Target="../embeddings/oleObject31.bin"/><Relationship Id="rId9" Type="http://schemas.openxmlformats.org/officeDocument/2006/relationships/oleObject" Target="../embeddings/oleObject32.bin"/><Relationship Id="rId14" Type="http://schemas.openxmlformats.org/officeDocument/2006/relationships/oleObject" Target="../embeddings/oleObject340.bin"/><Relationship Id="rId22" Type="http://schemas.openxmlformats.org/officeDocument/2006/relationships/image" Target="../media/image302.png"/></Relationships>
</file>

<file path=ppt/slides/_rels/slide2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0.xml"/><Relationship Id="rId1" Type="http://schemas.openxmlformats.org/officeDocument/2006/relationships/slideLayout" Target="../slideLayouts/slideLayout5.xml"/><Relationship Id="rId5" Type="http://schemas.openxmlformats.org/officeDocument/2006/relationships/image" Target="../media/image304.png"/><Relationship Id="rId4" Type="http://schemas.openxmlformats.org/officeDocument/2006/relationships/image" Target="../media/image281.wmf"/></Relationships>
</file>

<file path=ppt/slides/_rels/slide2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1.xml"/><Relationship Id="rId1" Type="http://schemas.openxmlformats.org/officeDocument/2006/relationships/slideLayout" Target="../slideLayouts/slideLayout5.xml"/><Relationship Id="rId4" Type="http://schemas.openxmlformats.org/officeDocument/2006/relationships/image" Target="../media/image282.wmf"/></Relationships>
</file>

<file path=ppt/slides/_rels/slide2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2.xml"/><Relationship Id="rId1" Type="http://schemas.openxmlformats.org/officeDocument/2006/relationships/slideLayout" Target="../slideLayouts/slideLayout5.xml"/><Relationship Id="rId5" Type="http://schemas.openxmlformats.org/officeDocument/2006/relationships/image" Target="../media/image284.wmf"/><Relationship Id="rId4" Type="http://schemas.openxmlformats.org/officeDocument/2006/relationships/image" Target="../media/image283.wmf"/></Relationships>
</file>

<file path=ppt/slides/_rels/slide2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4.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5.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6.xml"/><Relationship Id="rId1" Type="http://schemas.openxmlformats.org/officeDocument/2006/relationships/slideLayout" Target="../slideLayouts/slideLayout5.xml"/><Relationship Id="rId5" Type="http://schemas.openxmlformats.org/officeDocument/2006/relationships/image" Target="../media/image289.png"/><Relationship Id="rId4" Type="http://schemas.openxmlformats.org/officeDocument/2006/relationships/image" Target="../media/image288.png"/></Relationships>
</file>

<file path=ppt/slides/_rels/slide2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7.xml"/><Relationship Id="rId1" Type="http://schemas.openxmlformats.org/officeDocument/2006/relationships/slideLayout" Target="../slideLayouts/slideLayout5.xml"/><Relationship Id="rId4" Type="http://schemas.openxmlformats.org/officeDocument/2006/relationships/image" Target="../media/image29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2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9.xml"/><Relationship Id="rId1" Type="http://schemas.openxmlformats.org/officeDocument/2006/relationships/slideLayout" Target="../slideLayouts/slideLayout5.xml"/><Relationship Id="rId5" Type="http://schemas.openxmlformats.org/officeDocument/2006/relationships/image" Target="../media/image293.png"/><Relationship Id="rId4" Type="http://schemas.openxmlformats.org/officeDocument/2006/relationships/image" Target="../media/image291.png"/></Relationships>
</file>

<file path=ppt/slides/_rels/slide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0.xml"/><Relationship Id="rId1" Type="http://schemas.openxmlformats.org/officeDocument/2006/relationships/slideLayout" Target="../slideLayouts/slideLayout5.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1.xml"/><Relationship Id="rId1" Type="http://schemas.openxmlformats.org/officeDocument/2006/relationships/slideLayout" Target="../slideLayouts/slideLayout5.xml"/><Relationship Id="rId4" Type="http://schemas.openxmlformats.org/officeDocument/2006/relationships/image" Target="../media/image295.png"/></Relationships>
</file>

<file path=ppt/slides/_rels/slide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2.xml"/><Relationship Id="rId1" Type="http://schemas.openxmlformats.org/officeDocument/2006/relationships/slideLayout" Target="../slideLayouts/slideLayout5.xml"/><Relationship Id="rId5" Type="http://schemas.openxmlformats.org/officeDocument/2006/relationships/image" Target="../media/image305.png"/><Relationship Id="rId4" Type="http://schemas.openxmlformats.org/officeDocument/2006/relationships/image" Target="../media/image303.png"/></Relationships>
</file>

<file path=ppt/slides/_rels/slide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3.xml"/><Relationship Id="rId1" Type="http://schemas.openxmlformats.org/officeDocument/2006/relationships/slideLayout" Target="../slideLayouts/slideLayout5.xml"/><Relationship Id="rId5" Type="http://schemas.openxmlformats.org/officeDocument/2006/relationships/image" Target="../media/image307.png"/><Relationship Id="rId4" Type="http://schemas.openxmlformats.org/officeDocument/2006/relationships/image" Target="../media/image306.png"/></Relationships>
</file>

<file path=ppt/slides/_rels/slide2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4.xml"/><Relationship Id="rId1" Type="http://schemas.openxmlformats.org/officeDocument/2006/relationships/slideLayout" Target="../slideLayouts/slideLayout5.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5.xml"/><Relationship Id="rId1" Type="http://schemas.openxmlformats.org/officeDocument/2006/relationships/slideLayout" Target="../slideLayouts/slideLayout5.xml"/><Relationship Id="rId5" Type="http://schemas.openxmlformats.org/officeDocument/2006/relationships/image" Target="../media/image312.png"/><Relationship Id="rId4" Type="http://schemas.openxmlformats.org/officeDocument/2006/relationships/image" Target="../media/image311.png"/></Relationships>
</file>

<file path=ppt/slides/_rels/slide2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7.xml"/><Relationship Id="rId1" Type="http://schemas.openxmlformats.org/officeDocument/2006/relationships/slideLayout" Target="../slideLayouts/slideLayout5.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8.xml"/><Relationship Id="rId1" Type="http://schemas.openxmlformats.org/officeDocument/2006/relationships/slideLayout" Target="../slideLayouts/slideLayout5.xml"/><Relationship Id="rId5" Type="http://schemas.openxmlformats.org/officeDocument/2006/relationships/image" Target="../media/image317.png"/><Relationship Id="rId4" Type="http://schemas.openxmlformats.org/officeDocument/2006/relationships/image" Target="../media/image316.png"/></Relationships>
</file>

<file path=ppt/slides/_rels/slide2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9.xml"/><Relationship Id="rId1" Type="http://schemas.openxmlformats.org/officeDocument/2006/relationships/slideLayout" Target="../slideLayouts/slideLayout5.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s>
</file>

<file path=ppt/slides/_rels/slide2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0.xml"/><Relationship Id="rId1" Type="http://schemas.openxmlformats.org/officeDocument/2006/relationships/slideLayout" Target="../slideLayouts/slideLayout5.xml"/><Relationship Id="rId4" Type="http://schemas.openxmlformats.org/officeDocument/2006/relationships/image" Target="../media/image321.png"/></Relationships>
</file>

<file path=ppt/slides/_rels/slide2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1.xml"/><Relationship Id="rId1" Type="http://schemas.openxmlformats.org/officeDocument/2006/relationships/slideLayout" Target="../slideLayouts/slideLayout5.xml"/><Relationship Id="rId4" Type="http://schemas.openxmlformats.org/officeDocument/2006/relationships/image" Target="../media/image322.png"/></Relationships>
</file>

<file path=ppt/slides/_rels/slide2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25.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23.xml"/><Relationship Id="rId1" Type="http://schemas.openxmlformats.org/officeDocument/2006/relationships/slideLayout" Target="../slideLayouts/slideLayout5.xml"/><Relationship Id="rId5" Type="http://schemas.openxmlformats.org/officeDocument/2006/relationships/image" Target="../media/image324.png"/><Relationship Id="rId4" Type="http://schemas.openxmlformats.org/officeDocument/2006/relationships/image" Target="../media/image11.png"/></Relationships>
</file>

<file path=ppt/slides/_rels/slide2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4.xml"/><Relationship Id="rId1" Type="http://schemas.openxmlformats.org/officeDocument/2006/relationships/slideLayout" Target="../slideLayouts/slideLayout5.xml"/><Relationship Id="rId5" Type="http://schemas.openxmlformats.org/officeDocument/2006/relationships/image" Target="../media/image326.png"/><Relationship Id="rId4" Type="http://schemas.openxmlformats.org/officeDocument/2006/relationships/image" Target="../media/image325.png"/></Relationships>
</file>

<file path=ppt/slides/_rels/slide2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5.xml"/><Relationship Id="rId1" Type="http://schemas.openxmlformats.org/officeDocument/2006/relationships/slideLayout" Target="../slideLayouts/slideLayout5.xml"/><Relationship Id="rId5" Type="http://schemas.openxmlformats.org/officeDocument/2006/relationships/image" Target="../media/image328.png"/><Relationship Id="rId4" Type="http://schemas.openxmlformats.org/officeDocument/2006/relationships/image" Target="../media/image327.png"/></Relationships>
</file>

<file path=ppt/slides/_rels/slide2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6.xml"/><Relationship Id="rId1" Type="http://schemas.openxmlformats.org/officeDocument/2006/relationships/slideLayout" Target="../slideLayouts/slideLayout5.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2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1.jpeg"/><Relationship Id="rId4" Type="http://schemas.openxmlformats.org/officeDocument/2006/relationships/image" Target="../media/image40.jpe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3.emf"/></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1.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2.jpg"/><Relationship Id="rId4" Type="http://schemas.openxmlformats.org/officeDocument/2006/relationships/image" Target="../media/image51.jp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3.jp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4.jp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5.jp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putty.org/"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hyperlink" Target="here" TargetMode="External"/><Relationship Id="rId4" Type="http://schemas.openxmlformats.org/officeDocument/2006/relationships/image" Target="../media/image58.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hyperlink" Target="FAQ%20entry"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signature" TargetMode="External"/><Relationship Id="rId5" Type="http://schemas.openxmlformats.org/officeDocument/2006/relationships/hyperlink" Target="or%20by%20FTP" TargetMode="External"/><Relationship Id="rId4" Type="http://schemas.openxmlformats.org/officeDocument/2006/relationships/hyperlink" Target="putty-64bit-0.76-installer.msi"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67.jpg"/></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70.jpeg"/><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www.realvnc.com/en/connect/download/viewer/"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95.jpe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96.jpe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openxmlformats.org/officeDocument/2006/relationships/image" Target="../media/image98.emf"/><Relationship Id="rId4" Type="http://schemas.openxmlformats.org/officeDocument/2006/relationships/image" Target="../media/image97.emf"/></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00.png"/></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102.jpeg"/></Relationships>
</file>

<file path=ppt/slides/_rels/slide6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5.xml"/><Relationship Id="rId5" Type="http://schemas.openxmlformats.org/officeDocument/2006/relationships/image" Target="../media/image11.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5.xml"/><Relationship Id="rId4" Type="http://schemas.openxmlformats.org/officeDocument/2006/relationships/image" Target="../media/image113.png"/></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116.jpeg"/></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5.xml"/><Relationship Id="rId5" Type="http://schemas.openxmlformats.org/officeDocument/2006/relationships/image" Target="../media/image116.jpeg"/><Relationship Id="rId4" Type="http://schemas.openxmlformats.org/officeDocument/2006/relationships/image" Target="../media/image117.jpg"/></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image" Target="../media/image118.jpg"/></Relationships>
</file>

<file path=ppt/slides/_rels/slide96.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9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22.png"/><Relationship Id="rId4" Type="http://schemas.openxmlformats.org/officeDocument/2006/relationships/image" Target="../media/image121.jpeg"/></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20005" y="1710012"/>
            <a:ext cx="8366983"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Samsung </a:t>
            </a:r>
          </a:p>
          <a:p>
            <a:pPr>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Innovation </a:t>
            </a:r>
          </a:p>
          <a:p>
            <a:pPr>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696" y="4319966"/>
            <a:ext cx="6097838" cy="369460"/>
            <a:chOff x="724689" y="4319937"/>
            <a:chExt cx="6097837" cy="369458"/>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19937"/>
              <a:ext cx="5832526" cy="369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en-US" altLang="ko-KR" sz="2401" b="1" dirty="0">
                <a:solidFill>
                  <a:srgbClr val="1428A0"/>
                </a:solidFill>
                <a:latin typeface="iCiel Samsung Sharp Sans Regular" pitchFamily="2" charset="77"/>
                <a:ea typeface="iCiel Samsung Sharp Sans Regular" pitchFamily="2" charset="77"/>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4">
                <a:defRPr/>
              </a:pPr>
              <a:endParaRPr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57890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aspberry Pi 4B Desktop Kit - Seeed Studio | Mouser">
            <a:extLst>
              <a:ext uri="{FF2B5EF4-FFF2-40B4-BE49-F238E27FC236}">
                <a16:creationId xmlns:a16="http://schemas.microsoft.com/office/drawing/2014/main" id="{6CE36D22-36B4-4BAE-85BF-6023F3B77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594" y="1299607"/>
            <a:ext cx="8248652" cy="5038725"/>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Kết</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nối</a:t>
            </a:r>
            <a:endPar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6"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13652114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điện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2.1. </a:t>
            </a:r>
            <a:r>
              <a:rPr lang="en-US" altLang="ko-KR" sz="1799" dirty="0" err="1">
                <a:solidFill>
                  <a:srgbClr val="A6A6A6"/>
                </a:solidFill>
                <a:latin typeface="SamsungOne-400" panose="020B0503030303020204" pitchFamily="34" charset="0"/>
                <a:ea typeface="SamsungOne-400" panose="020B0503030303020204" pitchFamily="34" charset="0"/>
              </a:rPr>
              <a:t>Đầu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mạch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điện</a:t>
            </a:r>
            <a:r>
              <a:rPr lang="en-US" altLang="ko-KR" sz="1799" dirty="0">
                <a:solidFill>
                  <a:srgbClr val="A6A6A6"/>
                </a:solidFill>
                <a:latin typeface="SamsungOne-400" panose="020B0503030303020204" pitchFamily="34" charset="0"/>
                <a:ea typeface="SamsungOne-400" panose="020B0503030303020204" pitchFamily="34" charset="0"/>
              </a:rPr>
              <a:t>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2.2. LED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2.3.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siêu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âm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2.4. </a:t>
            </a:r>
            <a:r>
              <a:rPr lang="en-US" altLang="ko-KR" sz="1799" dirty="0" err="1">
                <a:solidFill>
                  <a:srgbClr val="A6A6A6"/>
                </a:solidFill>
                <a:latin typeface="SamsungOne-400" panose="020B0503030303020204" pitchFamily="34" charset="0"/>
                <a:ea typeface="SamsungOne-400" panose="020B0503030303020204" pitchFamily="34" charset="0"/>
              </a:rPr>
              <a:t>Màn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hình</a:t>
            </a:r>
            <a:r>
              <a:rPr lang="en-US" altLang="ko-KR" sz="1799" dirty="0">
                <a:solidFill>
                  <a:srgbClr val="A6A6A6"/>
                </a:solidFill>
                <a:latin typeface="SamsungOne-400" panose="020B0503030303020204" pitchFamily="34" charset="0"/>
                <a:ea typeface="SamsungOne-400" panose="020B0503030303020204" pitchFamily="34" charset="0"/>
              </a:rPr>
              <a:t> 7 </a:t>
            </a:r>
            <a:r>
              <a:rPr lang="en-US" altLang="ko-KR" sz="1799" dirty="0" err="1">
                <a:solidFill>
                  <a:srgbClr val="A6A6A6"/>
                </a:solidFill>
                <a:latin typeface="SamsungOne-400" panose="020B0503030303020204" pitchFamily="34" charset="0"/>
                <a:ea typeface="SamsungOne-400" panose="020B0503030303020204" pitchFamily="34" charset="0"/>
              </a:rPr>
              <a:t>đoạn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đèn</a:t>
            </a:r>
            <a:r>
              <a:rPr lang="en-US" altLang="ko-KR" sz="1799" dirty="0">
                <a:solidFill>
                  <a:srgbClr val="A6A6A6"/>
                </a:solidFill>
                <a:latin typeface="SamsungOne-400" panose="020B0503030303020204" pitchFamily="34" charset="0"/>
                <a:ea typeface="SamsungOne-400" panose="020B0503030303020204" pitchFamily="34" charset="0"/>
              </a:rPr>
              <a:t> LED 4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a:t>
            </a:r>
          </a:p>
        </p:txBody>
      </p:sp>
      <p:sp>
        <p:nvSpPr>
          <p:cNvPr id="5" name="직사각형 4">
            <a:extLst>
              <a:ext uri="{FF2B5EF4-FFF2-40B4-BE49-F238E27FC236}">
                <a16:creationId xmlns:a16="http://schemas.microsoft.com/office/drawing/2014/main" id="{D0810496-60D5-44E1-B562-6ADD08E45F91}"/>
              </a:ext>
            </a:extLst>
          </p:cNvPr>
          <p:cNvSpPr/>
          <p:nvPr/>
        </p:nvSpPr>
        <p:spPr>
          <a:xfrm>
            <a:off x="5162257"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2.5.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nhiệt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độ-độ</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ẩm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2.6. </a:t>
            </a:r>
            <a:r>
              <a:rPr lang="en-US" altLang="ko-KR" sz="1799" dirty="0" err="1">
                <a:solidFill>
                  <a:srgbClr val="A6A6A6"/>
                </a:solidFill>
                <a:latin typeface="SamsungOne-400" panose="020B0503030303020204" pitchFamily="34" charset="0"/>
                <a:ea typeface="SamsungOne-400" panose="020B0503030303020204" pitchFamily="34" charset="0"/>
              </a:rPr>
              <a:t>Lập</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trình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điều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khiển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chính</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2.7.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Chuẩn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giao</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tiếp</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UART</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2.8. </a:t>
            </a:r>
            <a:r>
              <a:rPr lang="en-US" altLang="ko-KR" sz="1799" dirty="0" err="1">
                <a:solidFill>
                  <a:srgbClr val="A6A6A6"/>
                </a:solidFill>
                <a:latin typeface="SamsungOne-400" panose="020B0503030303020204" pitchFamily="34" charset="0"/>
                <a:ea typeface="SamsungOne-400" panose="020B0503030303020204" pitchFamily="34" charset="0"/>
              </a:rPr>
              <a:t>Chế</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tạo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thiết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bị</a:t>
            </a:r>
            <a:endParaRPr lang="en-US" altLang="ko-KR" sz="1799"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794025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841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2.7.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Chuẩn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giao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tiếp</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UART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5200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2" name="직사각형 11">
            <a:extLst>
              <a:ext uri="{FF2B5EF4-FFF2-40B4-BE49-F238E27FC236}">
                <a16:creationId xmlns:a16="http://schemas.microsoft.com/office/drawing/2014/main" id="{F055C5DC-481A-4DC5-8B49-170CB4E4AD9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Chân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UART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của</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Raspberry Pi</a:t>
            </a:r>
          </a:p>
        </p:txBody>
      </p:sp>
      <p:grpSp>
        <p:nvGrpSpPr>
          <p:cNvPr id="2" name="그룹 1"/>
          <p:cNvGrpSpPr/>
          <p:nvPr/>
        </p:nvGrpSpPr>
        <p:grpSpPr>
          <a:xfrm>
            <a:off x="414349" y="1874520"/>
            <a:ext cx="5260903" cy="4411980"/>
            <a:chOff x="414349" y="1952632"/>
            <a:chExt cx="5260903" cy="4269275"/>
          </a:xfrm>
        </p:grpSpPr>
        <p:grpSp>
          <p:nvGrpSpPr>
            <p:cNvPr id="55" name="그룹 54">
              <a:extLst>
                <a:ext uri="{FF2B5EF4-FFF2-40B4-BE49-F238E27FC236}">
                  <a16:creationId xmlns:a16="http://schemas.microsoft.com/office/drawing/2014/main" id="{C0B308FB-3370-486E-BA08-6CEB61F0FF4E}"/>
                </a:ext>
              </a:extLst>
            </p:cNvPr>
            <p:cNvGrpSpPr/>
            <p:nvPr/>
          </p:nvGrpSpPr>
          <p:grpSpPr>
            <a:xfrm>
              <a:off x="558806" y="2074458"/>
              <a:ext cx="5001804" cy="4147449"/>
              <a:chOff x="752020" y="2273232"/>
              <a:chExt cx="4499587" cy="3784672"/>
            </a:xfrm>
          </p:grpSpPr>
          <p:pic>
            <p:nvPicPr>
              <p:cNvPr id="56" name="그림 55">
                <a:extLst>
                  <a:ext uri="{FF2B5EF4-FFF2-40B4-BE49-F238E27FC236}">
                    <a16:creationId xmlns:a16="http://schemas.microsoft.com/office/drawing/2014/main" id="{3C55847D-989F-44EA-AA8E-6EB84E9ED639}"/>
                  </a:ext>
                </a:extLst>
              </p:cNvPr>
              <p:cNvPicPr>
                <a:picLocks noChangeAspect="1"/>
              </p:cNvPicPr>
              <p:nvPr/>
            </p:nvPicPr>
            <p:blipFill>
              <a:blip r:embed="rId3"/>
              <a:stretch>
                <a:fillRect/>
              </a:stretch>
            </p:blipFill>
            <p:spPr>
              <a:xfrm>
                <a:off x="752020" y="2273232"/>
                <a:ext cx="3739789" cy="3784672"/>
              </a:xfrm>
              <a:prstGeom prst="rect">
                <a:avLst/>
              </a:prstGeom>
            </p:spPr>
          </p:pic>
          <p:sp>
            <p:nvSpPr>
              <p:cNvPr id="57" name="오른쪽 화살표 5">
                <a:extLst>
                  <a:ext uri="{FF2B5EF4-FFF2-40B4-BE49-F238E27FC236}">
                    <a16:creationId xmlns:a16="http://schemas.microsoft.com/office/drawing/2014/main" id="{9EB117ED-5D87-405A-9CD4-F2CD1C0E0156}"/>
                  </a:ext>
                </a:extLst>
              </p:cNvPr>
              <p:cNvSpPr/>
              <p:nvPr/>
            </p:nvSpPr>
            <p:spPr>
              <a:xfrm rot="9039132">
                <a:off x="4519431" y="2625817"/>
                <a:ext cx="716724" cy="300392"/>
              </a:xfrm>
              <a:prstGeom prst="rightArrow">
                <a:avLst/>
              </a:prstGeom>
              <a:gradFill>
                <a:gsLst>
                  <a:gs pos="0">
                    <a:srgbClr val="193EB0">
                      <a:alpha val="0"/>
                    </a:srgbClr>
                  </a:gs>
                  <a:gs pos="100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fontAlgn="base" latinLnBrk="0">
                  <a:spcBef>
                    <a:spcPct val="0"/>
                  </a:spcBef>
                  <a:spcAft>
                    <a:spcPct val="0"/>
                  </a:spcAft>
                  <a:defRPr/>
                </a:pPr>
                <a:endParaRPr kumimoji="1" lang="ko-KR" altLang="en-US" sz="1799">
                  <a:solidFill>
                    <a:prstClr val="white"/>
                  </a:solidFill>
                  <a:latin typeface="맑은 고딕" panose="020B0503020000020004" pitchFamily="50" charset="-127"/>
                  <a:ea typeface="맑은 고딕" panose="020B0503020000020004" pitchFamily="50" charset="-127"/>
                </a:endParaRPr>
              </a:p>
            </p:txBody>
          </p:sp>
          <p:sp>
            <p:nvSpPr>
              <p:cNvPr id="58" name="오른쪽 화살표 8">
                <a:extLst>
                  <a:ext uri="{FF2B5EF4-FFF2-40B4-BE49-F238E27FC236}">
                    <a16:creationId xmlns:a16="http://schemas.microsoft.com/office/drawing/2014/main" id="{D9DFC278-CAE0-4A6C-8726-0691EFF2EB46}"/>
                  </a:ext>
                </a:extLst>
              </p:cNvPr>
              <p:cNvSpPr/>
              <p:nvPr/>
            </p:nvSpPr>
            <p:spPr>
              <a:xfrm rot="9039132">
                <a:off x="4534883" y="2894372"/>
                <a:ext cx="716724" cy="300392"/>
              </a:xfrm>
              <a:prstGeom prst="rightArrow">
                <a:avLst/>
              </a:prstGeom>
              <a:gradFill>
                <a:gsLst>
                  <a:gs pos="0">
                    <a:srgbClr val="193EB0">
                      <a:alpha val="0"/>
                    </a:srgbClr>
                  </a:gs>
                  <a:gs pos="100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fontAlgn="base" latinLnBrk="0">
                  <a:spcBef>
                    <a:spcPct val="0"/>
                  </a:spcBef>
                  <a:spcAft>
                    <a:spcPct val="0"/>
                  </a:spcAft>
                  <a:defRPr/>
                </a:pPr>
                <a:endParaRPr kumimoji="1" lang="ko-KR" altLang="en-US" sz="1799" dirty="0">
                  <a:solidFill>
                    <a:prstClr val="white"/>
                  </a:solidFill>
                  <a:latin typeface="맑은 고딕" panose="020B0503020000020004" pitchFamily="50" charset="-127"/>
                  <a:ea typeface="맑은 고딕" panose="020B0503020000020004" pitchFamily="50" charset="-127"/>
                </a:endParaRPr>
              </a:p>
            </p:txBody>
          </p:sp>
        </p:grpSp>
        <p:sp>
          <p:nvSpPr>
            <p:cNvPr id="59" name="직사각형 58">
              <a:extLst>
                <a:ext uri="{FF2B5EF4-FFF2-40B4-BE49-F238E27FC236}">
                  <a16:creationId xmlns:a16="http://schemas.microsoft.com/office/drawing/2014/main" id="{526D1A7A-FC4B-4279-86BA-5951BCCCECCC}"/>
                </a:ext>
              </a:extLst>
            </p:cNvPr>
            <p:cNvSpPr/>
            <p:nvPr/>
          </p:nvSpPr>
          <p:spPr>
            <a:xfrm>
              <a:off x="414349" y="1952632"/>
              <a:ext cx="5260903" cy="42692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3" name="Rectangle 2">
              <a:extLst>
                <a:ext uri="{FF2B5EF4-FFF2-40B4-BE49-F238E27FC236}">
                  <a16:creationId xmlns:a16="http://schemas.microsoft.com/office/drawing/2014/main" id="{DBAA7002-F2F6-954F-8532-C19F80FC782C}"/>
                </a:ext>
              </a:extLst>
            </p:cNvPr>
            <p:cNvSpPr/>
            <p:nvPr/>
          </p:nvSpPr>
          <p:spPr>
            <a:xfrm>
              <a:off x="2619215" y="2774207"/>
              <a:ext cx="2154263" cy="464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799"/>
            </a:p>
          </p:txBody>
        </p:sp>
      </p:grpSp>
    </p:spTree>
    <p:extLst>
      <p:ext uri="{BB962C8B-B14F-4D97-AF65-F5344CB8AC3E}">
        <p14:creationId xmlns:p14="http://schemas.microsoft.com/office/powerpoint/2010/main" val="33781014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5200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2" name="직사각형 11">
            <a:extLst>
              <a:ext uri="{FF2B5EF4-FFF2-40B4-BE49-F238E27FC236}">
                <a16:creationId xmlns:a16="http://schemas.microsoft.com/office/drawing/2014/main" id="{F055C5DC-481A-4DC5-8B49-170CB4E4AD90}"/>
              </a:ext>
            </a:extLst>
          </p:cNvPr>
          <p:cNvSpPr/>
          <p:nvPr/>
        </p:nvSpPr>
        <p:spPr>
          <a:xfrm>
            <a:off x="450003" y="1375105"/>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Nối</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Raspberry Pi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với</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bo</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mạch</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Arduino Shield</a:t>
            </a:r>
          </a:p>
        </p:txBody>
      </p:sp>
      <p:sp>
        <p:nvSpPr>
          <p:cNvPr id="18" name="TextBox 17">
            <a:extLst>
              <a:ext uri="{FF2B5EF4-FFF2-40B4-BE49-F238E27FC236}">
                <a16:creationId xmlns:a16="http://schemas.microsoft.com/office/drawing/2014/main" id="{FC974F17-0404-4BE3-90C8-FEAB2C94DF13}"/>
              </a:ext>
            </a:extLst>
          </p:cNvPr>
          <p:cNvSpPr txBox="1"/>
          <p:nvPr/>
        </p:nvSpPr>
        <p:spPr>
          <a:xfrm>
            <a:off x="704865" y="4995009"/>
            <a:ext cx="3049232" cy="125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defPPr>
              <a:defRPr lang="ko-KR"/>
            </a:defPPr>
            <a:lvl1pPr marL="182526" indent="-182526" latinLnBrk="0">
              <a:spcAft>
                <a:spcPts val="800"/>
              </a:spcAft>
              <a:buClr>
                <a:srgbClr val="193EB0"/>
              </a:buClr>
              <a:buFont typeface="SamsungOne 400" panose="020B0503030303020204" pitchFamily="34" charset="0"/>
              <a:buChar char="‣"/>
              <a:defRPr sz="130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299" dirty="0"/>
              <a:t>Raspberry Pi 8 (Tx)  Arduino 10 (Rx)</a:t>
            </a:r>
          </a:p>
          <a:p>
            <a:r>
              <a:rPr lang="en-US" altLang="ko-KR" sz="1299" dirty="0"/>
              <a:t>Raspberry Pi 10 (Rx)  Arduino 11 (Tx)</a:t>
            </a:r>
          </a:p>
          <a:p>
            <a:r>
              <a:rPr lang="en-US" altLang="ko-KR" sz="1299" dirty="0"/>
              <a:t>Raspberry Pi 5V  Arduino 5V</a:t>
            </a:r>
          </a:p>
          <a:p>
            <a:r>
              <a:rPr lang="en-US" altLang="ko-KR" sz="1299" dirty="0"/>
              <a:t>Raspberry Pi GND  Arduino GND</a:t>
            </a:r>
          </a:p>
        </p:txBody>
      </p:sp>
      <p:grpSp>
        <p:nvGrpSpPr>
          <p:cNvPr id="2" name="그룹 1"/>
          <p:cNvGrpSpPr/>
          <p:nvPr/>
        </p:nvGrpSpPr>
        <p:grpSpPr>
          <a:xfrm>
            <a:off x="566745" y="1952634"/>
            <a:ext cx="6906924" cy="3511910"/>
            <a:chOff x="414345" y="1952634"/>
            <a:chExt cx="6906924" cy="3511910"/>
          </a:xfrm>
        </p:grpSpPr>
        <p:pic>
          <p:nvPicPr>
            <p:cNvPr id="11" name="그림 10">
              <a:extLst>
                <a:ext uri="{FF2B5EF4-FFF2-40B4-BE49-F238E27FC236}">
                  <a16:creationId xmlns:a16="http://schemas.microsoft.com/office/drawing/2014/main" id="{407342B0-D2D0-4050-8D34-5723337B930B}"/>
                </a:ext>
              </a:extLst>
            </p:cNvPr>
            <p:cNvPicPr>
              <a:picLocks noChangeAspect="1"/>
            </p:cNvPicPr>
            <p:nvPr/>
          </p:nvPicPr>
          <p:blipFill>
            <a:blip r:embed="rId3"/>
            <a:stretch>
              <a:fillRect/>
            </a:stretch>
          </p:blipFill>
          <p:spPr>
            <a:xfrm>
              <a:off x="481411" y="2097165"/>
              <a:ext cx="2711072" cy="2743608"/>
            </a:xfrm>
            <a:prstGeom prst="rect">
              <a:avLst/>
            </a:prstGeom>
          </p:spPr>
        </p:pic>
        <p:pic>
          <p:nvPicPr>
            <p:cNvPr id="13" name="그림 12">
              <a:extLst>
                <a:ext uri="{FF2B5EF4-FFF2-40B4-BE49-F238E27FC236}">
                  <a16:creationId xmlns:a16="http://schemas.microsoft.com/office/drawing/2014/main" id="{D2FB7118-3E10-4E0A-9A03-C20130D9E12D}"/>
                </a:ext>
              </a:extLst>
            </p:cNvPr>
            <p:cNvPicPr>
              <a:picLocks noChangeAspect="1"/>
            </p:cNvPicPr>
            <p:nvPr/>
          </p:nvPicPr>
          <p:blipFill>
            <a:blip r:embed="rId4"/>
            <a:stretch>
              <a:fillRect/>
            </a:stretch>
          </p:blipFill>
          <p:spPr>
            <a:xfrm rot="16200000">
              <a:off x="4108613" y="2251889"/>
              <a:ext cx="3229337" cy="3195974"/>
            </a:xfrm>
            <a:prstGeom prst="rect">
              <a:avLst/>
            </a:prstGeom>
          </p:spPr>
        </p:pic>
        <p:cxnSp>
          <p:nvCxnSpPr>
            <p:cNvPr id="14" name="직선 연결선 13">
              <a:extLst>
                <a:ext uri="{FF2B5EF4-FFF2-40B4-BE49-F238E27FC236}">
                  <a16:creationId xmlns:a16="http://schemas.microsoft.com/office/drawing/2014/main" id="{2D7D67DC-89B2-4174-908B-4A28D241092A}"/>
                </a:ext>
              </a:extLst>
            </p:cNvPr>
            <p:cNvCxnSpPr/>
            <p:nvPr/>
          </p:nvCxnSpPr>
          <p:spPr>
            <a:xfrm>
              <a:off x="3192483" y="2858353"/>
              <a:ext cx="1105897" cy="130294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CDBD7132-4A4E-4FBF-81EC-FFA0619350B4}"/>
                </a:ext>
              </a:extLst>
            </p:cNvPr>
            <p:cNvCxnSpPr/>
            <p:nvPr/>
          </p:nvCxnSpPr>
          <p:spPr>
            <a:xfrm>
              <a:off x="3201151" y="2977682"/>
              <a:ext cx="1105897" cy="1302940"/>
            </a:xfrm>
            <a:prstGeom prst="line">
              <a:avLst/>
            </a:prstGeom>
            <a:ln w="571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EAEC9BC8-DCD8-4E62-B1B6-53D9B59399B7}"/>
                </a:ext>
              </a:extLst>
            </p:cNvPr>
            <p:cNvCxnSpPr/>
            <p:nvPr/>
          </p:nvCxnSpPr>
          <p:spPr>
            <a:xfrm>
              <a:off x="3217232" y="2739024"/>
              <a:ext cx="1137799" cy="4025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EDFFACA4-8501-4AAC-A4A4-826E84B3D897}"/>
                </a:ext>
              </a:extLst>
            </p:cNvPr>
            <p:cNvCxnSpPr/>
            <p:nvPr/>
          </p:nvCxnSpPr>
          <p:spPr>
            <a:xfrm>
              <a:off x="3214908" y="2498771"/>
              <a:ext cx="1310071" cy="61133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E8212353-0365-4BA4-B19C-03D801A18C50}"/>
                </a:ext>
              </a:extLst>
            </p:cNvPr>
            <p:cNvSpPr/>
            <p:nvPr/>
          </p:nvSpPr>
          <p:spPr>
            <a:xfrm>
              <a:off x="414345" y="1952634"/>
              <a:ext cx="2800557" cy="291854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21" name="직사각형 18">
            <a:extLst>
              <a:ext uri="{FF2B5EF4-FFF2-40B4-BE49-F238E27FC236}">
                <a16:creationId xmlns:a16="http://schemas.microsoft.com/office/drawing/2014/main" id="{FDBCCCD9-3D61-4AED-A85D-EB4EB056EEDD}"/>
              </a:ext>
            </a:extLst>
          </p:cNvPr>
          <p:cNvSpPr/>
          <p:nvPr/>
        </p:nvSpPr>
        <p:spPr>
          <a:xfrm>
            <a:off x="416136" y="4841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2.7.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Chuẩn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giao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tiếp</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UART</a:t>
            </a:r>
          </a:p>
        </p:txBody>
      </p:sp>
    </p:spTree>
    <p:extLst>
      <p:ext uri="{BB962C8B-B14F-4D97-AF65-F5344CB8AC3E}">
        <p14:creationId xmlns:p14="http://schemas.microsoft.com/office/powerpoint/2010/main" val="40048812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điện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2.1. </a:t>
            </a:r>
            <a:r>
              <a:rPr lang="en-US" altLang="ko-KR" sz="1799" dirty="0" err="1">
                <a:solidFill>
                  <a:srgbClr val="A6A6A6"/>
                </a:solidFill>
                <a:latin typeface="SamsungOne-400" panose="020B0503030303020204" pitchFamily="34" charset="0"/>
                <a:ea typeface="SamsungOne-400" panose="020B0503030303020204" pitchFamily="34" charset="0"/>
              </a:rPr>
              <a:t>Đầu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mạch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điện</a:t>
            </a:r>
            <a:r>
              <a:rPr lang="en-US" altLang="ko-KR" sz="1799" dirty="0">
                <a:solidFill>
                  <a:srgbClr val="A6A6A6"/>
                </a:solidFill>
                <a:latin typeface="SamsungOne-400" panose="020B0503030303020204" pitchFamily="34" charset="0"/>
                <a:ea typeface="SamsungOne-400" panose="020B0503030303020204" pitchFamily="34" charset="0"/>
              </a:rPr>
              <a:t>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2.2. LED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2.3.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siêu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âm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2.4. </a:t>
            </a:r>
            <a:r>
              <a:rPr lang="en-US" altLang="ko-KR" sz="1799" dirty="0" err="1">
                <a:solidFill>
                  <a:srgbClr val="A6A6A6"/>
                </a:solidFill>
                <a:latin typeface="SamsungOne-400" panose="020B0503030303020204" pitchFamily="34" charset="0"/>
                <a:ea typeface="SamsungOne-400" panose="020B0503030303020204" pitchFamily="34" charset="0"/>
              </a:rPr>
              <a:t>Màn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hình</a:t>
            </a:r>
            <a:r>
              <a:rPr lang="en-US" altLang="ko-KR" sz="1799" dirty="0">
                <a:solidFill>
                  <a:srgbClr val="A6A6A6"/>
                </a:solidFill>
                <a:latin typeface="SamsungOne-400" panose="020B0503030303020204" pitchFamily="34" charset="0"/>
                <a:ea typeface="SamsungOne-400" panose="020B0503030303020204" pitchFamily="34" charset="0"/>
              </a:rPr>
              <a:t> 7 </a:t>
            </a:r>
            <a:r>
              <a:rPr lang="en-US" altLang="ko-KR" sz="1799" dirty="0" err="1">
                <a:solidFill>
                  <a:srgbClr val="A6A6A6"/>
                </a:solidFill>
                <a:latin typeface="SamsungOne-400" panose="020B0503030303020204" pitchFamily="34" charset="0"/>
                <a:ea typeface="SamsungOne-400" panose="020B0503030303020204" pitchFamily="34" charset="0"/>
              </a:rPr>
              <a:t>đoạn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đèn</a:t>
            </a:r>
            <a:r>
              <a:rPr lang="en-US" altLang="ko-KR" sz="1799" dirty="0">
                <a:solidFill>
                  <a:srgbClr val="A6A6A6"/>
                </a:solidFill>
                <a:latin typeface="SamsungOne-400" panose="020B0503030303020204" pitchFamily="34" charset="0"/>
                <a:ea typeface="SamsungOne-400" panose="020B0503030303020204" pitchFamily="34" charset="0"/>
              </a:rPr>
              <a:t> LED 4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a:t>
            </a:r>
          </a:p>
        </p:txBody>
      </p:sp>
      <p:sp>
        <p:nvSpPr>
          <p:cNvPr id="5" name="직사각형 4">
            <a:extLst>
              <a:ext uri="{FF2B5EF4-FFF2-40B4-BE49-F238E27FC236}">
                <a16:creationId xmlns:a16="http://schemas.microsoft.com/office/drawing/2014/main" id="{D0810496-60D5-44E1-B562-6ADD08E45F91}"/>
              </a:ext>
            </a:extLst>
          </p:cNvPr>
          <p:cNvSpPr/>
          <p:nvPr/>
        </p:nvSpPr>
        <p:spPr>
          <a:xfrm>
            <a:off x="5162257"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2.5.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nhiệt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độ-độ</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ẩm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2.6. </a:t>
            </a:r>
            <a:r>
              <a:rPr lang="en-US" altLang="ko-KR" sz="1799" dirty="0" err="1">
                <a:solidFill>
                  <a:srgbClr val="A6A6A6"/>
                </a:solidFill>
                <a:latin typeface="SamsungOne-400" panose="020B0503030303020204" pitchFamily="34" charset="0"/>
                <a:ea typeface="SamsungOne-400" panose="020B0503030303020204" pitchFamily="34" charset="0"/>
              </a:rPr>
              <a:t>Lập</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trình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điều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khiển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chính</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2.7. </a:t>
            </a:r>
            <a:r>
              <a:rPr lang="en-US" altLang="ko-KR" sz="1799" dirty="0" err="1">
                <a:solidFill>
                  <a:srgbClr val="A6A6A6"/>
                </a:solidFill>
                <a:latin typeface="SamsungOne-400" panose="020B0503030303020204" pitchFamily="34" charset="0"/>
                <a:ea typeface="SamsungOne-400" panose="020B0503030303020204" pitchFamily="34" charset="0"/>
              </a:rPr>
              <a:t>Chuẩn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giao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tiếp</a:t>
            </a:r>
            <a:r>
              <a:rPr lang="en-US" altLang="ko-KR" sz="1799" dirty="0">
                <a:solidFill>
                  <a:srgbClr val="A6A6A6"/>
                </a:solidFill>
                <a:latin typeface="SamsungOne-400" panose="020B0503030303020204" pitchFamily="34" charset="0"/>
                <a:ea typeface="SamsungOne-400" panose="020B0503030303020204" pitchFamily="34" charset="0"/>
              </a:rPr>
              <a:t> UART</a:t>
            </a: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2.8.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Chế</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tạo</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thiết</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bị</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2643965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841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2.8.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Chế</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bị</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5200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2" name="직사각형 11">
            <a:extLst>
              <a:ext uri="{FF2B5EF4-FFF2-40B4-BE49-F238E27FC236}">
                <a16:creationId xmlns:a16="http://schemas.microsoft.com/office/drawing/2014/main" id="{F055C5DC-481A-4DC5-8B49-170CB4E4AD9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Chế</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tạo</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thiết</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bị</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9" name="그룹 9">
            <a:extLst>
              <a:ext uri="{FF2B5EF4-FFF2-40B4-BE49-F238E27FC236}">
                <a16:creationId xmlns:a16="http://schemas.microsoft.com/office/drawing/2014/main" id="{DB3BEA9D-335E-9839-1E28-66D313DE8877}"/>
              </a:ext>
            </a:extLst>
          </p:cNvPr>
          <p:cNvGrpSpPr/>
          <p:nvPr/>
        </p:nvGrpSpPr>
        <p:grpSpPr>
          <a:xfrm>
            <a:off x="707137" y="2235200"/>
            <a:ext cx="8673971" cy="3824292"/>
            <a:chOff x="707137" y="2235200"/>
            <a:chExt cx="8673971" cy="3824292"/>
          </a:xfrm>
        </p:grpSpPr>
        <p:sp>
          <p:nvSpPr>
            <p:cNvPr id="10" name="직사각형 8">
              <a:extLst>
                <a:ext uri="{FF2B5EF4-FFF2-40B4-BE49-F238E27FC236}">
                  <a16:creationId xmlns:a16="http://schemas.microsoft.com/office/drawing/2014/main" id="{1C6EFF23-A8C0-F018-9F9C-694029ABB52B}"/>
                </a:ext>
              </a:extLst>
            </p:cNvPr>
            <p:cNvSpPr>
              <a:spLocks noChangeArrowheads="1"/>
            </p:cNvSpPr>
            <p:nvPr/>
          </p:nvSpPr>
          <p:spPr bwMode="auto">
            <a:xfrm>
              <a:off x="707137" y="2235200"/>
              <a:ext cx="2110115" cy="4056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r>
                <a:rPr lang="vi-VN" sz="1400">
                  <a:solidFill>
                    <a:schemeClr val="tx1">
                      <a:lumMod val="85000"/>
                      <a:lumOff val="15000"/>
                    </a:schemeClr>
                  </a:solidFill>
                  <a:latin typeface="Arial" panose="020B0803030303020204" pitchFamily="34" charset="0"/>
                  <a:ea typeface="SamsungOne-700" panose="020B0803030303020204" pitchFamily="34" charset="0"/>
                  <a:cs typeface="+mn-cs"/>
                </a:rPr>
                <a:t>Lên ý tưởng</a:t>
              </a:r>
            </a:p>
          </p:txBody>
        </p:sp>
        <p:sp>
          <p:nvSpPr>
            <p:cNvPr id="11" name="직사각형 5">
              <a:extLst>
                <a:ext uri="{FF2B5EF4-FFF2-40B4-BE49-F238E27FC236}">
                  <a16:creationId xmlns:a16="http://schemas.microsoft.com/office/drawing/2014/main" id="{CDDB1128-6871-00F1-E940-3722AA1E2BED}"/>
                </a:ext>
              </a:extLst>
            </p:cNvPr>
            <p:cNvSpPr>
              <a:spLocks noChangeArrowheads="1"/>
            </p:cNvSpPr>
            <p:nvPr/>
          </p:nvSpPr>
          <p:spPr bwMode="auto">
            <a:xfrm>
              <a:off x="707899" y="2804973"/>
              <a:ext cx="2108591" cy="4056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r>
                <a:rPr lang="vi-VN" sz="1400">
                  <a:solidFill>
                    <a:schemeClr val="tx1">
                      <a:lumMod val="85000"/>
                      <a:lumOff val="15000"/>
                    </a:schemeClr>
                  </a:solidFill>
                  <a:latin typeface="Arial" panose="020B0803030303020204" pitchFamily="34" charset="0"/>
                  <a:ea typeface="SamsungOne-700" panose="020B0803030303020204" pitchFamily="34" charset="0"/>
                  <a:cs typeface="+mn-cs"/>
                </a:rPr>
                <a:t>Thiết kế dịch vụ</a:t>
              </a:r>
            </a:p>
          </p:txBody>
        </p:sp>
        <p:sp>
          <p:nvSpPr>
            <p:cNvPr id="13" name="직사각형 5">
              <a:extLst>
                <a:ext uri="{FF2B5EF4-FFF2-40B4-BE49-F238E27FC236}">
                  <a16:creationId xmlns:a16="http://schemas.microsoft.com/office/drawing/2014/main" id="{80CE72ED-BA81-E29E-6596-D44EBCDEF4C0}"/>
                </a:ext>
              </a:extLst>
            </p:cNvPr>
            <p:cNvSpPr>
              <a:spLocks noChangeArrowheads="1"/>
            </p:cNvSpPr>
            <p:nvPr/>
          </p:nvSpPr>
          <p:spPr bwMode="auto">
            <a:xfrm>
              <a:off x="707899" y="3374746"/>
              <a:ext cx="2108590" cy="4056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r>
                <a:rPr lang="vi-VN" sz="1400">
                  <a:solidFill>
                    <a:schemeClr val="tx1">
                      <a:lumMod val="85000"/>
                      <a:lumOff val="15000"/>
                    </a:schemeClr>
                  </a:solidFill>
                  <a:latin typeface="Arial" panose="020B0803030303020204" pitchFamily="34" charset="0"/>
                  <a:ea typeface="SamsungOne-700" panose="020B0803030303020204" pitchFamily="34" charset="0"/>
                  <a:cs typeface="+mn-cs"/>
                </a:rPr>
                <a:t>Tạo mẫu thử</a:t>
              </a:r>
            </a:p>
          </p:txBody>
        </p:sp>
        <p:sp>
          <p:nvSpPr>
            <p:cNvPr id="14" name="직사각형 5">
              <a:extLst>
                <a:ext uri="{FF2B5EF4-FFF2-40B4-BE49-F238E27FC236}">
                  <a16:creationId xmlns:a16="http://schemas.microsoft.com/office/drawing/2014/main" id="{5DB664A5-1993-70B8-04A8-C8EE58EEAE9A}"/>
                </a:ext>
              </a:extLst>
            </p:cNvPr>
            <p:cNvSpPr>
              <a:spLocks noChangeArrowheads="1"/>
            </p:cNvSpPr>
            <p:nvPr/>
          </p:nvSpPr>
          <p:spPr bwMode="auto">
            <a:xfrm>
              <a:off x="707899" y="3944519"/>
              <a:ext cx="2108590" cy="4056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r>
                <a:rPr lang="vi-VN" sz="1400">
                  <a:solidFill>
                    <a:schemeClr val="tx1">
                      <a:lumMod val="85000"/>
                      <a:lumOff val="15000"/>
                    </a:schemeClr>
                  </a:solidFill>
                  <a:latin typeface="Arial" panose="020B0803030303020204" pitchFamily="34" charset="0"/>
                  <a:ea typeface="SamsungOne-700" panose="020B0803030303020204" pitchFamily="34" charset="0"/>
                  <a:cs typeface="+mn-cs"/>
                </a:rPr>
                <a:t>Cấu hình phần cứng</a:t>
              </a:r>
            </a:p>
          </p:txBody>
        </p:sp>
        <p:sp>
          <p:nvSpPr>
            <p:cNvPr id="15" name="직사각형 5">
              <a:extLst>
                <a:ext uri="{FF2B5EF4-FFF2-40B4-BE49-F238E27FC236}">
                  <a16:creationId xmlns:a16="http://schemas.microsoft.com/office/drawing/2014/main" id="{278406E5-C3D8-15D7-5A47-02026DD744FC}"/>
                </a:ext>
              </a:extLst>
            </p:cNvPr>
            <p:cNvSpPr>
              <a:spLocks noChangeArrowheads="1"/>
            </p:cNvSpPr>
            <p:nvPr/>
          </p:nvSpPr>
          <p:spPr bwMode="auto">
            <a:xfrm>
              <a:off x="707899" y="4514292"/>
              <a:ext cx="2108590" cy="4056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r>
                <a:rPr lang="vi-VN" sz="1400">
                  <a:solidFill>
                    <a:schemeClr val="tx1">
                      <a:lumMod val="85000"/>
                      <a:lumOff val="15000"/>
                    </a:schemeClr>
                  </a:solidFill>
                  <a:latin typeface="Arial" panose="020B0803030303020204" pitchFamily="34" charset="0"/>
                  <a:ea typeface="SamsungOne-700" panose="020B0803030303020204" pitchFamily="34" charset="0"/>
                  <a:cs typeface="+mn-cs"/>
                </a:rPr>
                <a:t>Cấu hình phần mềm</a:t>
              </a:r>
            </a:p>
          </p:txBody>
        </p:sp>
        <p:sp>
          <p:nvSpPr>
            <p:cNvPr id="16" name="직사각형 5">
              <a:extLst>
                <a:ext uri="{FF2B5EF4-FFF2-40B4-BE49-F238E27FC236}">
                  <a16:creationId xmlns:a16="http://schemas.microsoft.com/office/drawing/2014/main" id="{E7C7467F-F0E2-85F5-2F32-039B1685AFCC}"/>
                </a:ext>
              </a:extLst>
            </p:cNvPr>
            <p:cNvSpPr>
              <a:spLocks noChangeArrowheads="1"/>
            </p:cNvSpPr>
            <p:nvPr/>
          </p:nvSpPr>
          <p:spPr bwMode="auto">
            <a:xfrm>
              <a:off x="707899" y="5084065"/>
              <a:ext cx="2108590" cy="4056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r>
                <a:rPr lang="vi-VN" sz="1400">
                  <a:solidFill>
                    <a:schemeClr val="tx1">
                      <a:lumMod val="85000"/>
                      <a:lumOff val="15000"/>
                    </a:schemeClr>
                  </a:solidFill>
                  <a:latin typeface="Arial" panose="020B0803030303020204" pitchFamily="34" charset="0"/>
                  <a:ea typeface="SamsungOne-700" panose="020B0803030303020204" pitchFamily="34" charset="0"/>
                  <a:cs typeface="+mn-cs"/>
                </a:rPr>
                <a:t>In 3D</a:t>
              </a:r>
            </a:p>
          </p:txBody>
        </p:sp>
        <p:sp>
          <p:nvSpPr>
            <p:cNvPr id="17" name="직사각형 5">
              <a:extLst>
                <a:ext uri="{FF2B5EF4-FFF2-40B4-BE49-F238E27FC236}">
                  <a16:creationId xmlns:a16="http://schemas.microsoft.com/office/drawing/2014/main" id="{9782F12A-51E8-EEF8-5BF3-932703BD5B24}"/>
                </a:ext>
              </a:extLst>
            </p:cNvPr>
            <p:cNvSpPr>
              <a:spLocks noChangeArrowheads="1"/>
            </p:cNvSpPr>
            <p:nvPr/>
          </p:nvSpPr>
          <p:spPr bwMode="auto">
            <a:xfrm>
              <a:off x="707899" y="5653840"/>
              <a:ext cx="2108590" cy="4056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r>
                <a:rPr lang="vi-VN" sz="1400">
                  <a:solidFill>
                    <a:schemeClr val="tx1">
                      <a:lumMod val="85000"/>
                      <a:lumOff val="15000"/>
                    </a:schemeClr>
                  </a:solidFill>
                  <a:latin typeface="Arial" panose="020B0803030303020204" pitchFamily="34" charset="0"/>
                  <a:ea typeface="SamsungOne-700" panose="020B0803030303020204" pitchFamily="34" charset="0"/>
                  <a:cs typeface="+mn-cs"/>
                </a:rPr>
                <a:t>Chia sẻ kết quả</a:t>
              </a:r>
            </a:p>
          </p:txBody>
        </p:sp>
        <p:sp>
          <p:nvSpPr>
            <p:cNvPr id="18" name="TextBox 5">
              <a:extLst>
                <a:ext uri="{FF2B5EF4-FFF2-40B4-BE49-F238E27FC236}">
                  <a16:creationId xmlns:a16="http://schemas.microsoft.com/office/drawing/2014/main" id="{DA9156C3-CC1C-0C89-CFC8-11DF3EFAA9E3}"/>
                </a:ext>
              </a:extLst>
            </p:cNvPr>
            <p:cNvSpPr txBox="1">
              <a:spLocks noChangeArrowheads="1"/>
            </p:cNvSpPr>
            <p:nvPr/>
          </p:nvSpPr>
          <p:spPr bwMode="auto">
            <a:xfrm>
              <a:off x="2991825" y="2317114"/>
              <a:ext cx="6374037" cy="278589"/>
            </a:xfrm>
            <a:prstGeom prst="rect">
              <a:avLst/>
            </a:prstGeom>
            <a:noFill/>
            <a:ln w="25400" cap="flat" cmpd="sng" algn="ctr">
              <a:noFill/>
              <a:prstDash val="solid"/>
            </a:ln>
            <a:effectLst/>
          </p:spPr>
          <p:txBody>
            <a:bodyPr lIns="0" tIns="0" rIns="0" bIns="0" rtlCol="0" anchor="ctr">
              <a:scene3d>
                <a:camera prst="orthographicFront"/>
                <a:lightRig rig="threePt" dir="t"/>
              </a:scene3d>
              <a:sp3d>
                <a:bevelT w="0" h="6350"/>
              </a:sp3d>
            </a:bodyPr>
            <a:lstStyle>
              <a:defPPr>
                <a:defRPr lang="en-US"/>
              </a:defPPr>
              <a:lvl1pPr marL="0" defTabSz="914400" eaLnBrk="1" latinLnBrk="0" hangingPunct="1">
                <a:defRPr sz="12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sz="1100"/>
                <a:t>Bước đưa ra ý tưởng </a:t>
              </a:r>
            </a:p>
          </p:txBody>
        </p:sp>
        <p:sp>
          <p:nvSpPr>
            <p:cNvPr id="20" name="TextBox 5">
              <a:extLst>
                <a:ext uri="{FF2B5EF4-FFF2-40B4-BE49-F238E27FC236}">
                  <a16:creationId xmlns:a16="http://schemas.microsoft.com/office/drawing/2014/main" id="{1E728D8C-C700-06A8-AED1-BDA98280FDD6}"/>
                </a:ext>
              </a:extLst>
            </p:cNvPr>
            <p:cNvSpPr txBox="1">
              <a:spLocks noChangeArrowheads="1"/>
            </p:cNvSpPr>
            <p:nvPr/>
          </p:nvSpPr>
          <p:spPr bwMode="auto">
            <a:xfrm>
              <a:off x="2991825" y="2807744"/>
              <a:ext cx="6374037" cy="433360"/>
            </a:xfrm>
            <a:prstGeom prst="rect">
              <a:avLst/>
            </a:prstGeom>
            <a:noFill/>
            <a:ln w="25400" cap="flat" cmpd="sng" algn="ctr">
              <a:noFill/>
              <a:prstDash val="solid"/>
            </a:ln>
            <a:effectLst/>
          </p:spPr>
          <p:txBody>
            <a:bodyPr lIns="0" tIns="0" rIns="0" bIns="0" rtlCol="0" anchor="ctr">
              <a:scene3d>
                <a:camera prst="orthographicFront"/>
                <a:lightRig rig="threePt" dir="t"/>
              </a:scene3d>
              <a:sp3d>
                <a:bevelT w="0" h="6350"/>
              </a:sp3d>
            </a:bodyPr>
            <a:lstStyle>
              <a:defPPr>
                <a:defRPr lang="en-US"/>
              </a:defPPr>
              <a:lvl1pPr marL="0" defTabSz="914400" eaLnBrk="1" latinLnBrk="0" hangingPunct="1">
                <a:defRPr sz="12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sz="1100"/>
                <a:t>Biến ý tưởng thành dịch vụ. Trong phần này, bên cạnh những gì quan sát được, cần lưu ý đến những giá trị sẽ mang lại cho người dùng cho dù bạn không nhìn thấy được.</a:t>
              </a:r>
            </a:p>
          </p:txBody>
        </p:sp>
        <p:sp>
          <p:nvSpPr>
            <p:cNvPr id="21" name="TextBox 5">
              <a:extLst>
                <a:ext uri="{FF2B5EF4-FFF2-40B4-BE49-F238E27FC236}">
                  <a16:creationId xmlns:a16="http://schemas.microsoft.com/office/drawing/2014/main" id="{2DBA32EF-502F-9BB9-96F1-DE499225CCF5}"/>
                </a:ext>
              </a:extLst>
            </p:cNvPr>
            <p:cNvSpPr txBox="1">
              <a:spLocks noChangeArrowheads="1"/>
            </p:cNvSpPr>
            <p:nvPr/>
          </p:nvSpPr>
          <p:spPr bwMode="auto">
            <a:xfrm>
              <a:off x="2991825" y="3358397"/>
              <a:ext cx="6374037" cy="433360"/>
            </a:xfrm>
            <a:prstGeom prst="rect">
              <a:avLst/>
            </a:prstGeom>
            <a:noFill/>
            <a:ln w="25400" cap="flat" cmpd="sng" algn="ctr">
              <a:noFill/>
              <a:prstDash val="solid"/>
            </a:ln>
            <a:effectLst/>
          </p:spPr>
          <p:txBody>
            <a:bodyPr lIns="0" tIns="0" rIns="0" bIns="0" rtlCol="0" anchor="ctr">
              <a:scene3d>
                <a:camera prst="orthographicFront"/>
                <a:lightRig rig="threePt" dir="t"/>
              </a:scene3d>
              <a:sp3d>
                <a:bevelT w="0" h="6350"/>
              </a:sp3d>
            </a:bodyPr>
            <a:lstStyle>
              <a:defPPr>
                <a:defRPr lang="en-US"/>
              </a:defPPr>
              <a:lvl1pPr marL="0" defTabSz="914400" eaLnBrk="1" latinLnBrk="0" hangingPunct="1">
                <a:defRPr sz="12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sz="1100"/>
                <a:t>Sắp xếp phần cứng dùng để tạo thành các khối, v.v. và nếu có ứng dụng di động sử dụng nó, vẽ hình ảnh về nó trên giấy.</a:t>
              </a:r>
            </a:p>
          </p:txBody>
        </p:sp>
        <p:sp>
          <p:nvSpPr>
            <p:cNvPr id="43" name="TextBox 5">
              <a:extLst>
                <a:ext uri="{FF2B5EF4-FFF2-40B4-BE49-F238E27FC236}">
                  <a16:creationId xmlns:a16="http://schemas.microsoft.com/office/drawing/2014/main" id="{E13E7A95-67CA-9647-31F2-D07A5C6D5D89}"/>
                </a:ext>
              </a:extLst>
            </p:cNvPr>
            <p:cNvSpPr txBox="1">
              <a:spLocks noChangeArrowheads="1"/>
            </p:cNvSpPr>
            <p:nvPr/>
          </p:nvSpPr>
          <p:spPr bwMode="auto">
            <a:xfrm>
              <a:off x="2991825" y="3921087"/>
              <a:ext cx="6374037" cy="411254"/>
            </a:xfrm>
            <a:prstGeom prst="rect">
              <a:avLst/>
            </a:prstGeom>
            <a:noFill/>
            <a:ln w="25400" cap="flat" cmpd="sng" algn="ctr">
              <a:noFill/>
              <a:prstDash val="solid"/>
            </a:ln>
            <a:effectLst/>
          </p:spPr>
          <p:txBody>
            <a:bodyPr lIns="0" tIns="0" rIns="0" bIns="0" rtlCol="0" anchor="ctr">
              <a:scene3d>
                <a:camera prst="orthographicFront"/>
                <a:lightRig rig="threePt" dir="t"/>
              </a:scene3d>
              <a:sp3d>
                <a:bevelT w="0" h="6350"/>
              </a:sp3d>
            </a:bodyPr>
            <a:lstStyle>
              <a:defPPr>
                <a:defRPr lang="en-US"/>
              </a:defPPr>
              <a:lvl1pPr marL="0" defTabSz="914400" eaLnBrk="1" latinLnBrk="0" hangingPunct="1">
                <a:defRPr sz="12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sz="1100"/>
                <a:t>Sắp xếp những việc bạn muốn làm với phần cứng nguồn mở. Suy nghĩ về cách bố trí những cảm biến và phần cứng khác nhau, tính đến việc tạo mẫu thử và hình thức cuối cùng.</a:t>
              </a:r>
            </a:p>
          </p:txBody>
        </p:sp>
        <p:sp>
          <p:nvSpPr>
            <p:cNvPr id="50" name="TextBox 5">
              <a:extLst>
                <a:ext uri="{FF2B5EF4-FFF2-40B4-BE49-F238E27FC236}">
                  <a16:creationId xmlns:a16="http://schemas.microsoft.com/office/drawing/2014/main" id="{9AC88529-F763-E907-B586-26B70BA0CC67}"/>
                </a:ext>
              </a:extLst>
            </p:cNvPr>
            <p:cNvSpPr txBox="1">
              <a:spLocks noChangeArrowheads="1"/>
            </p:cNvSpPr>
            <p:nvPr/>
          </p:nvSpPr>
          <p:spPr bwMode="auto">
            <a:xfrm>
              <a:off x="3007071" y="4490147"/>
              <a:ext cx="6374037" cy="433360"/>
            </a:xfrm>
            <a:prstGeom prst="rect">
              <a:avLst/>
            </a:prstGeom>
            <a:noFill/>
            <a:ln w="25400" cap="flat" cmpd="sng" algn="ctr">
              <a:noFill/>
              <a:prstDash val="solid"/>
            </a:ln>
            <a:effectLst/>
          </p:spPr>
          <p:txBody>
            <a:bodyPr lIns="0" tIns="0" rIns="0" bIns="0" rtlCol="0" anchor="ctr">
              <a:scene3d>
                <a:camera prst="orthographicFront"/>
                <a:lightRig rig="threePt" dir="t"/>
              </a:scene3d>
              <a:sp3d>
                <a:bevelT w="0" h="6350"/>
              </a:sp3d>
            </a:bodyPr>
            <a:lstStyle>
              <a:defPPr>
                <a:defRPr lang="en-US"/>
              </a:defPPr>
              <a:lvl1pPr marL="0" defTabSz="914400" eaLnBrk="1" latinLnBrk="0" hangingPunct="1">
                <a:defRPr sz="12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sz="1100"/>
                <a:t>Bao gồm phần mềm để điều khiển phần cứng, phần mềm được sử dụng để điều khiển từ xa và cung cấp dịch vụ.</a:t>
              </a:r>
            </a:p>
          </p:txBody>
        </p:sp>
        <p:sp>
          <p:nvSpPr>
            <p:cNvPr id="51" name="TextBox 5">
              <a:extLst>
                <a:ext uri="{FF2B5EF4-FFF2-40B4-BE49-F238E27FC236}">
                  <a16:creationId xmlns:a16="http://schemas.microsoft.com/office/drawing/2014/main" id="{41EFEBD4-F506-8CB2-B810-968D6D3F4081}"/>
                </a:ext>
              </a:extLst>
            </p:cNvPr>
            <p:cNvSpPr txBox="1">
              <a:spLocks noChangeArrowheads="1"/>
            </p:cNvSpPr>
            <p:nvPr/>
          </p:nvSpPr>
          <p:spPr bwMode="auto">
            <a:xfrm>
              <a:off x="2991825" y="5059955"/>
              <a:ext cx="6374037" cy="433360"/>
            </a:xfrm>
            <a:prstGeom prst="rect">
              <a:avLst/>
            </a:prstGeom>
            <a:noFill/>
            <a:ln w="25400" cap="flat" cmpd="sng" algn="ctr">
              <a:noFill/>
              <a:prstDash val="solid"/>
            </a:ln>
            <a:effectLst/>
          </p:spPr>
          <p:txBody>
            <a:bodyPr lIns="0" tIns="0" rIns="0" bIns="0" rtlCol="0" anchor="ctr">
              <a:scene3d>
                <a:camera prst="orthographicFront"/>
                <a:lightRig rig="threePt" dir="t"/>
              </a:scene3d>
              <a:sp3d>
                <a:bevelT w="0" h="6350"/>
              </a:sp3d>
            </a:bodyPr>
            <a:lstStyle>
              <a:defPPr>
                <a:defRPr lang="en-US"/>
              </a:defPPr>
              <a:lvl1pPr marL="0" defTabSz="914400" eaLnBrk="1" latinLnBrk="0" hangingPunct="1">
                <a:defRPr sz="12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sz="1100"/>
                <a:t>Thực thi mô hình 3D cho phần hình thức của sản phẩm sau khi Chế tạo và các linh kiện có thể hiển thị được. Sau đó, tiến hành in 3D theo kết quả và cuối cùng, hoàn thiện phần cứng.</a:t>
              </a:r>
            </a:p>
          </p:txBody>
        </p:sp>
        <p:sp>
          <p:nvSpPr>
            <p:cNvPr id="52" name="TextBox 5">
              <a:extLst>
                <a:ext uri="{FF2B5EF4-FFF2-40B4-BE49-F238E27FC236}">
                  <a16:creationId xmlns:a16="http://schemas.microsoft.com/office/drawing/2014/main" id="{A7EBDC55-1293-49E8-1846-ED8BC3BA769E}"/>
                </a:ext>
              </a:extLst>
            </p:cNvPr>
            <p:cNvSpPr txBox="1">
              <a:spLocks noChangeArrowheads="1"/>
            </p:cNvSpPr>
            <p:nvPr/>
          </p:nvSpPr>
          <p:spPr bwMode="auto">
            <a:xfrm>
              <a:off x="2972005" y="5653840"/>
              <a:ext cx="6374036" cy="366797"/>
            </a:xfrm>
            <a:prstGeom prst="rect">
              <a:avLst/>
            </a:prstGeom>
            <a:noFill/>
            <a:ln w="25400" cap="flat" cmpd="sng" algn="ctr">
              <a:noFill/>
              <a:prstDash val="solid"/>
            </a:ln>
            <a:effectLst/>
          </p:spPr>
          <p:txBody>
            <a:bodyPr lIns="0" tIns="0" rIns="0" bIns="0" rtlCol="0" anchor="ctr">
              <a:scene3d>
                <a:camera prst="orthographicFront"/>
                <a:lightRig rig="threePt" dir="t"/>
              </a:scene3d>
              <a:sp3d>
                <a:bevelT w="0" h="6350"/>
              </a:sp3d>
            </a:bodyPr>
            <a:lstStyle>
              <a:defPPr>
                <a:defRPr lang="en-US"/>
              </a:defPPr>
              <a:lvl1pPr marL="0" defTabSz="914400" eaLnBrk="1" latinLnBrk="0" hangingPunct="1">
                <a:defRPr sz="12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sz="1100"/>
                <a:t>Hoàn thiện và công bố sản phẩm. Nếu có ý định kinh doanh sản phẩm, hãy xem tiềm năng bán hàng của sản phẩm trên Social Fund.</a:t>
              </a:r>
            </a:p>
          </p:txBody>
        </p:sp>
        <p:sp>
          <p:nvSpPr>
            <p:cNvPr id="53" name="화살표: 아래쪽 2">
              <a:extLst>
                <a:ext uri="{FF2B5EF4-FFF2-40B4-BE49-F238E27FC236}">
                  <a16:creationId xmlns:a16="http://schemas.microsoft.com/office/drawing/2014/main" id="{D8A1D0E3-7AEA-BAE2-9AA7-1E31E9F9D1D3}"/>
                </a:ext>
              </a:extLst>
            </p:cNvPr>
            <p:cNvSpPr/>
            <p:nvPr/>
          </p:nvSpPr>
          <p:spPr>
            <a:xfrm>
              <a:off x="1654194" y="2654750"/>
              <a:ext cx="216000" cy="138818"/>
            </a:xfrm>
            <a:prstGeom prst="downArrow">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solidFill>
                  <a:prstClr val="white"/>
                </a:solidFill>
                <a:latin typeface="SamsungOne-400" panose="020B0503030303020204" pitchFamily="34" charset="0"/>
                <a:ea typeface="KoPub돋움체 Bold" panose="02020603020101020101" pitchFamily="18" charset="-127"/>
              </a:endParaRPr>
            </a:p>
          </p:txBody>
        </p:sp>
        <p:sp>
          <p:nvSpPr>
            <p:cNvPr id="54" name="화살표: 아래쪽 33">
              <a:extLst>
                <a:ext uri="{FF2B5EF4-FFF2-40B4-BE49-F238E27FC236}">
                  <a16:creationId xmlns:a16="http://schemas.microsoft.com/office/drawing/2014/main" id="{BE399E1B-A774-0FED-4BF3-726DD1865FD5}"/>
                </a:ext>
              </a:extLst>
            </p:cNvPr>
            <p:cNvSpPr/>
            <p:nvPr/>
          </p:nvSpPr>
          <p:spPr>
            <a:xfrm>
              <a:off x="1654194" y="3216117"/>
              <a:ext cx="216000" cy="138818"/>
            </a:xfrm>
            <a:prstGeom prst="downArrow">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solidFill>
                  <a:prstClr val="white"/>
                </a:solidFill>
                <a:latin typeface="SamsungOne-400" panose="020B0503030303020204" pitchFamily="34" charset="0"/>
                <a:ea typeface="KoPub돋움체 Bold" panose="02020603020101020101" pitchFamily="18" charset="-127"/>
              </a:endParaRPr>
            </a:p>
          </p:txBody>
        </p:sp>
        <p:sp>
          <p:nvSpPr>
            <p:cNvPr id="55" name="화살표: 아래쪽 34">
              <a:extLst>
                <a:ext uri="{FF2B5EF4-FFF2-40B4-BE49-F238E27FC236}">
                  <a16:creationId xmlns:a16="http://schemas.microsoft.com/office/drawing/2014/main" id="{ECDE78CE-5FA0-A993-D712-6574807F8416}"/>
                </a:ext>
              </a:extLst>
            </p:cNvPr>
            <p:cNvSpPr/>
            <p:nvPr/>
          </p:nvSpPr>
          <p:spPr>
            <a:xfrm>
              <a:off x="1654194" y="3783416"/>
              <a:ext cx="216000" cy="138818"/>
            </a:xfrm>
            <a:prstGeom prst="downArrow">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solidFill>
                  <a:prstClr val="white"/>
                </a:solidFill>
                <a:latin typeface="SamsungOne-400" panose="020B0503030303020204" pitchFamily="34" charset="0"/>
                <a:ea typeface="KoPub돋움체 Bold" panose="02020603020101020101" pitchFamily="18" charset="-127"/>
              </a:endParaRPr>
            </a:p>
          </p:txBody>
        </p:sp>
        <p:sp>
          <p:nvSpPr>
            <p:cNvPr id="56" name="화살표: 아래쪽 35">
              <a:extLst>
                <a:ext uri="{FF2B5EF4-FFF2-40B4-BE49-F238E27FC236}">
                  <a16:creationId xmlns:a16="http://schemas.microsoft.com/office/drawing/2014/main" id="{82C297CC-17EE-7999-5F1B-7019A359564F}"/>
                </a:ext>
              </a:extLst>
            </p:cNvPr>
            <p:cNvSpPr/>
            <p:nvPr/>
          </p:nvSpPr>
          <p:spPr>
            <a:xfrm>
              <a:off x="1654194" y="4341784"/>
              <a:ext cx="216000" cy="138818"/>
            </a:xfrm>
            <a:prstGeom prst="downArrow">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solidFill>
                  <a:prstClr val="white"/>
                </a:solidFill>
                <a:latin typeface="SamsungOne-400" panose="020B0503030303020204" pitchFamily="34" charset="0"/>
                <a:ea typeface="KoPub돋움체 Bold" panose="02020603020101020101" pitchFamily="18" charset="-127"/>
              </a:endParaRPr>
            </a:p>
          </p:txBody>
        </p:sp>
        <p:sp>
          <p:nvSpPr>
            <p:cNvPr id="57" name="화살표: 아래쪽 36">
              <a:extLst>
                <a:ext uri="{FF2B5EF4-FFF2-40B4-BE49-F238E27FC236}">
                  <a16:creationId xmlns:a16="http://schemas.microsoft.com/office/drawing/2014/main" id="{70A2EF44-35BC-B637-4BF5-AD402A16FE19}"/>
                </a:ext>
              </a:extLst>
            </p:cNvPr>
            <p:cNvSpPr/>
            <p:nvPr/>
          </p:nvSpPr>
          <p:spPr>
            <a:xfrm>
              <a:off x="1654194" y="4910486"/>
              <a:ext cx="216000" cy="138818"/>
            </a:xfrm>
            <a:prstGeom prst="downArrow">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solidFill>
                  <a:prstClr val="white"/>
                </a:solidFill>
                <a:latin typeface="SamsungOne-400" panose="020B0503030303020204" pitchFamily="34" charset="0"/>
                <a:ea typeface="KoPub돋움체 Bold" panose="02020603020101020101" pitchFamily="18" charset="-127"/>
              </a:endParaRPr>
            </a:p>
          </p:txBody>
        </p:sp>
        <p:sp>
          <p:nvSpPr>
            <p:cNvPr id="58" name="화살표: 아래쪽 37">
              <a:extLst>
                <a:ext uri="{FF2B5EF4-FFF2-40B4-BE49-F238E27FC236}">
                  <a16:creationId xmlns:a16="http://schemas.microsoft.com/office/drawing/2014/main" id="{5CCE8901-1BDF-B2AE-F57D-163BFD97DCEF}"/>
                </a:ext>
              </a:extLst>
            </p:cNvPr>
            <p:cNvSpPr/>
            <p:nvPr/>
          </p:nvSpPr>
          <p:spPr>
            <a:xfrm>
              <a:off x="1654194" y="5485953"/>
              <a:ext cx="216000" cy="138818"/>
            </a:xfrm>
            <a:prstGeom prst="downArrow">
              <a:avLst/>
            </a:prstGeom>
            <a:gradFill>
              <a:gsLst>
                <a:gs pos="6000">
                  <a:srgbClr val="0033CC">
                    <a:alpha val="0"/>
                  </a:srgbClr>
                </a:gs>
                <a:gs pos="91000">
                  <a:srgbClr val="0033C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solidFill>
                  <a:prstClr val="white"/>
                </a:solidFill>
                <a:latin typeface="SamsungOne-400" panose="020B0503030303020204" pitchFamily="34" charset="0"/>
                <a:ea typeface="KoPub돋움체 Bold" panose="02020603020101020101" pitchFamily="18" charset="-127"/>
              </a:endParaRPr>
            </a:p>
          </p:txBody>
        </p:sp>
        <p:grpSp>
          <p:nvGrpSpPr>
            <p:cNvPr id="59" name="그룹 7">
              <a:extLst>
                <a:ext uri="{FF2B5EF4-FFF2-40B4-BE49-F238E27FC236}">
                  <a16:creationId xmlns:a16="http://schemas.microsoft.com/office/drawing/2014/main" id="{6E20962C-EE28-F67F-1342-E1DE0CD699E5}"/>
                </a:ext>
              </a:extLst>
            </p:cNvPr>
            <p:cNvGrpSpPr/>
            <p:nvPr/>
          </p:nvGrpSpPr>
          <p:grpSpPr>
            <a:xfrm>
              <a:off x="2810116" y="2699238"/>
              <a:ext cx="6509730" cy="2866292"/>
              <a:chOff x="2813538" y="2699238"/>
              <a:chExt cx="6506308" cy="2866292"/>
            </a:xfrm>
          </p:grpSpPr>
          <p:sp>
            <p:nvSpPr>
              <p:cNvPr id="60" name="자유형 6">
                <a:extLst>
                  <a:ext uri="{FF2B5EF4-FFF2-40B4-BE49-F238E27FC236}">
                    <a16:creationId xmlns:a16="http://schemas.microsoft.com/office/drawing/2014/main" id="{25BEEFDD-B6D3-D8CB-69F1-A7EAEDE9D438}"/>
                  </a:ext>
                </a:extLst>
              </p:cNvPr>
              <p:cNvSpPr/>
              <p:nvPr/>
            </p:nvSpPr>
            <p:spPr>
              <a:xfrm>
                <a:off x="2813538" y="2699238"/>
                <a:ext cx="6506308" cy="0"/>
              </a:xfrm>
              <a:custGeom>
                <a:avLst/>
                <a:gdLst>
                  <a:gd name="connsiteX0" fmla="*/ 0 w 6506308"/>
                  <a:gd name="connsiteY0" fmla="*/ 0 h 0"/>
                  <a:gd name="connsiteX1" fmla="*/ 6506308 w 6506308"/>
                  <a:gd name="connsiteY1" fmla="*/ 0 h 0"/>
                </a:gdLst>
                <a:ahLst/>
                <a:cxnLst>
                  <a:cxn ang="0">
                    <a:pos x="connsiteX0" y="connsiteY0"/>
                  </a:cxn>
                  <a:cxn ang="0">
                    <a:pos x="connsiteX1" y="connsiteY1"/>
                  </a:cxn>
                </a:cxnLst>
                <a:rect l="l" t="t" r="r" b="b"/>
                <a:pathLst>
                  <a:path w="6506308">
                    <a:moveTo>
                      <a:pt x="0" y="0"/>
                    </a:moveTo>
                    <a:lnTo>
                      <a:pt x="6506308" y="0"/>
                    </a:lnTo>
                  </a:path>
                </a:pathLst>
              </a:custGeom>
              <a:solidFill>
                <a:schemeClr val="bg1"/>
              </a:solidFill>
              <a:ln>
                <a:solidFill>
                  <a:srgbClr val="D9D9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endParaRPr lang="ko-KR" altLang="en-US" sz="1100">
                  <a:solidFill>
                    <a:schemeClr val="bg1"/>
                  </a:solidFill>
                  <a:latin typeface="SamsungOne-700" panose="020B0803030303020204" pitchFamily="34" charset="0"/>
                  <a:ea typeface="SamsungOne-700" panose="020B0803030303020204" pitchFamily="34" charset="0"/>
                </a:endParaRPr>
              </a:p>
            </p:txBody>
          </p:sp>
          <p:sp>
            <p:nvSpPr>
              <p:cNvPr id="61" name="자유형 78">
                <a:extLst>
                  <a:ext uri="{FF2B5EF4-FFF2-40B4-BE49-F238E27FC236}">
                    <a16:creationId xmlns:a16="http://schemas.microsoft.com/office/drawing/2014/main" id="{B6E77E07-58B5-CCD8-AF67-55AE4D80C4D9}"/>
                  </a:ext>
                </a:extLst>
              </p:cNvPr>
              <p:cNvSpPr/>
              <p:nvPr/>
            </p:nvSpPr>
            <p:spPr>
              <a:xfrm>
                <a:off x="2813538" y="3288323"/>
                <a:ext cx="6506308" cy="0"/>
              </a:xfrm>
              <a:custGeom>
                <a:avLst/>
                <a:gdLst>
                  <a:gd name="connsiteX0" fmla="*/ 0 w 6506308"/>
                  <a:gd name="connsiteY0" fmla="*/ 0 h 0"/>
                  <a:gd name="connsiteX1" fmla="*/ 6506308 w 6506308"/>
                  <a:gd name="connsiteY1" fmla="*/ 0 h 0"/>
                </a:gdLst>
                <a:ahLst/>
                <a:cxnLst>
                  <a:cxn ang="0">
                    <a:pos x="connsiteX0" y="connsiteY0"/>
                  </a:cxn>
                  <a:cxn ang="0">
                    <a:pos x="connsiteX1" y="connsiteY1"/>
                  </a:cxn>
                </a:cxnLst>
                <a:rect l="l" t="t" r="r" b="b"/>
                <a:pathLst>
                  <a:path w="6506308">
                    <a:moveTo>
                      <a:pt x="0" y="0"/>
                    </a:moveTo>
                    <a:lnTo>
                      <a:pt x="6506308" y="0"/>
                    </a:lnTo>
                  </a:path>
                </a:pathLst>
              </a:custGeom>
              <a:solidFill>
                <a:schemeClr val="bg1"/>
              </a:solidFill>
              <a:ln>
                <a:solidFill>
                  <a:srgbClr val="D9D9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endParaRPr lang="ko-KR" altLang="en-US" sz="1100">
                  <a:solidFill>
                    <a:schemeClr val="bg1"/>
                  </a:solidFill>
                  <a:latin typeface="SamsungOne-700" panose="020B0803030303020204" pitchFamily="34" charset="0"/>
                  <a:ea typeface="SamsungOne-700" panose="020B0803030303020204" pitchFamily="34" charset="0"/>
                </a:endParaRPr>
              </a:p>
            </p:txBody>
          </p:sp>
          <p:sp>
            <p:nvSpPr>
              <p:cNvPr id="62" name="자유형 79">
                <a:extLst>
                  <a:ext uri="{FF2B5EF4-FFF2-40B4-BE49-F238E27FC236}">
                    <a16:creationId xmlns:a16="http://schemas.microsoft.com/office/drawing/2014/main" id="{29F6A540-4754-427B-BBEE-E650C6C4D8F4}"/>
                  </a:ext>
                </a:extLst>
              </p:cNvPr>
              <p:cNvSpPr/>
              <p:nvPr/>
            </p:nvSpPr>
            <p:spPr>
              <a:xfrm>
                <a:off x="2813538" y="3842238"/>
                <a:ext cx="6506308" cy="0"/>
              </a:xfrm>
              <a:custGeom>
                <a:avLst/>
                <a:gdLst>
                  <a:gd name="connsiteX0" fmla="*/ 0 w 6506308"/>
                  <a:gd name="connsiteY0" fmla="*/ 0 h 0"/>
                  <a:gd name="connsiteX1" fmla="*/ 6506308 w 6506308"/>
                  <a:gd name="connsiteY1" fmla="*/ 0 h 0"/>
                </a:gdLst>
                <a:ahLst/>
                <a:cxnLst>
                  <a:cxn ang="0">
                    <a:pos x="connsiteX0" y="connsiteY0"/>
                  </a:cxn>
                  <a:cxn ang="0">
                    <a:pos x="connsiteX1" y="connsiteY1"/>
                  </a:cxn>
                </a:cxnLst>
                <a:rect l="l" t="t" r="r" b="b"/>
                <a:pathLst>
                  <a:path w="6506308">
                    <a:moveTo>
                      <a:pt x="0" y="0"/>
                    </a:moveTo>
                    <a:lnTo>
                      <a:pt x="6506308" y="0"/>
                    </a:lnTo>
                  </a:path>
                </a:pathLst>
              </a:custGeom>
              <a:solidFill>
                <a:schemeClr val="bg1"/>
              </a:solidFill>
              <a:ln>
                <a:solidFill>
                  <a:srgbClr val="D9D9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endParaRPr lang="ko-KR" altLang="en-US" sz="1100">
                  <a:solidFill>
                    <a:schemeClr val="bg1"/>
                  </a:solidFill>
                  <a:latin typeface="SamsungOne-700" panose="020B0803030303020204" pitchFamily="34" charset="0"/>
                  <a:ea typeface="SamsungOne-700" panose="020B0803030303020204" pitchFamily="34" charset="0"/>
                </a:endParaRPr>
              </a:p>
            </p:txBody>
          </p:sp>
          <p:sp>
            <p:nvSpPr>
              <p:cNvPr id="63" name="자유형 80">
                <a:extLst>
                  <a:ext uri="{FF2B5EF4-FFF2-40B4-BE49-F238E27FC236}">
                    <a16:creationId xmlns:a16="http://schemas.microsoft.com/office/drawing/2014/main" id="{828EEA25-1817-8CD7-C8C2-376372C7B5E0}"/>
                  </a:ext>
                </a:extLst>
              </p:cNvPr>
              <p:cNvSpPr/>
              <p:nvPr/>
            </p:nvSpPr>
            <p:spPr>
              <a:xfrm>
                <a:off x="2813538" y="4422530"/>
                <a:ext cx="6506308" cy="0"/>
              </a:xfrm>
              <a:custGeom>
                <a:avLst/>
                <a:gdLst>
                  <a:gd name="connsiteX0" fmla="*/ 0 w 6506308"/>
                  <a:gd name="connsiteY0" fmla="*/ 0 h 0"/>
                  <a:gd name="connsiteX1" fmla="*/ 6506308 w 6506308"/>
                  <a:gd name="connsiteY1" fmla="*/ 0 h 0"/>
                </a:gdLst>
                <a:ahLst/>
                <a:cxnLst>
                  <a:cxn ang="0">
                    <a:pos x="connsiteX0" y="connsiteY0"/>
                  </a:cxn>
                  <a:cxn ang="0">
                    <a:pos x="connsiteX1" y="connsiteY1"/>
                  </a:cxn>
                </a:cxnLst>
                <a:rect l="l" t="t" r="r" b="b"/>
                <a:pathLst>
                  <a:path w="6506308">
                    <a:moveTo>
                      <a:pt x="0" y="0"/>
                    </a:moveTo>
                    <a:lnTo>
                      <a:pt x="6506308" y="0"/>
                    </a:lnTo>
                  </a:path>
                </a:pathLst>
              </a:custGeom>
              <a:solidFill>
                <a:schemeClr val="bg1"/>
              </a:solidFill>
              <a:ln>
                <a:solidFill>
                  <a:srgbClr val="D9D9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endParaRPr lang="ko-KR" altLang="en-US" sz="1100">
                  <a:solidFill>
                    <a:schemeClr val="bg1"/>
                  </a:solidFill>
                  <a:latin typeface="SamsungOne-700" panose="020B0803030303020204" pitchFamily="34" charset="0"/>
                  <a:ea typeface="SamsungOne-700" panose="020B0803030303020204" pitchFamily="34" charset="0"/>
                </a:endParaRPr>
              </a:p>
            </p:txBody>
          </p:sp>
          <p:sp>
            <p:nvSpPr>
              <p:cNvPr id="64" name="자유형 81">
                <a:extLst>
                  <a:ext uri="{FF2B5EF4-FFF2-40B4-BE49-F238E27FC236}">
                    <a16:creationId xmlns:a16="http://schemas.microsoft.com/office/drawing/2014/main" id="{ADBBAF56-796F-07A2-6285-7A4D222D07A8}"/>
                  </a:ext>
                </a:extLst>
              </p:cNvPr>
              <p:cNvSpPr/>
              <p:nvPr/>
            </p:nvSpPr>
            <p:spPr>
              <a:xfrm>
                <a:off x="2813538" y="4985238"/>
                <a:ext cx="6506308" cy="0"/>
              </a:xfrm>
              <a:custGeom>
                <a:avLst/>
                <a:gdLst>
                  <a:gd name="connsiteX0" fmla="*/ 0 w 6506308"/>
                  <a:gd name="connsiteY0" fmla="*/ 0 h 0"/>
                  <a:gd name="connsiteX1" fmla="*/ 6506308 w 6506308"/>
                  <a:gd name="connsiteY1" fmla="*/ 0 h 0"/>
                </a:gdLst>
                <a:ahLst/>
                <a:cxnLst>
                  <a:cxn ang="0">
                    <a:pos x="connsiteX0" y="connsiteY0"/>
                  </a:cxn>
                  <a:cxn ang="0">
                    <a:pos x="connsiteX1" y="connsiteY1"/>
                  </a:cxn>
                </a:cxnLst>
                <a:rect l="l" t="t" r="r" b="b"/>
                <a:pathLst>
                  <a:path w="6506308">
                    <a:moveTo>
                      <a:pt x="0" y="0"/>
                    </a:moveTo>
                    <a:lnTo>
                      <a:pt x="6506308" y="0"/>
                    </a:lnTo>
                  </a:path>
                </a:pathLst>
              </a:custGeom>
              <a:solidFill>
                <a:schemeClr val="bg1"/>
              </a:solidFill>
              <a:ln>
                <a:solidFill>
                  <a:srgbClr val="D9D9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endParaRPr lang="ko-KR" altLang="en-US" sz="1100">
                  <a:solidFill>
                    <a:schemeClr val="bg1"/>
                  </a:solidFill>
                  <a:latin typeface="SamsungOne-700" panose="020B0803030303020204" pitchFamily="34" charset="0"/>
                  <a:ea typeface="SamsungOne-700" panose="020B0803030303020204" pitchFamily="34" charset="0"/>
                </a:endParaRPr>
              </a:p>
            </p:txBody>
          </p:sp>
          <p:sp>
            <p:nvSpPr>
              <p:cNvPr id="65" name="자유형 82">
                <a:extLst>
                  <a:ext uri="{FF2B5EF4-FFF2-40B4-BE49-F238E27FC236}">
                    <a16:creationId xmlns:a16="http://schemas.microsoft.com/office/drawing/2014/main" id="{A67D2E0C-67AE-9115-BB16-C79C64296783}"/>
                  </a:ext>
                </a:extLst>
              </p:cNvPr>
              <p:cNvSpPr/>
              <p:nvPr/>
            </p:nvSpPr>
            <p:spPr>
              <a:xfrm>
                <a:off x="2813538" y="5565530"/>
                <a:ext cx="6506308" cy="0"/>
              </a:xfrm>
              <a:custGeom>
                <a:avLst/>
                <a:gdLst>
                  <a:gd name="connsiteX0" fmla="*/ 0 w 6506308"/>
                  <a:gd name="connsiteY0" fmla="*/ 0 h 0"/>
                  <a:gd name="connsiteX1" fmla="*/ 6506308 w 6506308"/>
                  <a:gd name="connsiteY1" fmla="*/ 0 h 0"/>
                </a:gdLst>
                <a:ahLst/>
                <a:cxnLst>
                  <a:cxn ang="0">
                    <a:pos x="connsiteX0" y="connsiteY0"/>
                  </a:cxn>
                  <a:cxn ang="0">
                    <a:pos x="connsiteX1" y="connsiteY1"/>
                  </a:cxn>
                </a:cxnLst>
                <a:rect l="l" t="t" r="r" b="b"/>
                <a:pathLst>
                  <a:path w="6506308">
                    <a:moveTo>
                      <a:pt x="0" y="0"/>
                    </a:moveTo>
                    <a:lnTo>
                      <a:pt x="6506308" y="0"/>
                    </a:lnTo>
                  </a:path>
                </a:pathLst>
              </a:custGeom>
              <a:solidFill>
                <a:schemeClr val="bg1"/>
              </a:solidFill>
              <a:ln>
                <a:solidFill>
                  <a:srgbClr val="D9D9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200" latinLnBrk="0"/>
                <a:endParaRPr lang="ko-KR" altLang="en-US" sz="1100">
                  <a:solidFill>
                    <a:schemeClr val="bg1"/>
                  </a:solidFill>
                  <a:latin typeface="SamsungOne-700" panose="020B0803030303020204" pitchFamily="34" charset="0"/>
                  <a:ea typeface="SamsungOne-700" panose="020B0803030303020204" pitchFamily="34" charset="0"/>
                </a:endParaRPr>
              </a:p>
            </p:txBody>
          </p:sp>
        </p:grpSp>
      </p:grpSp>
    </p:spTree>
    <p:extLst>
      <p:ext uri="{BB962C8B-B14F-4D97-AF65-F5344CB8AC3E}">
        <p14:creationId xmlns:p14="http://schemas.microsoft.com/office/powerpoint/2010/main" val="35172183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2C20A05-3A3D-4989-9F82-D05B60C39C3E}"/>
              </a:ext>
            </a:extLst>
          </p:cNvPr>
          <p:cNvPicPr>
            <a:picLocks noChangeAspect="1"/>
          </p:cNvPicPr>
          <p:nvPr/>
        </p:nvPicPr>
        <p:blipFill rotWithShape="1">
          <a:blip r:embed="rId3"/>
          <a:srcRect l="2536" t="6648" r="965" b="3276"/>
          <a:stretch/>
        </p:blipFill>
        <p:spPr>
          <a:xfrm>
            <a:off x="3080597" y="2279648"/>
            <a:ext cx="3739303" cy="2086350"/>
          </a:xfrm>
          <a:prstGeom prst="rect">
            <a:avLst/>
          </a:prstGeom>
          <a:ln>
            <a:solidFill>
              <a:schemeClr val="tx1">
                <a:lumMod val="50000"/>
                <a:lumOff val="50000"/>
              </a:schemeClr>
            </a:solidFill>
          </a:ln>
        </p:spPr>
      </p:pic>
      <p:sp>
        <p:nvSpPr>
          <p:cNvPr id="40" name="직사각형 39">
            <a:extLst>
              <a:ext uri="{FF2B5EF4-FFF2-40B4-BE49-F238E27FC236}">
                <a16:creationId xmlns:a16="http://schemas.microsoft.com/office/drawing/2014/main" id="{A723081D-DCA1-49DA-BB70-16D9367DD572}"/>
              </a:ext>
            </a:extLst>
          </p:cNvPr>
          <p:cNvSpPr/>
          <p:nvPr/>
        </p:nvSpPr>
        <p:spPr>
          <a:xfrm>
            <a:off x="8674469" y="5200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2" name="직사각형 11">
            <a:extLst>
              <a:ext uri="{FF2B5EF4-FFF2-40B4-BE49-F238E27FC236}">
                <a16:creationId xmlns:a16="http://schemas.microsoft.com/office/drawing/2014/main" id="{F055C5DC-481A-4DC5-8B49-170CB4E4AD90}"/>
              </a:ext>
            </a:extLst>
          </p:cNvPr>
          <p:cNvSpPr/>
          <p:nvPr/>
        </p:nvSpPr>
        <p:spPr>
          <a:xfrm>
            <a:off x="450003" y="1375105"/>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NPM package information site </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sym typeface="Wingdings 2" panose="05020102010507070707" pitchFamily="18" charset="2"/>
              </a:rPr>
              <a:t></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S/W Easily!</a:t>
            </a:r>
          </a:p>
        </p:txBody>
      </p:sp>
      <p:sp>
        <p:nvSpPr>
          <p:cNvPr id="43" name="직사각형 42">
            <a:extLst>
              <a:ext uri="{FF2B5EF4-FFF2-40B4-BE49-F238E27FC236}">
                <a16:creationId xmlns:a16="http://schemas.microsoft.com/office/drawing/2014/main" id="{BA443241-3AE4-4F75-B634-46EB07393B31}"/>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4"/>
              </a:buBlip>
              <a:defRPr/>
            </a:pPr>
            <a:r>
              <a:rPr lang="en-US" altLang="ko-KR" sz="1401" dirty="0">
                <a:solidFill>
                  <a:schemeClr val="tx1"/>
                </a:solidFill>
                <a:latin typeface="SamsungOne-400" panose="020B0503030303020204" pitchFamily="34" charset="0"/>
                <a:ea typeface="SamsungOne-400" panose="020B0503030303020204" pitchFamily="34" charset="0"/>
              </a:rPr>
              <a:t>www.npmjs.com</a:t>
            </a:r>
          </a:p>
        </p:txBody>
      </p:sp>
      <p:sp>
        <p:nvSpPr>
          <p:cNvPr id="51" name="직사각형 50">
            <a:extLst>
              <a:ext uri="{FF2B5EF4-FFF2-40B4-BE49-F238E27FC236}">
                <a16:creationId xmlns:a16="http://schemas.microsoft.com/office/drawing/2014/main" id="{1E7DCE11-7E5C-4C45-8D56-8BCB1DAC6082}"/>
              </a:ext>
            </a:extLst>
          </p:cNvPr>
          <p:cNvSpPr/>
          <p:nvPr/>
        </p:nvSpPr>
        <p:spPr>
          <a:xfrm>
            <a:off x="703271" y="4425916"/>
            <a:ext cx="8487381" cy="1852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lgn="just">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NPM(Node Packaged Manager) is a program that receives, installs, and manages modules made of Node.js from the web.</a:t>
            </a:r>
          </a:p>
          <a:p>
            <a:pPr marL="182548" indent="-182548" algn="just">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Packages perform functions smaller than programs, and NPM services refer to services that manage and distribute these packages when using nodes.</a:t>
            </a:r>
          </a:p>
          <a:p>
            <a:pPr marL="182548" indent="-182548" algn="just">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Search a sensor in the site </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hlinkClick r:id="rId5"/>
              </a:rPr>
              <a:t>www.npmjs.com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48" indent="-182548" algn="just">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Visiting this site makes it easier to surf what packages there are, and you can read other developers' evaluations or manuals before downloading which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npm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9" name="직사각형 18">
            <a:extLst>
              <a:ext uri="{FF2B5EF4-FFF2-40B4-BE49-F238E27FC236}">
                <a16:creationId xmlns:a16="http://schemas.microsoft.com/office/drawing/2014/main" id="{FDBCCCD9-3D61-4AED-A85D-EB4EB056EEDD}"/>
              </a:ext>
            </a:extLst>
          </p:cNvPr>
          <p:cNvSpPr/>
          <p:nvPr/>
        </p:nvSpPr>
        <p:spPr>
          <a:xfrm>
            <a:off x="416136" y="4841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2.8.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Chế</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bị</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8456525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5200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2" name="직사각형 11">
            <a:extLst>
              <a:ext uri="{FF2B5EF4-FFF2-40B4-BE49-F238E27FC236}">
                <a16:creationId xmlns:a16="http://schemas.microsoft.com/office/drawing/2014/main" id="{F055C5DC-481A-4DC5-8B49-170CB4E4AD90}"/>
              </a:ext>
            </a:extLst>
          </p:cNvPr>
          <p:cNvSpPr/>
          <p:nvPr/>
        </p:nvSpPr>
        <p:spPr>
          <a:xfrm>
            <a:off x="450003" y="1375105"/>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NPM package information site </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sym typeface="Wingdings 2" panose="05020102010507070707" pitchFamily="18" charset="2"/>
              </a:rPr>
              <a:t></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S/W Easily!</a:t>
            </a:r>
          </a:p>
        </p:txBody>
      </p:sp>
      <p:sp>
        <p:nvSpPr>
          <p:cNvPr id="43" name="직사각형 42">
            <a:extLst>
              <a:ext uri="{FF2B5EF4-FFF2-40B4-BE49-F238E27FC236}">
                <a16:creationId xmlns:a16="http://schemas.microsoft.com/office/drawing/2014/main" id="{BA443241-3AE4-4F75-B634-46EB07393B31}"/>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www.npmjs.com</a:t>
            </a:r>
          </a:p>
        </p:txBody>
      </p:sp>
      <p:sp>
        <p:nvSpPr>
          <p:cNvPr id="51" name="직사각형 50">
            <a:extLst>
              <a:ext uri="{FF2B5EF4-FFF2-40B4-BE49-F238E27FC236}">
                <a16:creationId xmlns:a16="http://schemas.microsoft.com/office/drawing/2014/main" id="{1E7DCE11-7E5C-4C45-8D56-8BCB1DAC6082}"/>
              </a:ext>
            </a:extLst>
          </p:cNvPr>
          <p:cNvSpPr/>
          <p:nvPr/>
        </p:nvSpPr>
        <p:spPr>
          <a:xfrm>
            <a:off x="703271" y="2199524"/>
            <a:ext cx="8487381" cy="945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lgn="just">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If you access the package, you can get detailed information from which developer developed it, how much downloaded it, and from the release version, license version, and GitHub address. Since you can check the manual written by the developer, it is recommended to review the package on this site before installing the NPM.</a:t>
            </a:r>
          </a:p>
        </p:txBody>
      </p:sp>
      <p:pic>
        <p:nvPicPr>
          <p:cNvPr id="7" name="그림 6">
            <a:extLst>
              <a:ext uri="{FF2B5EF4-FFF2-40B4-BE49-F238E27FC236}">
                <a16:creationId xmlns:a16="http://schemas.microsoft.com/office/drawing/2014/main" id="{9923CE8D-3DCF-42CE-A853-EC4A493CC08F}"/>
              </a:ext>
            </a:extLst>
          </p:cNvPr>
          <p:cNvPicPr>
            <a:picLocks noChangeAspect="1"/>
          </p:cNvPicPr>
          <p:nvPr/>
        </p:nvPicPr>
        <p:blipFill rotWithShape="1">
          <a:blip r:embed="rId4"/>
          <a:srcRect l="4065" t="7584" r="1506"/>
          <a:stretch/>
        </p:blipFill>
        <p:spPr>
          <a:xfrm>
            <a:off x="703269" y="3160352"/>
            <a:ext cx="4056844" cy="3168963"/>
          </a:xfrm>
          <a:prstGeom prst="rect">
            <a:avLst/>
          </a:prstGeom>
          <a:ln>
            <a:solidFill>
              <a:schemeClr val="tx1">
                <a:lumMod val="50000"/>
                <a:lumOff val="50000"/>
              </a:schemeClr>
            </a:solidFill>
          </a:ln>
        </p:spPr>
      </p:pic>
      <p:pic>
        <p:nvPicPr>
          <p:cNvPr id="9" name="그림 8">
            <a:extLst>
              <a:ext uri="{FF2B5EF4-FFF2-40B4-BE49-F238E27FC236}">
                <a16:creationId xmlns:a16="http://schemas.microsoft.com/office/drawing/2014/main" id="{5DD49876-2D10-4616-939C-2AAFD68DF8B4}"/>
              </a:ext>
            </a:extLst>
          </p:cNvPr>
          <p:cNvPicPr>
            <a:picLocks noChangeAspect="1"/>
          </p:cNvPicPr>
          <p:nvPr/>
        </p:nvPicPr>
        <p:blipFill rotWithShape="1">
          <a:blip r:embed="rId5"/>
          <a:srcRect l="4017" t="8356" r="1958"/>
          <a:stretch/>
        </p:blipFill>
        <p:spPr>
          <a:xfrm>
            <a:off x="4887876" y="3160352"/>
            <a:ext cx="4192197" cy="3168963"/>
          </a:xfrm>
          <a:prstGeom prst="rect">
            <a:avLst/>
          </a:prstGeom>
          <a:ln>
            <a:solidFill>
              <a:schemeClr val="tx1">
                <a:lumMod val="50000"/>
                <a:lumOff val="50000"/>
              </a:schemeClr>
            </a:solidFill>
          </a:ln>
        </p:spPr>
      </p:pic>
      <p:sp>
        <p:nvSpPr>
          <p:cNvPr id="10" name="직사각형 18">
            <a:extLst>
              <a:ext uri="{FF2B5EF4-FFF2-40B4-BE49-F238E27FC236}">
                <a16:creationId xmlns:a16="http://schemas.microsoft.com/office/drawing/2014/main" id="{FDBCCCD9-3D61-4AED-A85D-EB4EB056EEDD}"/>
              </a:ext>
            </a:extLst>
          </p:cNvPr>
          <p:cNvSpPr/>
          <p:nvPr/>
        </p:nvSpPr>
        <p:spPr>
          <a:xfrm>
            <a:off x="416136" y="4841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2.8.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Chế</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bị</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5968674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cảm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biến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3.</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3"/>
            <a:ext cx="3897300" cy="1897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Định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nghĩa</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cảm</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biến</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3.2. </a:t>
            </a:r>
            <a:r>
              <a:rPr lang="vi-VN" altLang="ko-KR" sz="1799" dirty="0">
                <a:solidFill>
                  <a:srgbClr val="A6A6A6"/>
                </a:solidFill>
                <a:latin typeface="SamsungOne-400" panose="020B0503030303020204" pitchFamily="34" charset="0"/>
                <a:ea typeface="SamsungOne-400" panose="020B0503030303020204" pitchFamily="34" charset="0"/>
              </a:rPr>
              <a:t>Đặc điểm cơ bản của cảm biến</a:t>
            </a: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3.3. </a:t>
            </a:r>
            <a:r>
              <a:rPr lang="en-US" altLang="ko-KR" sz="1799" dirty="0" err="1">
                <a:solidFill>
                  <a:srgbClr val="A6A6A6"/>
                </a:solidFill>
                <a:latin typeface="SamsungOne-400" panose="020B0503030303020204" pitchFamily="34" charset="0"/>
                <a:ea typeface="SamsungOne-400" panose="020B0503030303020204" pitchFamily="34" charset="0"/>
              </a:rPr>
              <a:t>Phân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loại</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3.4. </a:t>
            </a:r>
            <a:r>
              <a:rPr lang="en-US" altLang="ko-KR" sz="1799" dirty="0" err="1">
                <a:solidFill>
                  <a:srgbClr val="A6A6A6"/>
                </a:solidFill>
                <a:latin typeface="SamsungOne-400" panose="020B0503030303020204" pitchFamily="34" charset="0"/>
                <a:ea typeface="SamsungOne-400" panose="020B0503030303020204" pitchFamily="34" charset="0"/>
              </a:rPr>
              <a:t>Ứng</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dụng</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vai</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trò</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của</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endParaRPr lang="en-US" altLang="ko-KR" sz="1799" dirty="0">
              <a:solidFill>
                <a:srgbClr val="A6A6A6"/>
              </a:solidFill>
              <a:latin typeface="SamsungOne-400" panose="020B0503030303020204" pitchFamily="34" charset="0"/>
              <a:ea typeface="SamsungOne-400" panose="020B0503030303020204" pitchFamily="34" charset="0"/>
            </a:endParaRPr>
          </a:p>
          <a:p>
            <a:pPr fontAlgn="base">
              <a:spcBef>
                <a:spcPct val="0"/>
              </a:spcBef>
              <a:spcAft>
                <a:spcPts val="1000"/>
              </a:spcAft>
              <a:buSzPct val="120000"/>
              <a:defRPr/>
            </a:pPr>
            <a:endParaRPr lang="en-US" altLang="ko-KR" sz="1799"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082803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nghĩa</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9" name="직사각형 8">
            <a:extLst>
              <a:ext uri="{FF2B5EF4-FFF2-40B4-BE49-F238E27FC236}">
                <a16:creationId xmlns:a16="http://schemas.microsoft.com/office/drawing/2014/main" id="{07E08C59-C4B8-4702-A98B-C702A4035A30}"/>
              </a:ext>
            </a:extLst>
          </p:cNvPr>
          <p:cNvSpPr/>
          <p:nvPr/>
        </p:nvSpPr>
        <p:spPr>
          <a:xfrm>
            <a:off x="580400" y="1944544"/>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là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thiết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bị</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tiếp</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nhận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kích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thích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từ</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bên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ngoài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chuyển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thành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tín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hiệu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điện</a:t>
            </a:r>
            <a:r>
              <a:rPr lang="en-US" altLang="ko-KR" sz="1401" dirty="0">
                <a:solidFill>
                  <a:schemeClr val="tx1"/>
                </a:solidFill>
                <a:latin typeface="SamsungOne-400" panose="020B0503030303020204" pitchFamily="34" charset="0"/>
                <a:ea typeface="SamsungOne-400" panose="020B0503030303020204" pitchFamily="34" charset="0"/>
              </a:rPr>
              <a:t>.</a:t>
            </a:r>
          </a:p>
        </p:txBody>
      </p:sp>
      <p:sp>
        <p:nvSpPr>
          <p:cNvPr id="7" name="직사각형 6">
            <a:extLst>
              <a:ext uri="{FF2B5EF4-FFF2-40B4-BE49-F238E27FC236}">
                <a16:creationId xmlns:a16="http://schemas.microsoft.com/office/drawing/2014/main" id="{301B3E53-CB9B-4FC5-8028-F6AFF1ABC066}"/>
              </a:ext>
            </a:extLst>
          </p:cNvPr>
          <p:cNvSpPr/>
          <p:nvPr/>
        </p:nvSpPr>
        <p:spPr>
          <a:xfrm>
            <a:off x="712189" y="2174878"/>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Kích thích bên ngoài: Số lượng, đặc tính hoặc tình trạng cần phát hiện</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Hiện tượng được dùng để chuyển đổi: Các hiện tượng vật lý, hóa học và sinh học</a:t>
            </a:r>
          </a:p>
        </p:txBody>
      </p:sp>
      <p:grpSp>
        <p:nvGrpSpPr>
          <p:cNvPr id="8" name="그룹 7">
            <a:extLst>
              <a:ext uri="{FF2B5EF4-FFF2-40B4-BE49-F238E27FC236}">
                <a16:creationId xmlns:a16="http://schemas.microsoft.com/office/drawing/2014/main" id="{433F80D8-F5DC-4E89-855F-DCEF03B005FA}"/>
              </a:ext>
            </a:extLst>
          </p:cNvPr>
          <p:cNvGrpSpPr/>
          <p:nvPr/>
        </p:nvGrpSpPr>
        <p:grpSpPr>
          <a:xfrm>
            <a:off x="845496" y="3048875"/>
            <a:ext cx="8086552" cy="3050145"/>
            <a:chOff x="1177674" y="3359489"/>
            <a:chExt cx="7422198" cy="2799558"/>
          </a:xfrm>
        </p:grpSpPr>
        <p:cxnSp>
          <p:nvCxnSpPr>
            <p:cNvPr id="10" name="직선 연결선 9">
              <a:extLst>
                <a:ext uri="{FF2B5EF4-FFF2-40B4-BE49-F238E27FC236}">
                  <a16:creationId xmlns:a16="http://schemas.microsoft.com/office/drawing/2014/main" id="{A9CAC8DA-D814-4E12-AFF8-5E1E6B075F8A}"/>
                </a:ext>
              </a:extLst>
            </p:cNvPr>
            <p:cNvCxnSpPr/>
            <p:nvPr/>
          </p:nvCxnSpPr>
          <p:spPr>
            <a:xfrm>
              <a:off x="4674695" y="5832485"/>
              <a:ext cx="15778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EA4E4152-96BC-48A0-94E6-DAE57F23BC21}"/>
                </a:ext>
              </a:extLst>
            </p:cNvPr>
            <p:cNvCxnSpPr/>
            <p:nvPr/>
          </p:nvCxnSpPr>
          <p:spPr>
            <a:xfrm>
              <a:off x="5595731" y="3940579"/>
              <a:ext cx="27068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9A03C514-CC43-4B9A-920F-AB8D3D785A36}"/>
                </a:ext>
              </a:extLst>
            </p:cNvPr>
            <p:cNvCxnSpPr/>
            <p:nvPr/>
          </p:nvCxnSpPr>
          <p:spPr>
            <a:xfrm>
              <a:off x="1975405" y="3940579"/>
              <a:ext cx="27068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55">
              <a:extLst>
                <a:ext uri="{FF2B5EF4-FFF2-40B4-BE49-F238E27FC236}">
                  <a16:creationId xmlns:a16="http://schemas.microsoft.com/office/drawing/2014/main" id="{C09B51F0-543E-4B9A-A905-F448CDBE75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4855" y="3375699"/>
              <a:ext cx="607079" cy="480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4" descr="color1fn%20sq">
              <a:extLst>
                <a:ext uri="{FF2B5EF4-FFF2-40B4-BE49-F238E27FC236}">
                  <a16:creationId xmlns:a16="http://schemas.microsoft.com/office/drawing/2014/main" id="{4BD78C69-F7AE-4725-A6F4-94EBD4CE17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15044" t="20830" r="16200" b="15622"/>
            <a:stretch>
              <a:fillRect/>
            </a:stretch>
          </p:blipFill>
          <p:spPr bwMode="auto">
            <a:xfrm>
              <a:off x="1975405" y="3370852"/>
              <a:ext cx="618325" cy="52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67">
              <a:extLst>
                <a:ext uri="{FF2B5EF4-FFF2-40B4-BE49-F238E27FC236}">
                  <a16:creationId xmlns:a16="http://schemas.microsoft.com/office/drawing/2014/main" id="{2B2582AC-75B4-4848-9835-DE3234572A2B}"/>
                </a:ext>
              </a:extLst>
            </p:cNvPr>
            <p:cNvGraphicFramePr>
              <a:graphicFrameLocks noChangeAspect="1"/>
            </p:cNvGraphicFramePr>
            <p:nvPr/>
          </p:nvGraphicFramePr>
          <p:xfrm>
            <a:off x="2640130" y="3370852"/>
            <a:ext cx="587204" cy="531787"/>
          </p:xfrm>
          <a:graphic>
            <a:graphicData uri="http://schemas.openxmlformats.org/presentationml/2006/ole">
              <mc:AlternateContent xmlns:mc="http://schemas.openxmlformats.org/markup-compatibility/2006">
                <mc:Choice xmlns:v="urn:schemas-microsoft-com:vml" Requires="v">
                  <p:oleObj name="비트맵 이미지" r:id="rId6" imgW="1638360" imgH="1657440" progId="Paint.Picture">
                    <p:embed/>
                  </p:oleObj>
                </mc:Choice>
                <mc:Fallback>
                  <p:oleObj name="비트맵 이미지" r:id="rId6" imgW="1638360" imgH="1657440" progId="Paint.Picture">
                    <p:embed/>
                    <p:pic>
                      <p:nvPicPr>
                        <p:cNvPr id="0" name=""/>
                        <p:cNvPicPr>
                          <a:picLocks noChangeAspect="1" noChangeArrowheads="1"/>
                        </p:cNvPicPr>
                        <p:nvPr/>
                      </p:nvPicPr>
                      <p:blipFill>
                        <a:blip r:embed="rId7"/>
                        <a:srcRect l="4086" t="4039" r="2972" b="5875"/>
                        <a:stretch>
                          <a:fillRect/>
                        </a:stretch>
                      </p:blipFill>
                      <p:spPr bwMode="auto">
                        <a:xfrm>
                          <a:off x="2640130" y="3370852"/>
                          <a:ext cx="587204" cy="531787"/>
                        </a:xfrm>
                        <a:prstGeom prst="rect">
                          <a:avLst/>
                        </a:prstGeom>
                        <a:noFill/>
                        <a:ln>
                          <a:noFill/>
                        </a:ln>
                        <a:effectLst/>
                      </p:spPr>
                    </p:pic>
                  </p:oleObj>
                </mc:Fallback>
              </mc:AlternateContent>
            </a:graphicData>
          </a:graphic>
        </p:graphicFrame>
        <p:pic>
          <p:nvPicPr>
            <p:cNvPr id="16" name="Picture 81">
              <a:extLst>
                <a:ext uri="{FF2B5EF4-FFF2-40B4-BE49-F238E27FC236}">
                  <a16:creationId xmlns:a16="http://schemas.microsoft.com/office/drawing/2014/main" id="{C404B311-C77E-44F5-9576-F99F410A03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5372" y="4127129"/>
              <a:ext cx="872595" cy="542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5" descr="Assure II Meter">
              <a:extLst>
                <a:ext uri="{FF2B5EF4-FFF2-40B4-BE49-F238E27FC236}">
                  <a16:creationId xmlns:a16="http://schemas.microsoft.com/office/drawing/2014/main" id="{460F2266-BCFE-4C35-86CA-3F2CC2CE732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48999" y="5429274"/>
              <a:ext cx="607982" cy="6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0" descr="image4">
              <a:extLst>
                <a:ext uri="{FF2B5EF4-FFF2-40B4-BE49-F238E27FC236}">
                  <a16:creationId xmlns:a16="http://schemas.microsoft.com/office/drawing/2014/main" id="{A04D63B9-9014-4412-870A-0D1F82A7E26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t="11980" r="52924" b="11980"/>
            <a:stretch>
              <a:fillRect/>
            </a:stretch>
          </p:blipFill>
          <p:spPr bwMode="auto">
            <a:xfrm>
              <a:off x="7765986" y="3370851"/>
              <a:ext cx="545619" cy="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그룹 21">
              <a:extLst>
                <a:ext uri="{FF2B5EF4-FFF2-40B4-BE49-F238E27FC236}">
                  <a16:creationId xmlns:a16="http://schemas.microsoft.com/office/drawing/2014/main" id="{6A2D1D30-E86D-487A-BEC0-BC8794801E2A}"/>
                </a:ext>
              </a:extLst>
            </p:cNvPr>
            <p:cNvGrpSpPr/>
            <p:nvPr/>
          </p:nvGrpSpPr>
          <p:grpSpPr>
            <a:xfrm>
              <a:off x="3845234" y="3689112"/>
              <a:ext cx="2239821" cy="2236682"/>
              <a:chOff x="4068677" y="3706788"/>
              <a:chExt cx="1756028" cy="1753567"/>
            </a:xfrm>
          </p:grpSpPr>
          <p:sp>
            <p:nvSpPr>
              <p:cNvPr id="33" name="타원 32">
                <a:extLst>
                  <a:ext uri="{FF2B5EF4-FFF2-40B4-BE49-F238E27FC236}">
                    <a16:creationId xmlns:a16="http://schemas.microsoft.com/office/drawing/2014/main" id="{0AF57DB9-8EF3-46DC-BADC-4BD4A5A67161}"/>
                  </a:ext>
                </a:extLst>
              </p:cNvPr>
              <p:cNvSpPr/>
              <p:nvPr/>
            </p:nvSpPr>
            <p:spPr>
              <a:xfrm>
                <a:off x="4068677" y="3706788"/>
                <a:ext cx="1753567" cy="1753567"/>
              </a:xfrm>
              <a:prstGeom prst="ellipse">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endParaRPr lang="ko-KR" altLang="en-US" sz="1401">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34" name="Text Box 15">
                <a:extLst>
                  <a:ext uri="{FF2B5EF4-FFF2-40B4-BE49-F238E27FC236}">
                    <a16:creationId xmlns:a16="http://schemas.microsoft.com/office/drawing/2014/main" id="{BFA76043-9021-464D-BD64-83344FDF22FD}"/>
                  </a:ext>
                </a:extLst>
              </p:cNvPr>
              <p:cNvSpPr txBox="1">
                <a:spLocks noChangeArrowheads="1"/>
              </p:cNvSpPr>
              <p:nvPr/>
            </p:nvSpPr>
            <p:spPr bwMode="auto">
              <a:xfrm>
                <a:off x="4135633" y="4035126"/>
                <a:ext cx="903671" cy="28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a:spcAft>
                    <a:spcPts val="600"/>
                  </a:spcAft>
                  <a:defRPr sz="1400">
                    <a:solidFill>
                      <a:prstClr val="black">
                        <a:lumMod val="85000"/>
                        <a:lumOff val="15000"/>
                      </a:prst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Aft>
                    <a:spcPts val="0"/>
                  </a:spcAft>
                </a:pPr>
                <a:r>
                  <a:rPr lang="vi-VN" altLang="ko-KR" sz="1299" dirty="0">
                    <a:latin typeface="SamsungOne-700" panose="020B0803030303020204" pitchFamily="34" charset="0"/>
                    <a:ea typeface="SamsungOne-700" panose="020B0803030303020204" pitchFamily="34" charset="0"/>
                  </a:rPr>
                  <a:t>Hiện tượng </a:t>
                </a:r>
              </a:p>
              <a:p>
                <a:pPr algn="ctr">
                  <a:spcAft>
                    <a:spcPts val="0"/>
                  </a:spcAft>
                </a:pPr>
                <a:r>
                  <a:rPr lang="vi-VN" altLang="ko-KR" sz="1299" dirty="0">
                    <a:latin typeface="SamsungOne-700" panose="020B0803030303020204" pitchFamily="34" charset="0"/>
                    <a:ea typeface="SamsungOne-700" panose="020B0803030303020204" pitchFamily="34" charset="0"/>
                  </a:rPr>
                  <a:t>vật lý</a:t>
                </a:r>
              </a:p>
            </p:txBody>
          </p:sp>
          <p:cxnSp>
            <p:nvCxnSpPr>
              <p:cNvPr id="35" name="직선 연결선 34">
                <a:extLst>
                  <a:ext uri="{FF2B5EF4-FFF2-40B4-BE49-F238E27FC236}">
                    <a16:creationId xmlns:a16="http://schemas.microsoft.com/office/drawing/2014/main" id="{C242242A-163E-4525-B6D1-9C21DD128D33}"/>
                  </a:ext>
                </a:extLst>
              </p:cNvPr>
              <p:cNvCxnSpPr>
                <a:stCxn id="41" idx="0"/>
                <a:endCxn id="33" idx="0"/>
              </p:cNvCxnSpPr>
              <p:nvPr/>
            </p:nvCxnSpPr>
            <p:spPr>
              <a:xfrm flipV="1">
                <a:off x="4945460" y="3706788"/>
                <a:ext cx="1" cy="73513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BED9BBD5-3FB4-4642-8C31-4CA299443BD6}"/>
                  </a:ext>
                </a:extLst>
              </p:cNvPr>
              <p:cNvCxnSpPr>
                <a:stCxn id="33" idx="3"/>
              </p:cNvCxnSpPr>
              <p:nvPr/>
            </p:nvCxnSpPr>
            <p:spPr>
              <a:xfrm flipV="1">
                <a:off x="4325481" y="4607027"/>
                <a:ext cx="625931" cy="59652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547B68DF-3345-4A99-8E43-B0A824757077}"/>
                  </a:ext>
                </a:extLst>
              </p:cNvPr>
              <p:cNvCxnSpPr>
                <a:stCxn id="33" idx="5"/>
              </p:cNvCxnSpPr>
              <p:nvPr/>
            </p:nvCxnSpPr>
            <p:spPr>
              <a:xfrm flipH="1" flipV="1">
                <a:off x="4957751" y="4624736"/>
                <a:ext cx="607689" cy="57881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 Box 15">
                <a:extLst>
                  <a:ext uri="{FF2B5EF4-FFF2-40B4-BE49-F238E27FC236}">
                    <a16:creationId xmlns:a16="http://schemas.microsoft.com/office/drawing/2014/main" id="{4196C078-7CF3-4112-9741-742D419040C1}"/>
                  </a:ext>
                </a:extLst>
              </p:cNvPr>
              <p:cNvSpPr txBox="1">
                <a:spLocks noChangeArrowheads="1"/>
              </p:cNvSpPr>
              <p:nvPr/>
            </p:nvSpPr>
            <p:spPr bwMode="auto">
              <a:xfrm>
                <a:off x="4921034" y="4021055"/>
                <a:ext cx="903671" cy="28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a:spcAft>
                    <a:spcPts val="600"/>
                  </a:spcAft>
                  <a:defRPr sz="1400">
                    <a:solidFill>
                      <a:prstClr val="black">
                        <a:lumMod val="85000"/>
                        <a:lumOff val="15000"/>
                      </a:prst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Aft>
                    <a:spcPts val="0"/>
                  </a:spcAft>
                </a:pPr>
                <a:r>
                  <a:rPr lang="vi-VN" altLang="ko-KR" sz="1299" dirty="0">
                    <a:latin typeface="SamsungOne-700" panose="020B0803030303020204" pitchFamily="34" charset="0"/>
                    <a:ea typeface="SamsungOne-700" panose="020B0803030303020204" pitchFamily="34" charset="0"/>
                  </a:rPr>
                  <a:t>Hiện tượng </a:t>
                </a:r>
              </a:p>
              <a:p>
                <a:pPr algn="ctr">
                  <a:spcAft>
                    <a:spcPts val="0"/>
                  </a:spcAft>
                </a:pPr>
                <a:r>
                  <a:rPr lang="vi-VN" altLang="ko-KR" sz="1299" dirty="0">
                    <a:latin typeface="SamsungOne-700" panose="020B0803030303020204" pitchFamily="34" charset="0"/>
                    <a:ea typeface="SamsungOne-700" panose="020B0803030303020204" pitchFamily="34" charset="0"/>
                  </a:rPr>
                  <a:t>hóa học</a:t>
                </a:r>
              </a:p>
            </p:txBody>
          </p:sp>
          <p:sp>
            <p:nvSpPr>
              <p:cNvPr id="39" name="Text Box 15">
                <a:extLst>
                  <a:ext uri="{FF2B5EF4-FFF2-40B4-BE49-F238E27FC236}">
                    <a16:creationId xmlns:a16="http://schemas.microsoft.com/office/drawing/2014/main" id="{1DDBA35C-990A-4953-BFAE-7D9CE1ADE019}"/>
                  </a:ext>
                </a:extLst>
              </p:cNvPr>
              <p:cNvSpPr txBox="1">
                <a:spLocks noChangeArrowheads="1"/>
              </p:cNvSpPr>
              <p:nvPr/>
            </p:nvSpPr>
            <p:spPr bwMode="auto">
              <a:xfrm>
                <a:off x="4499577" y="4984597"/>
                <a:ext cx="903671" cy="28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a:spcAft>
                    <a:spcPts val="600"/>
                  </a:spcAft>
                  <a:defRPr sz="1400">
                    <a:solidFill>
                      <a:prstClr val="black">
                        <a:lumMod val="85000"/>
                        <a:lumOff val="15000"/>
                      </a:prst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Aft>
                    <a:spcPts val="0"/>
                  </a:spcAft>
                </a:pPr>
                <a:r>
                  <a:rPr lang="vi-VN" altLang="ko-KR" sz="1299" dirty="0">
                    <a:latin typeface="SamsungOne-700" panose="020B0803030303020204" pitchFamily="34" charset="0"/>
                    <a:ea typeface="SamsungOne-700" panose="020B0803030303020204" pitchFamily="34" charset="0"/>
                  </a:rPr>
                  <a:t>Hiện tượng sinh học</a:t>
                </a:r>
              </a:p>
            </p:txBody>
          </p:sp>
          <p:sp>
            <p:nvSpPr>
              <p:cNvPr id="41" name="사각형: 둥근 모서리 46">
                <a:extLst>
                  <a:ext uri="{FF2B5EF4-FFF2-40B4-BE49-F238E27FC236}">
                    <a16:creationId xmlns:a16="http://schemas.microsoft.com/office/drawing/2014/main" id="{E35220C8-ADC0-40B7-99F4-33880E5226EC}"/>
                  </a:ext>
                </a:extLst>
              </p:cNvPr>
              <p:cNvSpPr/>
              <p:nvPr/>
            </p:nvSpPr>
            <p:spPr>
              <a:xfrm>
                <a:off x="4184213" y="4441925"/>
                <a:ext cx="1522494" cy="283292"/>
              </a:xfrm>
              <a:prstGeom prst="roundRect">
                <a:avLst>
                  <a:gd name="adj" fmla="val 50000"/>
                </a:avLst>
              </a:prstGeom>
              <a:solidFill>
                <a:srgbClr val="0033CC"/>
              </a:solidFill>
            </p:spPr>
            <p:txBody>
              <a:bodyPr wrap="square" lIns="0" tIns="0" rIns="0" bIns="0" rtlCol="0" anchor="ctr">
                <a:noAutofit/>
              </a:bodyPr>
              <a:lstStyle/>
              <a:p>
                <a:pPr algn="ctr"/>
                <a:r>
                  <a:rPr lang="en-US" altLang="ko-KR" sz="1601" dirty="0" err="1">
                    <a:solidFill>
                      <a:schemeClr val="bg1"/>
                    </a:solidFill>
                    <a:latin typeface="SamsungOne-700" panose="020B0803030303020204" pitchFamily="34" charset="0"/>
                    <a:ea typeface="SamsungOne-700" panose="020B0803030303020204" pitchFamily="34" charset="0"/>
                  </a:rPr>
                  <a:t>Cảm</a:t>
                </a:r>
                <a:r>
                  <a:rPr lang="en-US" altLang="ko-KR" sz="1601" dirty="0">
                    <a:solidFill>
                      <a:schemeClr val="bg1"/>
                    </a:solidFill>
                    <a:latin typeface="SamsungOne-700" panose="020B0803030303020204" pitchFamily="34" charset="0"/>
                    <a:ea typeface="SamsungOne-700" panose="020B0803030303020204" pitchFamily="34" charset="0"/>
                  </a:rPr>
                  <a:t> </a:t>
                </a:r>
                <a:r>
                  <a:rPr lang="en-US" altLang="ko-KR" sz="1601" dirty="0" err="1">
                    <a:solidFill>
                      <a:schemeClr val="bg1"/>
                    </a:solidFill>
                    <a:latin typeface="SamsungOne-700" panose="020B0803030303020204" pitchFamily="34" charset="0"/>
                    <a:ea typeface="SamsungOne-700" panose="020B0803030303020204" pitchFamily="34" charset="0"/>
                  </a:rPr>
                  <a:t>biến</a:t>
                </a:r>
                <a:endParaRPr lang="en-US" altLang="ko-KR" sz="1601" dirty="0">
                  <a:solidFill>
                    <a:schemeClr val="bg1"/>
                  </a:solidFill>
                  <a:latin typeface="SamsungOne-700" panose="020B0803030303020204" pitchFamily="34" charset="0"/>
                  <a:ea typeface="SamsungOne-700" panose="020B0803030303020204" pitchFamily="34" charset="0"/>
                </a:endParaRPr>
              </a:p>
            </p:txBody>
          </p:sp>
        </p:grpSp>
        <p:grpSp>
          <p:nvGrpSpPr>
            <p:cNvPr id="23" name="그룹 22">
              <a:extLst>
                <a:ext uri="{FF2B5EF4-FFF2-40B4-BE49-F238E27FC236}">
                  <a16:creationId xmlns:a16="http://schemas.microsoft.com/office/drawing/2014/main" id="{5E0E6AA6-0861-430E-9CB4-3189A869775F}"/>
                </a:ext>
              </a:extLst>
            </p:cNvPr>
            <p:cNvGrpSpPr/>
            <p:nvPr/>
          </p:nvGrpSpPr>
          <p:grpSpPr>
            <a:xfrm>
              <a:off x="1177674" y="3359489"/>
              <a:ext cx="7422198" cy="2799558"/>
              <a:chOff x="711586" y="2753577"/>
              <a:chExt cx="7422198" cy="2799558"/>
            </a:xfrm>
          </p:grpSpPr>
          <p:sp>
            <p:nvSpPr>
              <p:cNvPr id="26" name="사각형: 둥근 모서리 46">
                <a:extLst>
                  <a:ext uri="{FF2B5EF4-FFF2-40B4-BE49-F238E27FC236}">
                    <a16:creationId xmlns:a16="http://schemas.microsoft.com/office/drawing/2014/main" id="{FDEDFF85-936D-470F-A39F-4DAC66E77E5A}"/>
                  </a:ext>
                </a:extLst>
              </p:cNvPr>
              <p:cNvSpPr/>
              <p:nvPr/>
            </p:nvSpPr>
            <p:spPr>
              <a:xfrm>
                <a:off x="887870" y="4027189"/>
                <a:ext cx="1522494" cy="283292"/>
              </a:xfrm>
              <a:prstGeom prst="roundRect">
                <a:avLst>
                  <a:gd name="adj" fmla="val 50000"/>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164" latinLnBrk="0"/>
                <a:r>
                  <a:rPr lang="vi-VN" altLang="ko-KR" sz="1401" dirty="0">
                    <a:solidFill>
                      <a:schemeClr val="tx1">
                        <a:lumMod val="85000"/>
                        <a:lumOff val="15000"/>
                      </a:schemeClr>
                    </a:solidFill>
                    <a:latin typeface="SamsungOne-700" panose="020B0803030303020204" pitchFamily="34" charset="0"/>
                    <a:ea typeface="SamsungOne-700" panose="020B0803030303020204" pitchFamily="34" charset="0"/>
                  </a:rPr>
                  <a:t>Năng lượng vào</a:t>
                </a:r>
              </a:p>
            </p:txBody>
          </p:sp>
          <p:sp>
            <p:nvSpPr>
              <p:cNvPr id="27" name="직사각형 26">
                <a:extLst>
                  <a:ext uri="{FF2B5EF4-FFF2-40B4-BE49-F238E27FC236}">
                    <a16:creationId xmlns:a16="http://schemas.microsoft.com/office/drawing/2014/main" id="{246DE392-A99C-41D1-ADE2-7567FA35CB31}"/>
                  </a:ext>
                </a:extLst>
              </p:cNvPr>
              <p:cNvSpPr/>
              <p:nvPr/>
            </p:nvSpPr>
            <p:spPr>
              <a:xfrm>
                <a:off x="711586" y="4269656"/>
                <a:ext cx="1875063" cy="791445"/>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a:r>
                  <a:rPr lang="vi-VN" altLang="ko-KR" sz="1401" dirty="0">
                    <a:solidFill>
                      <a:schemeClr val="tx1">
                        <a:lumMod val="85000"/>
                        <a:lumOff val="15000"/>
                      </a:schemeClr>
                    </a:solidFill>
                    <a:latin typeface="SamsungOne-700" panose="020B0803030303020204" pitchFamily="34" charset="0"/>
                    <a:ea typeface="SamsungOne-700" panose="020B0803030303020204" pitchFamily="34" charset="0"/>
                  </a:rPr>
                  <a:t>Năng lượng ánh sáng, động</a:t>
                </a:r>
              </a:p>
              <a:p>
                <a:pPr algn="ctr"/>
                <a:r>
                  <a:rPr lang="vi-VN" altLang="ko-KR" sz="1401" dirty="0">
                    <a:solidFill>
                      <a:schemeClr val="tx1">
                        <a:lumMod val="85000"/>
                        <a:lumOff val="15000"/>
                      </a:schemeClr>
                    </a:solidFill>
                    <a:latin typeface="SamsungOne-700" panose="020B0803030303020204" pitchFamily="34" charset="0"/>
                    <a:ea typeface="SamsungOne-700" panose="020B0803030303020204" pitchFamily="34" charset="0"/>
                  </a:rPr>
                  <a:t>lực học, nhiệt độ, từ trường, hóa học.</a:t>
                </a:r>
              </a:p>
            </p:txBody>
          </p:sp>
          <p:sp>
            <p:nvSpPr>
              <p:cNvPr id="28" name="사각형: 둥근 모서리 46">
                <a:extLst>
                  <a:ext uri="{FF2B5EF4-FFF2-40B4-BE49-F238E27FC236}">
                    <a16:creationId xmlns:a16="http://schemas.microsoft.com/office/drawing/2014/main" id="{2BD01DA9-07E9-42AE-9462-E1152194585C}"/>
                  </a:ext>
                </a:extLst>
              </p:cNvPr>
              <p:cNvSpPr/>
              <p:nvPr/>
            </p:nvSpPr>
            <p:spPr>
              <a:xfrm>
                <a:off x="6435005" y="4027189"/>
                <a:ext cx="1522494" cy="283292"/>
              </a:xfrm>
              <a:prstGeom prst="roundRect">
                <a:avLst>
                  <a:gd name="adj" fmla="val 50000"/>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457164" latinLnBrk="0"/>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Tín</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hiệu</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ra</a:t>
                </a:r>
                <a:endPar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29" name="직사각형 28">
                <a:extLst>
                  <a:ext uri="{FF2B5EF4-FFF2-40B4-BE49-F238E27FC236}">
                    <a16:creationId xmlns:a16="http://schemas.microsoft.com/office/drawing/2014/main" id="{3C303EF0-B1A4-4148-84B8-DA2426BB16B4}"/>
                  </a:ext>
                </a:extLst>
              </p:cNvPr>
              <p:cNvSpPr/>
              <p:nvPr/>
            </p:nvSpPr>
            <p:spPr>
              <a:xfrm>
                <a:off x="6258721" y="4376901"/>
                <a:ext cx="1875063" cy="39572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a:r>
                  <a:rPr lang="vi-VN" altLang="ko-KR" sz="1401" dirty="0">
                    <a:solidFill>
                      <a:schemeClr val="tx1">
                        <a:lumMod val="85000"/>
                        <a:lumOff val="15000"/>
                      </a:schemeClr>
                    </a:solidFill>
                    <a:latin typeface="SamsungOne-700" panose="020B0803030303020204" pitchFamily="34" charset="0"/>
                    <a:ea typeface="SamsungOne-700" panose="020B0803030303020204" pitchFamily="34" charset="0"/>
                  </a:rPr>
                  <a:t>Thông tin ra dưới dạng tín hiệu điện.</a:t>
                </a:r>
              </a:p>
            </p:txBody>
          </p:sp>
          <p:sp>
            <p:nvSpPr>
              <p:cNvPr id="30" name="직사각형 29">
                <a:extLst>
                  <a:ext uri="{FF2B5EF4-FFF2-40B4-BE49-F238E27FC236}">
                    <a16:creationId xmlns:a16="http://schemas.microsoft.com/office/drawing/2014/main" id="{01591FA3-9EBA-4F7D-868C-1E77AFA6B534}"/>
                  </a:ext>
                </a:extLst>
              </p:cNvPr>
              <p:cNvSpPr/>
              <p:nvPr/>
            </p:nvSpPr>
            <p:spPr>
              <a:xfrm>
                <a:off x="4900719" y="5157412"/>
                <a:ext cx="1055179" cy="395723"/>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Cảm</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biến</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sinh</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học</a:t>
                </a:r>
                <a:endPar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31" name="직사각형 30">
                <a:extLst>
                  <a:ext uri="{FF2B5EF4-FFF2-40B4-BE49-F238E27FC236}">
                    <a16:creationId xmlns:a16="http://schemas.microsoft.com/office/drawing/2014/main" id="{A885C2A4-5982-4887-A652-AC4E95B41179}"/>
                  </a:ext>
                </a:extLst>
              </p:cNvPr>
              <p:cNvSpPr/>
              <p:nvPr/>
            </p:nvSpPr>
            <p:spPr>
              <a:xfrm>
                <a:off x="2727022" y="2753577"/>
                <a:ext cx="1529269" cy="593585"/>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a:r>
                  <a:rPr lang="vi-VN" altLang="ko-KR" sz="1401" dirty="0">
                    <a:solidFill>
                      <a:schemeClr val="tx1">
                        <a:lumMod val="85000"/>
                        <a:lumOff val="15000"/>
                      </a:schemeClr>
                    </a:solidFill>
                    <a:latin typeface="SamsungOne-700" panose="020B0803030303020204" pitchFamily="34" charset="0"/>
                    <a:ea typeface="SamsungOne-700" panose="020B0803030303020204" pitchFamily="34" charset="0"/>
                  </a:rPr>
                  <a:t>Cảm biến ánh sáng, </a:t>
                </a:r>
              </a:p>
              <a:p>
                <a:pPr algn="ctr"/>
                <a:r>
                  <a:rPr lang="vi-VN" altLang="ko-KR" sz="1401" dirty="0">
                    <a:solidFill>
                      <a:schemeClr val="tx1">
                        <a:lumMod val="85000"/>
                        <a:lumOff val="15000"/>
                      </a:schemeClr>
                    </a:solidFill>
                    <a:latin typeface="SamsungOne-700" panose="020B0803030303020204" pitchFamily="34" charset="0"/>
                    <a:ea typeface="SamsungOne-700" panose="020B0803030303020204" pitchFamily="34" charset="0"/>
                  </a:rPr>
                  <a:t>nhiệt độ, tốc độ, từ trường</a:t>
                </a:r>
              </a:p>
            </p:txBody>
          </p:sp>
          <p:sp>
            <p:nvSpPr>
              <p:cNvPr id="32" name="직사각형 31">
                <a:extLst>
                  <a:ext uri="{FF2B5EF4-FFF2-40B4-BE49-F238E27FC236}">
                    <a16:creationId xmlns:a16="http://schemas.microsoft.com/office/drawing/2014/main" id="{96FE63B7-BAD0-4B18-BDB3-7D032CDDBA91}"/>
                  </a:ext>
                </a:extLst>
              </p:cNvPr>
              <p:cNvSpPr/>
              <p:nvPr/>
            </p:nvSpPr>
            <p:spPr>
              <a:xfrm>
                <a:off x="5067576" y="3090228"/>
                <a:ext cx="1599642" cy="197861"/>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Cảm</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biến</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khí</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độ</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ẩm</a:t>
                </a:r>
                <a:endPar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sp>
          <p:nvSpPr>
            <p:cNvPr id="24" name="화살표: 아래쪽 6">
              <a:extLst>
                <a:ext uri="{FF2B5EF4-FFF2-40B4-BE49-F238E27FC236}">
                  <a16:creationId xmlns:a16="http://schemas.microsoft.com/office/drawing/2014/main" id="{C754BB76-000E-419B-8C6C-A5B53198ED0C}"/>
                </a:ext>
              </a:extLst>
            </p:cNvPr>
            <p:cNvSpPr/>
            <p:nvPr/>
          </p:nvSpPr>
          <p:spPr>
            <a:xfrm rot="16200000">
              <a:off x="3227942" y="4595645"/>
              <a:ext cx="367458" cy="406510"/>
            </a:xfrm>
            <a:prstGeom prst="downArrow">
              <a:avLst>
                <a:gd name="adj1" fmla="val 56781"/>
                <a:gd name="adj2" fmla="val 56860"/>
              </a:avLst>
            </a:prstGeom>
            <a:gradFill>
              <a:gsLst>
                <a:gs pos="0">
                  <a:schemeClr val="bg1">
                    <a:alpha val="0"/>
                  </a:schemeClr>
                </a:gs>
                <a:gs pos="91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999" dirty="0">
                <a:solidFill>
                  <a:prstClr val="white"/>
                </a:solidFill>
                <a:latin typeface="SamsungOne-400" panose="020B0503030303020204" pitchFamily="34" charset="0"/>
                <a:ea typeface="KoPub돋움체 Bold" panose="02020603020101020101" pitchFamily="18" charset="-127"/>
              </a:endParaRPr>
            </a:p>
          </p:txBody>
        </p:sp>
        <p:sp>
          <p:nvSpPr>
            <p:cNvPr id="25" name="화살표: 아래쪽 6">
              <a:extLst>
                <a:ext uri="{FF2B5EF4-FFF2-40B4-BE49-F238E27FC236}">
                  <a16:creationId xmlns:a16="http://schemas.microsoft.com/office/drawing/2014/main" id="{F88313F3-7FB3-466B-8D47-00AC04E0E4B9}"/>
                </a:ext>
              </a:extLst>
            </p:cNvPr>
            <p:cNvSpPr/>
            <p:nvPr/>
          </p:nvSpPr>
          <p:spPr>
            <a:xfrm rot="16200000">
              <a:off x="6318383" y="4595645"/>
              <a:ext cx="367458" cy="406510"/>
            </a:xfrm>
            <a:prstGeom prst="downArrow">
              <a:avLst>
                <a:gd name="adj1" fmla="val 56781"/>
                <a:gd name="adj2" fmla="val 56860"/>
              </a:avLst>
            </a:prstGeom>
            <a:gradFill>
              <a:gsLst>
                <a:gs pos="0">
                  <a:schemeClr val="bg1">
                    <a:alpha val="0"/>
                  </a:schemeClr>
                </a:gs>
                <a:gs pos="91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999" dirty="0">
                <a:solidFill>
                  <a:prstClr val="white"/>
                </a:solidFill>
                <a:latin typeface="SamsungOne-400" panose="020B0503030303020204" pitchFamily="34" charset="0"/>
                <a:ea typeface="KoPub돋움체 Bold" panose="02020603020101020101" pitchFamily="18" charset="-127"/>
              </a:endParaRPr>
            </a:p>
          </p:txBody>
        </p:sp>
      </p:grpSp>
    </p:spTree>
    <p:extLst>
      <p:ext uri="{BB962C8B-B14F-4D97-AF65-F5344CB8AC3E}">
        <p14:creationId xmlns:p14="http://schemas.microsoft.com/office/powerpoint/2010/main" val="29554110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Những</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loại</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kích</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thích</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bên</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ngoài</a:t>
            </a:r>
            <a:endPar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6"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nghĩa</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aphicFrame>
        <p:nvGraphicFramePr>
          <p:cNvPr id="2" name="Group 109">
            <a:extLst>
              <a:ext uri="{FF2B5EF4-FFF2-40B4-BE49-F238E27FC236}">
                <a16:creationId xmlns:a16="http://schemas.microsoft.com/office/drawing/2014/main" id="{D246A5FC-859B-81C6-1FB3-E0C104DCDB5E}"/>
              </a:ext>
            </a:extLst>
          </p:cNvPr>
          <p:cNvGraphicFramePr>
            <a:graphicFrameLocks/>
          </p:cNvGraphicFramePr>
          <p:nvPr>
            <p:extLst>
              <p:ext uri="{D42A27DB-BD31-4B8C-83A1-F6EECF244321}">
                <p14:modId xmlns:p14="http://schemas.microsoft.com/office/powerpoint/2010/main" val="1533921294"/>
              </p:ext>
            </p:extLst>
          </p:nvPr>
        </p:nvGraphicFramePr>
        <p:xfrm>
          <a:off x="688053" y="2108361"/>
          <a:ext cx="8526717" cy="3828042"/>
        </p:xfrm>
        <a:graphic>
          <a:graphicData uri="http://schemas.openxmlformats.org/drawingml/2006/table">
            <a:tbl>
              <a:tblPr/>
              <a:tblGrid>
                <a:gridCol w="1315608">
                  <a:extLst>
                    <a:ext uri="{9D8B030D-6E8A-4147-A177-3AD203B41FA5}">
                      <a16:colId xmlns:a16="http://schemas.microsoft.com/office/drawing/2014/main" val="20000"/>
                    </a:ext>
                  </a:extLst>
                </a:gridCol>
                <a:gridCol w="6111433">
                  <a:extLst>
                    <a:ext uri="{9D8B030D-6E8A-4147-A177-3AD203B41FA5}">
                      <a16:colId xmlns:a16="http://schemas.microsoft.com/office/drawing/2014/main" val="20001"/>
                    </a:ext>
                  </a:extLst>
                </a:gridCol>
                <a:gridCol w="1099676">
                  <a:extLst>
                    <a:ext uri="{9D8B030D-6E8A-4147-A177-3AD203B41FA5}">
                      <a16:colId xmlns:a16="http://schemas.microsoft.com/office/drawing/2014/main" val="20002"/>
                    </a:ext>
                  </a:extLst>
                </a:gridCol>
              </a:tblGrid>
              <a:tr h="353936">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Những loại năng lượng</a:t>
                      </a:r>
                    </a:p>
                  </a:txBody>
                  <a:tcPr marL="58481" marR="38988" marT="53989" marB="53989"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Những tính năng áp dụng cho cảm biến</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Năm giác quan</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581516">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1" hangingPunct="1">
                        <a:lnSpc>
                          <a:spcPct val="8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Năng lượng </a:t>
                      </a:r>
                      <a:endParaRPr lang="en-US"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marL="0" marR="0" lvl="0" indent="0" algn="ctr" defTabSz="914400" rtl="0" eaLnBrk="1" fontAlgn="base" latinLnBrk="1" hangingPunct="1">
                        <a:lnSpc>
                          <a:spcPct val="8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động lực học</a:t>
                      </a:r>
                    </a:p>
                  </a:txBody>
                  <a:tcPr marL="116963" marR="38988" marT="53989" marB="53989"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rgbClr val="0033CC"/>
                              </a:gs>
                              <a:gs pos="100000">
                                <a:srgbClr val="0033CC"/>
                              </a:gs>
                            </a:gsLst>
                            <a:lin ang="5400000" scaled="0"/>
                          </a:gradFill>
                          <a:latin typeface="Arial" panose="020B0803030303020204" pitchFamily="34" charset="0"/>
                          <a:ea typeface="SamsungOne-700" panose="020B0803030303020204" pitchFamily="34" charset="0"/>
                          <a:cs typeface="Times New Roman" panose="02020603050405020304" pitchFamily="18" charset="0"/>
                        </a:rPr>
                        <a:t>Tốc độ, Gia tốc, Lực, Áp suất, Khối lượng, Mật độ, Mô-men, Mô-men xoắn, Hình dạng</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Thính giác</a:t>
                      </a:r>
                    </a:p>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Xúc giác</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1516">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1" hangingPunct="1">
                        <a:lnSpc>
                          <a:spcPct val="8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Năng lượng </a:t>
                      </a:r>
                      <a:endParaRPr lang="en-US"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marL="0" marR="0" lvl="0" indent="0" algn="ctr" defTabSz="914400" rtl="0" eaLnBrk="1" fontAlgn="base" latinLnBrk="1" hangingPunct="1">
                        <a:lnSpc>
                          <a:spcPct val="8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bức xạ</a:t>
                      </a:r>
                    </a:p>
                  </a:txBody>
                  <a:tcPr marL="116963" marR="38988" marT="53989" marB="53989"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vi-VN" sz="1200" b="0">
                          <a:gradFill>
                            <a:gsLst>
                              <a:gs pos="0">
                                <a:srgbClr val="0033CC"/>
                              </a:gs>
                              <a:gs pos="100000">
                                <a:srgbClr val="0033CC"/>
                              </a:gs>
                            </a:gsLst>
                            <a:lin ang="5400000" scaled="0"/>
                          </a:gradFill>
                          <a:latin typeface="Arial" panose="020B0803030303020204" pitchFamily="34" charset="0"/>
                          <a:ea typeface="SamsungOne-700" panose="020B0803030303020204" pitchFamily="34" charset="0"/>
                          <a:cs typeface="Times New Roman" panose="02020603050405020304" pitchFamily="18" charset="0"/>
                        </a:rPr>
                        <a:t>Cường độ bức xạ, Năng lượng, Bước sóng, Biên độ, Pha, Độ truyền qua, Độ phân cực</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Thị giác</a:t>
                      </a:r>
                    </a:p>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Xúc giác</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4960">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1" hangingPunct="1">
                        <a:lnSpc>
                          <a:spcPct val="8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Năng lượng </a:t>
                      </a:r>
                      <a:endParaRPr lang="en-US"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marL="0" marR="0" lvl="0" indent="0" algn="ctr" defTabSz="914400" rtl="0" eaLnBrk="1" fontAlgn="base" latinLnBrk="1" hangingPunct="1">
                        <a:lnSpc>
                          <a:spcPct val="8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nhiệt</a:t>
                      </a:r>
                    </a:p>
                  </a:txBody>
                  <a:tcPr marL="116963" marR="38988" marT="53989" marB="53989"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rgbClr val="0033CC"/>
                              </a:gs>
                              <a:gs pos="100000">
                                <a:srgbClr val="0033CC"/>
                              </a:gs>
                            </a:gsLst>
                            <a:lin ang="5400000" scaled="0"/>
                          </a:gradFill>
                          <a:latin typeface="Arial" panose="020B0803030303020204" pitchFamily="34" charset="0"/>
                          <a:ea typeface="SamsungOne-700" panose="020B0803030303020204" pitchFamily="34" charset="0"/>
                          <a:cs typeface="Times New Roman" panose="02020603050405020304" pitchFamily="18" charset="0"/>
                        </a:rPr>
                        <a:t>Nhiệt lượng, Nhiệt độ, Thông lượng nhiệt</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Xúc giác</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9836">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1" hangingPunct="1">
                        <a:lnSpc>
                          <a:spcPct val="8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Năng lượng từ trường</a:t>
                      </a:r>
                    </a:p>
                  </a:txBody>
                  <a:tcPr marL="116963" marR="38988" marT="53989" marB="53989"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rgbClr val="0033CC"/>
                              </a:gs>
                              <a:gs pos="100000">
                                <a:srgbClr val="0033CC"/>
                              </a:gs>
                            </a:gsLst>
                            <a:lin ang="5400000" scaled="0"/>
                          </a:gradFill>
                          <a:latin typeface="Arial" panose="020B0803030303020204" pitchFamily="34" charset="0"/>
                          <a:ea typeface="SamsungOne-700" panose="020B0803030303020204" pitchFamily="34" charset="0"/>
                          <a:cs typeface="Times New Roman" panose="02020603050405020304" pitchFamily="18" charset="0"/>
                        </a:rPr>
                        <a:t>Cường độ từ trường, Mô-men, Độ từ thẩm, Mật độ từ thông</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1516">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1" hangingPunct="1">
                        <a:lnSpc>
                          <a:spcPct val="8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Năng lượng </a:t>
                      </a:r>
                      <a:endParaRPr lang="en-US"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marL="0" marR="0" lvl="0" indent="0" algn="ctr" defTabSz="914400" rtl="0" eaLnBrk="1" fontAlgn="base" latinLnBrk="1" hangingPunct="1">
                        <a:lnSpc>
                          <a:spcPct val="8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hóa học</a:t>
                      </a:r>
                    </a:p>
                  </a:txBody>
                  <a:tcPr marL="116963" marR="38988" marT="53989" marB="53989"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rgbClr val="0033CC"/>
                              </a:gs>
                              <a:gs pos="100000">
                                <a:srgbClr val="0033CC"/>
                              </a:gs>
                            </a:gsLst>
                            <a:lin ang="5400000" scaled="0"/>
                          </a:gradFill>
                          <a:latin typeface="Arial" panose="020B0803030303020204" pitchFamily="34" charset="0"/>
                          <a:ea typeface="SamsungOne-700" panose="020B0803030303020204" pitchFamily="34" charset="0"/>
                          <a:cs typeface="Times New Roman" panose="02020603050405020304" pitchFamily="18" charset="0"/>
                        </a:rPr>
                        <a:t>Nồng độ, Tốc độ phản ứng, thế oxy hóa khử, Đặc tính sinh học</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Khứu giác</a:t>
                      </a:r>
                    </a:p>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Vị giác</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4960">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1" hangingPunct="1">
                        <a:lnSpc>
                          <a:spcPct val="8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Năng lượng </a:t>
                      </a:r>
                      <a:endParaRPr lang="en-US"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marL="0" marR="0" lvl="0" indent="0" algn="ctr" defTabSz="914400" rtl="0" eaLnBrk="1" fontAlgn="base" latinLnBrk="1" hangingPunct="1">
                        <a:lnSpc>
                          <a:spcPct val="8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điện</a:t>
                      </a:r>
                    </a:p>
                  </a:txBody>
                  <a:tcPr marL="116963" marR="38988" marT="53989" marB="53989" anchor="ctr" horzOverflow="overflow">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rgbClr val="D9D9D9"/>
                      </a:solidFill>
                      <a:prstDash val="solid"/>
                      <a:round/>
                      <a:headEnd type="none" w="med" len="med"/>
                      <a:tailEnd type="none" w="med" len="med"/>
                    </a:lnB>
                    <a:lnTlToBr>
                      <a:noFill/>
                    </a:lnTlToBr>
                    <a:lnBlToTr>
                      <a:noFill/>
                    </a:lnBlToTr>
                    <a:solidFill>
                      <a:srgbClr val="F2F2F2"/>
                    </a:solid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dirty="0">
                          <a:gradFill>
                            <a:gsLst>
                              <a:gs pos="0">
                                <a:srgbClr val="0033CC"/>
                              </a:gs>
                              <a:gs pos="100000">
                                <a:srgbClr val="0033CC"/>
                              </a:gs>
                            </a:gsLst>
                            <a:lin ang="5400000" scaled="0"/>
                          </a:gradFill>
                          <a:latin typeface="Arial" panose="020B0803030303020204" pitchFamily="34" charset="0"/>
                          <a:ea typeface="SamsungOne-700" panose="020B0803030303020204" pitchFamily="34" charset="0"/>
                          <a:cs typeface="Times New Roman" panose="02020603050405020304" pitchFamily="18" charset="0"/>
                        </a:rPr>
                        <a:t>Điện áp, Cường độ dòng điện, Điện trở, Điện dung, Tần số</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rgbClr val="D9D9D9"/>
                      </a:solidFill>
                      <a:prstDash val="solid"/>
                      <a:round/>
                      <a:headEnd type="none" w="med" len="med"/>
                      <a:tailEnd type="none" w="med" len="med"/>
                    </a:lnB>
                    <a:lnTlToBr>
                      <a:noFill/>
                    </a:lnTlToBr>
                    <a:lnBlToTr>
                      <a:noFill/>
                    </a:lnBlToTr>
                    <a:noFill/>
                  </a:tcPr>
                </a:tc>
                <a:tc>
                  <a:txBody>
                    <a:bodyPr/>
                    <a:lstStyle>
                      <a:lvl1pPr marL="0" algn="l" defTabSz="914400" rtl="0" eaLnBrk="1" latinLnBrk="1" hangingPunct="1">
                        <a:defRPr sz="1800" kern="1200">
                          <a:solidFill>
                            <a:schemeClr val="tx1"/>
                          </a:solidFill>
                          <a:latin typeface="굴림"/>
                          <a:ea typeface="굴림"/>
                        </a:defRPr>
                      </a:lvl1pPr>
                      <a:lvl2pPr marL="457200" algn="l" defTabSz="914400" rtl="0" eaLnBrk="1" latinLnBrk="1" hangingPunct="1">
                        <a:defRPr sz="1800" kern="1200">
                          <a:solidFill>
                            <a:schemeClr val="tx1"/>
                          </a:solidFill>
                          <a:latin typeface="굴림"/>
                          <a:ea typeface="굴림"/>
                        </a:defRPr>
                      </a:lvl2pPr>
                      <a:lvl3pPr marL="914400" algn="l" defTabSz="914400" rtl="0" eaLnBrk="1" latinLnBrk="1" hangingPunct="1">
                        <a:defRPr sz="1800" kern="1200">
                          <a:solidFill>
                            <a:schemeClr val="tx1"/>
                          </a:solidFill>
                          <a:latin typeface="굴림"/>
                          <a:ea typeface="굴림"/>
                        </a:defRPr>
                      </a:lvl3pPr>
                      <a:lvl4pPr marL="1371600" algn="l" defTabSz="914400" rtl="0" eaLnBrk="1" latinLnBrk="1" hangingPunct="1">
                        <a:defRPr sz="1800" kern="1200">
                          <a:solidFill>
                            <a:schemeClr val="tx1"/>
                          </a:solidFill>
                          <a:latin typeface="굴림"/>
                          <a:ea typeface="굴림"/>
                        </a:defRPr>
                      </a:lvl4pPr>
                      <a:lvl5pPr marL="1828800" algn="l" defTabSz="914400" rtl="0" eaLnBrk="1" latinLnBrk="1" hangingPunct="1">
                        <a:defRPr sz="1800" kern="1200">
                          <a:solidFill>
                            <a:schemeClr val="tx1"/>
                          </a:solidFill>
                          <a:latin typeface="굴림"/>
                          <a:ea typeface="굴림"/>
                        </a:defRPr>
                      </a:lvl5pPr>
                      <a:lvl6pPr marL="2286000" algn="l" defTabSz="914400" rtl="0" eaLnBrk="1" latinLnBrk="1" hangingPunct="1">
                        <a:defRPr sz="1800" kern="1200">
                          <a:solidFill>
                            <a:schemeClr val="tx1"/>
                          </a:solidFill>
                          <a:latin typeface="굴림"/>
                          <a:ea typeface="굴림"/>
                        </a:defRPr>
                      </a:lvl6pPr>
                      <a:lvl7pPr marL="2743200" algn="l" defTabSz="914400" rtl="0" eaLnBrk="1" latinLnBrk="1" hangingPunct="1">
                        <a:defRPr sz="1800" kern="1200">
                          <a:solidFill>
                            <a:schemeClr val="tx1"/>
                          </a:solidFill>
                          <a:latin typeface="굴림"/>
                          <a:ea typeface="굴림"/>
                        </a:defRPr>
                      </a:lvl7pPr>
                      <a:lvl8pPr marL="3200400" algn="l" defTabSz="914400" rtl="0" eaLnBrk="1" latinLnBrk="1" hangingPunct="1">
                        <a:defRPr sz="1800" kern="1200">
                          <a:solidFill>
                            <a:schemeClr val="tx1"/>
                          </a:solidFill>
                          <a:latin typeface="굴림"/>
                          <a:ea typeface="굴림"/>
                        </a:defRPr>
                      </a:lvl8pPr>
                      <a:lvl9pPr marL="3657600" algn="l" defTabSz="914400" rtl="0" eaLnBrk="1" latinLnBrk="1" hangingPunct="1">
                        <a:defRPr sz="1800" kern="1200">
                          <a:solidFill>
                            <a:schemeClr val="tx1"/>
                          </a:solidFill>
                          <a:latin typeface="굴림"/>
                          <a:ea typeface="굴림"/>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a:t>
                      </a:r>
                    </a:p>
                  </a:txBody>
                  <a:tcPr marL="58481" marR="38988" marT="53989" marB="53989" anchor="ctr" horzOverflow="overflow">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rgbClr val="D9D9D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93284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Model</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2" name="그룹 1">
            <a:extLst>
              <a:ext uri="{FF2B5EF4-FFF2-40B4-BE49-F238E27FC236}">
                <a16:creationId xmlns:a16="http://schemas.microsoft.com/office/drawing/2014/main" id="{768B2BBA-CBCA-4C48-94CF-5D470EF6DB72}"/>
              </a:ext>
            </a:extLst>
          </p:cNvPr>
          <p:cNvGrpSpPr/>
          <p:nvPr/>
        </p:nvGrpSpPr>
        <p:grpSpPr>
          <a:xfrm>
            <a:off x="401643" y="1952633"/>
            <a:ext cx="4646611" cy="3848100"/>
            <a:chOff x="401638" y="1952626"/>
            <a:chExt cx="4646612" cy="3848100"/>
          </a:xfrm>
        </p:grpSpPr>
        <p:grpSp>
          <p:nvGrpSpPr>
            <p:cNvPr id="31" name="그룹 30">
              <a:extLst>
                <a:ext uri="{FF2B5EF4-FFF2-40B4-BE49-F238E27FC236}">
                  <a16:creationId xmlns:a16="http://schemas.microsoft.com/office/drawing/2014/main" id="{28E956D4-920A-4FE9-9FE5-68690A45D8A6}"/>
                </a:ext>
              </a:extLst>
            </p:cNvPr>
            <p:cNvGrpSpPr/>
            <p:nvPr/>
          </p:nvGrpSpPr>
          <p:grpSpPr>
            <a:xfrm>
              <a:off x="487309" y="2098979"/>
              <a:ext cx="4475270" cy="3583563"/>
              <a:chOff x="712182" y="2763161"/>
              <a:chExt cx="4027381" cy="3224916"/>
            </a:xfrm>
          </p:grpSpPr>
          <p:grpSp>
            <p:nvGrpSpPr>
              <p:cNvPr id="32" name="Ομάδα 21">
                <a:extLst>
                  <a:ext uri="{FF2B5EF4-FFF2-40B4-BE49-F238E27FC236}">
                    <a16:creationId xmlns:a16="http://schemas.microsoft.com/office/drawing/2014/main" id="{B9E9FDB8-741B-4304-9598-C3CC839BC249}"/>
                  </a:ext>
                </a:extLst>
              </p:cNvPr>
              <p:cNvGrpSpPr/>
              <p:nvPr/>
            </p:nvGrpSpPr>
            <p:grpSpPr>
              <a:xfrm>
                <a:off x="712182" y="2763161"/>
                <a:ext cx="4027381" cy="3049148"/>
                <a:chOff x="57579" y="1268760"/>
                <a:chExt cx="5450525" cy="4176464"/>
              </a:xfrm>
            </p:grpSpPr>
            <p:pic>
              <p:nvPicPr>
                <p:cNvPr id="34" name="Picture 4" descr="D:\!_Anna Thesis\raspberry-pi-models.jpg">
                  <a:extLst>
                    <a:ext uri="{FF2B5EF4-FFF2-40B4-BE49-F238E27FC236}">
                      <a16:creationId xmlns:a16="http://schemas.microsoft.com/office/drawing/2014/main" id="{F218E52D-29F7-4826-9286-97D2CD9E0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79" y="1268760"/>
                  <a:ext cx="5450525" cy="4176464"/>
                </a:xfrm>
                <a:prstGeom prst="rect">
                  <a:avLst/>
                </a:prstGeom>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F58D0E-4866-420F-A69C-5B705BA65AC1}"/>
                    </a:ext>
                  </a:extLst>
                </p:cNvPr>
                <p:cNvSpPr txBox="1"/>
                <p:nvPr/>
              </p:nvSpPr>
              <p:spPr>
                <a:xfrm>
                  <a:off x="3045430" y="4329968"/>
                  <a:ext cx="316832" cy="329266"/>
                </a:xfrm>
                <a:prstGeom prst="rect">
                  <a:avLst/>
                </a:prstGeom>
                <a:noFill/>
              </p:spPr>
              <p:txBody>
                <a:bodyPr wrap="square" rtlCol="0">
                  <a:spAutoFit/>
                </a:bodyPr>
                <a:lstStyle/>
                <a:p>
                  <a:r>
                    <a:rPr lang="el-GR" sz="1136" b="1">
                      <a:latin typeface="KoPub돋움체 Bold" panose="02020603020101020101" pitchFamily="18" charset="-127"/>
                      <a:ea typeface="KoPub돋움체 Bold" panose="02020603020101020101" pitchFamily="18" charset="-127"/>
                    </a:rPr>
                    <a:t>+</a:t>
                  </a:r>
                </a:p>
              </p:txBody>
            </p:sp>
          </p:grpSp>
          <p:sp>
            <p:nvSpPr>
              <p:cNvPr id="33" name="Έλλειψη 27">
                <a:extLst>
                  <a:ext uri="{FF2B5EF4-FFF2-40B4-BE49-F238E27FC236}">
                    <a16:creationId xmlns:a16="http://schemas.microsoft.com/office/drawing/2014/main" id="{48CD9834-5A36-462B-A2F8-8AEAEACD4AB8}"/>
                  </a:ext>
                </a:extLst>
              </p:cNvPr>
              <p:cNvSpPr/>
              <p:nvPr/>
            </p:nvSpPr>
            <p:spPr>
              <a:xfrm>
                <a:off x="3706880" y="4997542"/>
                <a:ext cx="1015300" cy="990535"/>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l-GR" sz="1799">
                  <a:latin typeface="KoPub돋움체 Bold" panose="02020603020101020101" pitchFamily="18" charset="-127"/>
                  <a:ea typeface="KoPub돋움체 Bold" panose="02020603020101020101" pitchFamily="18" charset="-127"/>
                </a:endParaRPr>
              </a:p>
            </p:txBody>
          </p:sp>
        </p:grpSp>
        <p:sp>
          <p:nvSpPr>
            <p:cNvPr id="36" name="직사각형 35">
              <a:extLst>
                <a:ext uri="{FF2B5EF4-FFF2-40B4-BE49-F238E27FC236}">
                  <a16:creationId xmlns:a16="http://schemas.microsoft.com/office/drawing/2014/main" id="{429BDA98-B9A7-4948-A820-EBA2C081F361}"/>
                </a:ext>
              </a:extLst>
            </p:cNvPr>
            <p:cNvSpPr/>
            <p:nvPr/>
          </p:nvSpPr>
          <p:spPr>
            <a:xfrm>
              <a:off x="401638" y="1952626"/>
              <a:ext cx="4646612" cy="38481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37" name="직사각형 36">
              <a:extLst>
                <a:ext uri="{FF2B5EF4-FFF2-40B4-BE49-F238E27FC236}">
                  <a16:creationId xmlns:a16="http://schemas.microsoft.com/office/drawing/2014/main" id="{96C0E391-F850-49B3-AB89-889EFE2C8896}"/>
                </a:ext>
              </a:extLst>
            </p:cNvPr>
            <p:cNvSpPr/>
            <p:nvPr/>
          </p:nvSpPr>
          <p:spPr>
            <a:xfrm>
              <a:off x="449998" y="2034165"/>
              <a:ext cx="740236"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B Rev 1</a:t>
              </a:r>
              <a:endParaRPr lang="ko-KR" altLang="en-US" sz="1099" b="1" dirty="0">
                <a:solidFill>
                  <a:srgbClr val="000000"/>
                </a:solidFill>
                <a:latin typeface="SamsungOne-400" panose="020B0503030303020204" pitchFamily="34" charset="0"/>
                <a:ea typeface="SamsungOne-400" panose="020B0503030303020204" pitchFamily="34" charset="0"/>
              </a:endParaRPr>
            </a:p>
          </p:txBody>
        </p:sp>
        <p:sp>
          <p:nvSpPr>
            <p:cNvPr id="38" name="직사각형 37">
              <a:extLst>
                <a:ext uri="{FF2B5EF4-FFF2-40B4-BE49-F238E27FC236}">
                  <a16:creationId xmlns:a16="http://schemas.microsoft.com/office/drawing/2014/main" id="{F38E4377-F08A-4B69-AB7E-1327D2325EEE}"/>
                </a:ext>
              </a:extLst>
            </p:cNvPr>
            <p:cNvSpPr/>
            <p:nvPr/>
          </p:nvSpPr>
          <p:spPr>
            <a:xfrm>
              <a:off x="1672164" y="2034163"/>
              <a:ext cx="964721"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B Rev 1 links</a:t>
              </a:r>
              <a:endParaRPr lang="ko-KR" altLang="en-US" sz="1099" b="1" dirty="0">
                <a:solidFill>
                  <a:srgbClr val="000000"/>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102D51F5-E481-4595-B1CE-58DFD38E193D}"/>
                </a:ext>
              </a:extLst>
            </p:cNvPr>
            <p:cNvSpPr/>
            <p:nvPr/>
          </p:nvSpPr>
          <p:spPr>
            <a:xfrm>
              <a:off x="2674194" y="2053253"/>
              <a:ext cx="366186"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99" b="1">
                  <a:solidFill>
                    <a:srgbClr val="000000"/>
                  </a:solidFill>
                  <a:latin typeface="SamsungOne-400" panose="020B0503030303020204" pitchFamily="34" charset="0"/>
                  <a:ea typeface="SamsungOne-400" panose="020B0503030303020204" pitchFamily="34" charset="0"/>
                </a:rPr>
                <a:t>A</a:t>
              </a:r>
              <a:endParaRPr lang="ko-KR" altLang="en-US" sz="1099" b="1" dirty="0">
                <a:solidFill>
                  <a:srgbClr val="000000"/>
                </a:solidFill>
                <a:latin typeface="SamsungOne-400" panose="020B0503030303020204" pitchFamily="34" charset="0"/>
                <a:ea typeface="SamsungOne-400" panose="020B0503030303020204" pitchFamily="34" charset="0"/>
              </a:endParaRPr>
            </a:p>
          </p:txBody>
        </p:sp>
        <p:sp>
          <p:nvSpPr>
            <p:cNvPr id="41" name="직사각형 40">
              <a:extLst>
                <a:ext uri="{FF2B5EF4-FFF2-40B4-BE49-F238E27FC236}">
                  <a16:creationId xmlns:a16="http://schemas.microsoft.com/office/drawing/2014/main" id="{8BD3A429-82FB-4EA9-ADA0-1F26E447F4DC}"/>
                </a:ext>
              </a:extLst>
            </p:cNvPr>
            <p:cNvSpPr/>
            <p:nvPr/>
          </p:nvSpPr>
          <p:spPr>
            <a:xfrm>
              <a:off x="3861539" y="2034165"/>
              <a:ext cx="964721"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B Rev 2 </a:t>
              </a:r>
              <a:r>
                <a:rPr lang="en-US" altLang="ko-KR" sz="901" b="1" dirty="0">
                  <a:solidFill>
                    <a:srgbClr val="000000"/>
                  </a:solidFill>
                  <a:latin typeface="SamsungOne-400" panose="020B0503030303020204" pitchFamily="34" charset="0"/>
                  <a:ea typeface="SamsungOne-400" panose="020B0503030303020204" pitchFamily="34" charset="0"/>
                </a:rPr>
                <a:t>(256 MB)</a:t>
              </a:r>
              <a:endParaRPr lang="ko-KR" altLang="en-US" sz="1099" b="1" dirty="0">
                <a:solidFill>
                  <a:srgbClr val="000000"/>
                </a:solidFill>
                <a:latin typeface="SamsungOne-400" panose="020B0503030303020204" pitchFamily="34" charset="0"/>
                <a:ea typeface="SamsungOne-400" panose="020B0503030303020204" pitchFamily="34" charset="0"/>
              </a:endParaRPr>
            </a:p>
          </p:txBody>
        </p:sp>
        <p:sp>
          <p:nvSpPr>
            <p:cNvPr id="42" name="직사각형 41">
              <a:extLst>
                <a:ext uri="{FF2B5EF4-FFF2-40B4-BE49-F238E27FC236}">
                  <a16:creationId xmlns:a16="http://schemas.microsoft.com/office/drawing/2014/main" id="{86EB43DC-9940-4BBB-8345-4980F6B6E775}"/>
                </a:ext>
              </a:extLst>
            </p:cNvPr>
            <p:cNvSpPr/>
            <p:nvPr/>
          </p:nvSpPr>
          <p:spPr>
            <a:xfrm>
              <a:off x="3861539" y="2944781"/>
              <a:ext cx="964721"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B Rev 2 </a:t>
              </a:r>
              <a:r>
                <a:rPr lang="en-US" altLang="ko-KR" sz="901" b="1" dirty="0">
                  <a:solidFill>
                    <a:srgbClr val="000000"/>
                  </a:solidFill>
                  <a:latin typeface="SamsungOne-400" panose="020B0503030303020204" pitchFamily="34" charset="0"/>
                  <a:ea typeface="SamsungOne-400" panose="020B0503030303020204" pitchFamily="34" charset="0"/>
                </a:rPr>
                <a:t>(Blue Pi)</a:t>
              </a:r>
              <a:endParaRPr lang="ko-KR" altLang="en-US" sz="1099" b="1" dirty="0">
                <a:solidFill>
                  <a:srgbClr val="000000"/>
                </a:solidFill>
                <a:latin typeface="SamsungOne-400" panose="020B0503030303020204" pitchFamily="34" charset="0"/>
                <a:ea typeface="SamsungOne-400" panose="020B0503030303020204" pitchFamily="34" charset="0"/>
              </a:endParaRPr>
            </a:p>
          </p:txBody>
        </p:sp>
        <p:sp>
          <p:nvSpPr>
            <p:cNvPr id="43" name="직사각형 42">
              <a:extLst>
                <a:ext uri="{FF2B5EF4-FFF2-40B4-BE49-F238E27FC236}">
                  <a16:creationId xmlns:a16="http://schemas.microsoft.com/office/drawing/2014/main" id="{C94963EB-6302-49C5-B086-6B5A1F6174E9}"/>
                </a:ext>
              </a:extLst>
            </p:cNvPr>
            <p:cNvSpPr/>
            <p:nvPr/>
          </p:nvSpPr>
          <p:spPr>
            <a:xfrm>
              <a:off x="3861539" y="3769787"/>
              <a:ext cx="621562"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A</a:t>
              </a:r>
              <a:r>
                <a:rPr lang="en-US" altLang="ko-KR" sz="1099" b="1" baseline="30000" dirty="0">
                  <a:solidFill>
                    <a:srgbClr val="000000"/>
                  </a:solidFill>
                  <a:latin typeface="SamsungOne-400" panose="020B0503030303020204" pitchFamily="34" charset="0"/>
                  <a:ea typeface="SamsungOne-400" panose="020B0503030303020204" pitchFamily="34" charset="0"/>
                </a:rPr>
                <a:t>+</a:t>
              </a:r>
            </a:p>
          </p:txBody>
        </p:sp>
        <p:sp>
          <p:nvSpPr>
            <p:cNvPr id="45" name="직사각형 44">
              <a:extLst>
                <a:ext uri="{FF2B5EF4-FFF2-40B4-BE49-F238E27FC236}">
                  <a16:creationId xmlns:a16="http://schemas.microsoft.com/office/drawing/2014/main" id="{68DAB6B1-186E-4023-806D-8155639E1649}"/>
                </a:ext>
              </a:extLst>
            </p:cNvPr>
            <p:cNvSpPr/>
            <p:nvPr/>
          </p:nvSpPr>
          <p:spPr>
            <a:xfrm>
              <a:off x="2801913" y="3777411"/>
              <a:ext cx="751839"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B</a:t>
              </a:r>
              <a:r>
                <a:rPr lang="en-US" altLang="ko-KR" sz="1099" b="1" baseline="30000" dirty="0">
                  <a:solidFill>
                    <a:srgbClr val="000000"/>
                  </a:solidFill>
                  <a:latin typeface="SamsungOne-400" panose="020B0503030303020204" pitchFamily="34" charset="0"/>
                  <a:ea typeface="SamsungOne-400" panose="020B0503030303020204" pitchFamily="34" charset="0"/>
                </a:rPr>
                <a:t>+</a:t>
              </a:r>
              <a:r>
                <a:rPr lang="en-US" altLang="ko-KR" sz="1099" b="1" dirty="0">
                  <a:solidFill>
                    <a:srgbClr val="000000"/>
                  </a:solidFill>
                  <a:latin typeface="SamsungOne-400" panose="020B0503030303020204" pitchFamily="34" charset="0"/>
                  <a:ea typeface="SamsungOne-400" panose="020B0503030303020204" pitchFamily="34" charset="0"/>
                </a:rPr>
                <a:t> </a:t>
              </a:r>
              <a:r>
                <a:rPr lang="en-US" altLang="ko-KR" sz="901" b="1" dirty="0">
                  <a:solidFill>
                    <a:srgbClr val="000000"/>
                  </a:solidFill>
                  <a:latin typeface="SamsungOne-400" panose="020B0503030303020204" pitchFamily="34" charset="0"/>
                  <a:ea typeface="SamsungOne-400" panose="020B0503030303020204" pitchFamily="34" charset="0"/>
                </a:rPr>
                <a:t>(Chinese)</a:t>
              </a:r>
              <a:endParaRPr lang="en-US" altLang="ko-KR" sz="1099" b="1" baseline="30000" dirty="0">
                <a:solidFill>
                  <a:srgbClr val="000000"/>
                </a:solidFill>
                <a:latin typeface="SamsungOne-400" panose="020B0503030303020204" pitchFamily="34" charset="0"/>
                <a:ea typeface="SamsungOne-400" panose="020B0503030303020204" pitchFamily="34" charset="0"/>
              </a:endParaRPr>
            </a:p>
          </p:txBody>
        </p:sp>
        <p:sp>
          <p:nvSpPr>
            <p:cNvPr id="46" name="직사각형 45">
              <a:extLst>
                <a:ext uri="{FF2B5EF4-FFF2-40B4-BE49-F238E27FC236}">
                  <a16:creationId xmlns:a16="http://schemas.microsoft.com/office/drawing/2014/main" id="{B53C9707-E955-4F02-9D73-F3FA8E4D124E}"/>
                </a:ext>
              </a:extLst>
            </p:cNvPr>
            <p:cNvSpPr/>
            <p:nvPr/>
          </p:nvSpPr>
          <p:spPr>
            <a:xfrm>
              <a:off x="1701188" y="3777408"/>
              <a:ext cx="264769"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B</a:t>
              </a:r>
              <a:r>
                <a:rPr lang="en-US" altLang="ko-KR" sz="1099" b="1" baseline="30000" dirty="0">
                  <a:solidFill>
                    <a:srgbClr val="000000"/>
                  </a:solidFill>
                  <a:latin typeface="SamsungOne-400" panose="020B0503030303020204" pitchFamily="34" charset="0"/>
                  <a:ea typeface="SamsungOne-400" panose="020B0503030303020204" pitchFamily="34" charset="0"/>
                </a:rPr>
                <a:t>+</a:t>
              </a:r>
              <a:r>
                <a:rPr lang="en-US" altLang="ko-KR" sz="1099" b="1" dirty="0">
                  <a:solidFill>
                    <a:srgbClr val="000000"/>
                  </a:solidFill>
                  <a:latin typeface="SamsungOne-400" panose="020B0503030303020204" pitchFamily="34" charset="0"/>
                  <a:ea typeface="SamsungOne-400" panose="020B0503030303020204" pitchFamily="34" charset="0"/>
                </a:rPr>
                <a:t> </a:t>
              </a:r>
              <a:endParaRPr lang="en-US" altLang="ko-KR" sz="1099" b="1" baseline="30000" dirty="0">
                <a:solidFill>
                  <a:srgbClr val="000000"/>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B6407C74-C50B-4D95-A33C-3CCF7E7C1D91}"/>
                </a:ext>
              </a:extLst>
            </p:cNvPr>
            <p:cNvSpPr/>
            <p:nvPr/>
          </p:nvSpPr>
          <p:spPr>
            <a:xfrm>
              <a:off x="2801913" y="2944781"/>
              <a:ext cx="964721"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B Rev 2 </a:t>
              </a:r>
              <a:r>
                <a:rPr lang="en-US" altLang="ko-KR" sz="901" b="1" dirty="0">
                  <a:solidFill>
                    <a:srgbClr val="000000"/>
                  </a:solidFill>
                  <a:latin typeface="SamsungOne-400" panose="020B0503030303020204" pitchFamily="34" charset="0"/>
                  <a:ea typeface="SamsungOne-400" panose="020B0503030303020204" pitchFamily="34" charset="0"/>
                </a:rPr>
                <a:t>(Chinese)</a:t>
              </a:r>
              <a:endParaRPr lang="ko-KR" altLang="en-US" sz="1099" b="1" dirty="0">
                <a:solidFill>
                  <a:srgbClr val="000000"/>
                </a:solidFill>
                <a:latin typeface="SamsungOne-400" panose="020B0503030303020204" pitchFamily="34" charset="0"/>
                <a:ea typeface="SamsungOne-400" panose="020B0503030303020204" pitchFamily="34" charset="0"/>
              </a:endParaRPr>
            </a:p>
          </p:txBody>
        </p:sp>
        <p:sp>
          <p:nvSpPr>
            <p:cNvPr id="48" name="직사각형 47">
              <a:extLst>
                <a:ext uri="{FF2B5EF4-FFF2-40B4-BE49-F238E27FC236}">
                  <a16:creationId xmlns:a16="http://schemas.microsoft.com/office/drawing/2014/main" id="{F4DA2FA7-ED09-4D10-8EA0-F17D3E7180D1}"/>
                </a:ext>
              </a:extLst>
            </p:cNvPr>
            <p:cNvSpPr/>
            <p:nvPr/>
          </p:nvSpPr>
          <p:spPr>
            <a:xfrm>
              <a:off x="1670393" y="2944781"/>
              <a:ext cx="964721"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B Rev 2.1 </a:t>
              </a:r>
              <a:r>
                <a:rPr lang="en-US" altLang="ko-KR" sz="901" b="1" dirty="0">
                  <a:solidFill>
                    <a:srgbClr val="000000"/>
                  </a:solidFill>
                  <a:latin typeface="SamsungOne-400" panose="020B0503030303020204" pitchFamily="34" charset="0"/>
                  <a:ea typeface="SamsungOne-400" panose="020B0503030303020204" pitchFamily="34" charset="0"/>
                </a:rPr>
                <a:t>(UK)</a:t>
              </a:r>
              <a:endParaRPr lang="ko-KR" altLang="en-US" sz="1099" b="1" dirty="0">
                <a:solidFill>
                  <a:srgbClr val="000000"/>
                </a:solidFill>
                <a:latin typeface="SamsungOne-400" panose="020B0503030303020204" pitchFamily="34" charset="0"/>
                <a:ea typeface="SamsungOne-400" panose="020B0503030303020204" pitchFamily="34" charset="0"/>
              </a:endParaRPr>
            </a:p>
          </p:txBody>
        </p:sp>
        <p:sp>
          <p:nvSpPr>
            <p:cNvPr id="49" name="직사각형 48">
              <a:extLst>
                <a:ext uri="{FF2B5EF4-FFF2-40B4-BE49-F238E27FC236}">
                  <a16:creationId xmlns:a16="http://schemas.microsoft.com/office/drawing/2014/main" id="{A568DA5F-7775-4B9D-A8EB-AEE6E700E656}"/>
                </a:ext>
              </a:extLst>
            </p:cNvPr>
            <p:cNvSpPr/>
            <p:nvPr/>
          </p:nvSpPr>
          <p:spPr>
            <a:xfrm>
              <a:off x="538873" y="2944781"/>
              <a:ext cx="964721"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B Rev </a:t>
              </a:r>
              <a:r>
                <a:rPr lang="en-US" altLang="ko-KR" sz="1099" b="1">
                  <a:solidFill>
                    <a:srgbClr val="000000"/>
                  </a:solidFill>
                  <a:latin typeface="SamsungOne-400" panose="020B0503030303020204" pitchFamily="34" charset="0"/>
                  <a:ea typeface="SamsungOne-400" panose="020B0503030303020204" pitchFamily="34" charset="0"/>
                </a:rPr>
                <a:t>2.1 </a:t>
              </a:r>
              <a:r>
                <a:rPr lang="en-US" altLang="ko-KR" sz="901" b="1">
                  <a:solidFill>
                    <a:srgbClr val="000000"/>
                  </a:solidFill>
                  <a:latin typeface="SamsungOne-400" panose="020B0503030303020204" pitchFamily="34" charset="0"/>
                  <a:ea typeface="SamsungOne-400" panose="020B0503030303020204" pitchFamily="34" charset="0"/>
                </a:rPr>
                <a:t>(China)</a:t>
              </a:r>
              <a:endParaRPr lang="ko-KR" altLang="en-US" sz="1099" b="1" dirty="0">
                <a:solidFill>
                  <a:srgbClr val="000000"/>
                </a:solidFill>
                <a:latin typeface="SamsungOne-400" panose="020B0503030303020204" pitchFamily="34" charset="0"/>
                <a:ea typeface="SamsungOne-400" panose="020B0503030303020204" pitchFamily="34" charset="0"/>
              </a:endParaRPr>
            </a:p>
          </p:txBody>
        </p:sp>
        <p:sp>
          <p:nvSpPr>
            <p:cNvPr id="50" name="직사각형 49">
              <a:extLst>
                <a:ext uri="{FF2B5EF4-FFF2-40B4-BE49-F238E27FC236}">
                  <a16:creationId xmlns:a16="http://schemas.microsoft.com/office/drawing/2014/main" id="{8DECE78A-F276-41C7-B257-CAE8E0F11ADD}"/>
                </a:ext>
              </a:extLst>
            </p:cNvPr>
            <p:cNvSpPr/>
            <p:nvPr/>
          </p:nvSpPr>
          <p:spPr>
            <a:xfrm>
              <a:off x="681313" y="3887563"/>
              <a:ext cx="651362" cy="338298"/>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Compute</a:t>
              </a:r>
              <a:br>
                <a:rPr lang="en-US" altLang="ko-KR" sz="1099" b="1" dirty="0">
                  <a:solidFill>
                    <a:srgbClr val="000000"/>
                  </a:solidFill>
                  <a:latin typeface="SamsungOne-400" panose="020B0503030303020204" pitchFamily="34" charset="0"/>
                  <a:ea typeface="SamsungOne-400" panose="020B0503030303020204" pitchFamily="34" charset="0"/>
                </a:rPr>
              </a:br>
              <a:r>
                <a:rPr lang="en-US" altLang="ko-KR" sz="1099" b="1" dirty="0">
                  <a:solidFill>
                    <a:srgbClr val="000000"/>
                  </a:solidFill>
                  <a:latin typeface="SamsungOne-400" panose="020B0503030303020204" pitchFamily="34" charset="0"/>
                  <a:ea typeface="SamsungOne-400" panose="020B0503030303020204" pitchFamily="34" charset="0"/>
                </a:rPr>
                <a:t>Module</a:t>
              </a:r>
              <a:endParaRPr lang="ko-KR" altLang="en-US" sz="1099" b="1" dirty="0">
                <a:solidFill>
                  <a:srgbClr val="000000"/>
                </a:solidFill>
                <a:latin typeface="SamsungOne-400" panose="020B0503030303020204" pitchFamily="34" charset="0"/>
                <a:ea typeface="SamsungOne-400" panose="020B0503030303020204" pitchFamily="34" charset="0"/>
              </a:endParaRPr>
            </a:p>
          </p:txBody>
        </p:sp>
        <p:sp>
          <p:nvSpPr>
            <p:cNvPr id="51" name="직사각형 50">
              <a:extLst>
                <a:ext uri="{FF2B5EF4-FFF2-40B4-BE49-F238E27FC236}">
                  <a16:creationId xmlns:a16="http://schemas.microsoft.com/office/drawing/2014/main" id="{4D825E07-43D9-46FF-96E9-AAF0B4A9E1A2}"/>
                </a:ext>
              </a:extLst>
            </p:cNvPr>
            <p:cNvSpPr/>
            <p:nvPr/>
          </p:nvSpPr>
          <p:spPr>
            <a:xfrm>
              <a:off x="558801" y="4602755"/>
              <a:ext cx="370247"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spcAft>
                  <a:spcPts val="199"/>
                </a:spcAft>
              </a:pPr>
              <a:r>
                <a:rPr lang="en-US" altLang="ko-KR" sz="1099" b="1">
                  <a:solidFill>
                    <a:srgbClr val="000000"/>
                  </a:solidFill>
                  <a:latin typeface="SamsungOne-400" panose="020B0503030303020204" pitchFamily="34" charset="0"/>
                  <a:ea typeface="SamsungOne-400" panose="020B0503030303020204" pitchFamily="34" charset="0"/>
                </a:rPr>
                <a:t>2B</a:t>
              </a:r>
              <a:endParaRPr lang="ko-KR" altLang="en-US" sz="1099" b="1" dirty="0">
                <a:solidFill>
                  <a:srgbClr val="000000"/>
                </a:solidFill>
                <a:latin typeface="SamsungOne-400" panose="020B0503030303020204" pitchFamily="34" charset="0"/>
                <a:ea typeface="SamsungOne-400" panose="020B0503030303020204" pitchFamily="34" charset="0"/>
              </a:endParaRPr>
            </a:p>
          </p:txBody>
        </p:sp>
        <p:sp>
          <p:nvSpPr>
            <p:cNvPr id="52" name="직사각형 51">
              <a:extLst>
                <a:ext uri="{FF2B5EF4-FFF2-40B4-BE49-F238E27FC236}">
                  <a16:creationId xmlns:a16="http://schemas.microsoft.com/office/drawing/2014/main" id="{ABC0FAD4-C250-46E3-9169-F480F72CF59A}"/>
                </a:ext>
              </a:extLst>
            </p:cNvPr>
            <p:cNvSpPr/>
            <p:nvPr/>
          </p:nvSpPr>
          <p:spPr>
            <a:xfrm>
              <a:off x="1841325" y="4794758"/>
              <a:ext cx="370247"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spcAft>
                  <a:spcPts val="199"/>
                </a:spcAft>
              </a:pPr>
              <a:r>
                <a:rPr lang="en-US" altLang="ko-KR" sz="1099" b="1">
                  <a:solidFill>
                    <a:srgbClr val="000000"/>
                  </a:solidFill>
                  <a:latin typeface="SamsungOne-400" panose="020B0503030303020204" pitchFamily="34" charset="0"/>
                  <a:ea typeface="SamsungOne-400" panose="020B0503030303020204" pitchFamily="34" charset="0"/>
                </a:rPr>
                <a:t>Zero</a:t>
              </a:r>
              <a:endParaRPr lang="ko-KR" altLang="en-US" sz="1099" b="1" dirty="0">
                <a:solidFill>
                  <a:srgbClr val="000000"/>
                </a:solidFill>
                <a:latin typeface="SamsungOne-400" panose="020B0503030303020204" pitchFamily="34" charset="0"/>
                <a:ea typeface="SamsungOne-400" panose="020B0503030303020204" pitchFamily="34" charset="0"/>
              </a:endParaRPr>
            </a:p>
          </p:txBody>
        </p:sp>
        <p:sp>
          <p:nvSpPr>
            <p:cNvPr id="53" name="직사각형 52">
              <a:extLst>
                <a:ext uri="{FF2B5EF4-FFF2-40B4-BE49-F238E27FC236}">
                  <a16:creationId xmlns:a16="http://schemas.microsoft.com/office/drawing/2014/main" id="{8DA226C6-BD57-45F1-B977-74FE3547927C}"/>
                </a:ext>
              </a:extLst>
            </p:cNvPr>
            <p:cNvSpPr/>
            <p:nvPr/>
          </p:nvSpPr>
          <p:spPr>
            <a:xfrm>
              <a:off x="2807585" y="4603359"/>
              <a:ext cx="297804"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3B</a:t>
              </a:r>
              <a:r>
                <a:rPr lang="en-US" altLang="ko-KR" sz="1099" b="1" baseline="30000" dirty="0">
                  <a:solidFill>
                    <a:srgbClr val="000000"/>
                  </a:solidFill>
                  <a:latin typeface="SamsungOne-400" panose="020B0503030303020204" pitchFamily="34" charset="0"/>
                  <a:ea typeface="SamsungOne-400" panose="020B0503030303020204" pitchFamily="34" charset="0"/>
                </a:rPr>
                <a:t>+</a:t>
              </a:r>
              <a:endParaRPr lang="ko-KR" altLang="en-US" sz="1099" b="1" baseline="30000" dirty="0">
                <a:solidFill>
                  <a:srgbClr val="000000"/>
                </a:solidFill>
                <a:latin typeface="SamsungOne-400" panose="020B0503030303020204" pitchFamily="34" charset="0"/>
                <a:ea typeface="SamsungOne-400" panose="020B0503030303020204" pitchFamily="34" charset="0"/>
              </a:endParaRPr>
            </a:p>
          </p:txBody>
        </p:sp>
      </p:grpSp>
      <p:sp>
        <p:nvSpPr>
          <p:cNvPr id="54" name="직사각형 53">
            <a:extLst>
              <a:ext uri="{FF2B5EF4-FFF2-40B4-BE49-F238E27FC236}">
                <a16:creationId xmlns:a16="http://schemas.microsoft.com/office/drawing/2014/main" id="{AA74F5AC-92FA-4088-9837-AACAE9CBBD72}"/>
              </a:ext>
            </a:extLst>
          </p:cNvPr>
          <p:cNvSpPr/>
          <p:nvPr/>
        </p:nvSpPr>
        <p:spPr>
          <a:xfrm>
            <a:off x="5227271" y="1944543"/>
            <a:ext cx="3972300"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4"/>
              </a:buBlip>
              <a:defRPr/>
            </a:pPr>
            <a:r>
              <a:rPr lang="en-US" altLang="ko-KR" sz="1401" dirty="0">
                <a:solidFill>
                  <a:schemeClr val="tx1"/>
                </a:solidFill>
                <a:latin typeface="SamsungOne-400" panose="020B0503030303020204" pitchFamily="34" charset="0"/>
                <a:ea typeface="SamsungOne-400" panose="020B0503030303020204" pitchFamily="34" charset="0"/>
              </a:rPr>
              <a:t>Raspberry Pi 4 B</a:t>
            </a:r>
          </a:p>
        </p:txBody>
      </p:sp>
      <p:sp>
        <p:nvSpPr>
          <p:cNvPr id="55" name="직사각형 54">
            <a:extLst>
              <a:ext uri="{FF2B5EF4-FFF2-40B4-BE49-F238E27FC236}">
                <a16:creationId xmlns:a16="http://schemas.microsoft.com/office/drawing/2014/main" id="{6043ECBC-BA89-42C9-99DF-0F8F92847666}"/>
              </a:ext>
            </a:extLst>
          </p:cNvPr>
          <p:cNvSpPr/>
          <p:nvPr/>
        </p:nvSpPr>
        <p:spPr>
          <a:xfrm>
            <a:off x="5340198" y="2174472"/>
            <a:ext cx="4127809" cy="415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Broadcom BCM2711, Quad core Cortex-A72 (ARM v8) 64-bit SoC @ 1.5GHz</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2GB, 4GB or 8GB LPDDR4-3200 SDRAM </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2.4 GHz and 5.0 GHz IEEE 802.11ac wireless, Bluetooth 5.0, BLE</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Gigabit Ethernet</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2 USB 3.0 ports; 2 USB 2.0 ports.</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Raspberry Pi standard 40 pin GPIO header</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2 × micro-HDMI ports (up to 4kp60 supported)</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2-lane MIPI DSI display port/2-lane MIPI CSI camera port</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4-pole stereo audio and composite video port</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H.265 (4kp60 decode), H264 (1080p60 decode, 1080p30 encode), OpenGL ES 3.1, Vulkan 1.0</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Micro-SD card slot for loading operating system and data storage</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5V DC via USB-C connector (minimum 3A)</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5V DC via GPIO header (minimum 3A)</a:t>
            </a:r>
          </a:p>
          <a:p>
            <a:pPr marL="182548" indent="-182548">
              <a:spcAft>
                <a:spcPts val="3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Power over Ethernet (PoE) enabled (requires separate PoE HAT)</a:t>
            </a:r>
          </a:p>
        </p:txBody>
      </p:sp>
      <p:pic>
        <p:nvPicPr>
          <p:cNvPr id="21506" name="Picture 2" descr="Raspberry Pi 라즈베리 파이 4 모델 B (4GB) : 다나와 가격비교">
            <a:extLst>
              <a:ext uri="{FF2B5EF4-FFF2-40B4-BE49-F238E27FC236}">
                <a16:creationId xmlns:a16="http://schemas.microsoft.com/office/drawing/2014/main" id="{B18521F7-8C37-4ECF-BDB6-56DA0846F77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34" t="17631" r="8300" b="22888"/>
          <a:stretch/>
        </p:blipFill>
        <p:spPr bwMode="auto">
          <a:xfrm>
            <a:off x="3910362" y="4835806"/>
            <a:ext cx="896588" cy="618936"/>
          </a:xfrm>
          <a:prstGeom prst="rect">
            <a:avLst/>
          </a:prstGeom>
          <a:noFill/>
          <a:extLst>
            <a:ext uri="{909E8E84-426E-40DD-AFC4-6F175D3DCCD1}">
              <a14:hiddenFill xmlns:a14="http://schemas.microsoft.com/office/drawing/2010/main">
                <a:solidFill>
                  <a:srgbClr val="FFFFFF"/>
                </a:solidFill>
              </a14:hiddenFill>
            </a:ext>
          </a:extLst>
        </p:spPr>
      </p:pic>
      <p:sp>
        <p:nvSpPr>
          <p:cNvPr id="44" name="직사각형 43">
            <a:extLst>
              <a:ext uri="{FF2B5EF4-FFF2-40B4-BE49-F238E27FC236}">
                <a16:creationId xmlns:a16="http://schemas.microsoft.com/office/drawing/2014/main" id="{4D6B35E4-3F60-41C2-ADF5-1A6E1D8EC308}"/>
              </a:ext>
            </a:extLst>
          </p:cNvPr>
          <p:cNvSpPr/>
          <p:nvPr/>
        </p:nvSpPr>
        <p:spPr>
          <a:xfrm>
            <a:off x="4023426" y="4676272"/>
            <a:ext cx="297804" cy="16914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spcAft>
                <a:spcPts val="199"/>
              </a:spcAft>
            </a:pPr>
            <a:r>
              <a:rPr lang="en-US" altLang="ko-KR" sz="1099" b="1" dirty="0">
                <a:solidFill>
                  <a:srgbClr val="000000"/>
                </a:solidFill>
                <a:latin typeface="SamsungOne-400" panose="020B0503030303020204" pitchFamily="34" charset="0"/>
                <a:ea typeface="SamsungOne-400" panose="020B0503030303020204" pitchFamily="34" charset="0"/>
              </a:rPr>
              <a:t>4B</a:t>
            </a:r>
            <a:endParaRPr lang="ko-KR" altLang="en-US" sz="1099" b="1" baseline="30000" dirty="0">
              <a:solidFill>
                <a:srgbClr val="000000"/>
              </a:solidFill>
              <a:latin typeface="SamsungOne-400" panose="020B0503030303020204" pitchFamily="34" charset="0"/>
              <a:ea typeface="SamsungOne-400" panose="020B0503030303020204" pitchFamily="34" charset="0"/>
            </a:endParaRPr>
          </a:p>
        </p:txBody>
      </p:sp>
      <p:sp>
        <p:nvSpPr>
          <p:cNvPr id="56"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15292437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5"/>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Năm giác quan của con người và cảm biến</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pic>
        <p:nvPicPr>
          <p:cNvPr id="6" name="Picture 2" descr="Image result for five senses of human">
            <a:extLst>
              <a:ext uri="{FF2B5EF4-FFF2-40B4-BE49-F238E27FC236}">
                <a16:creationId xmlns:a16="http://schemas.microsoft.com/office/drawing/2014/main" id="{06A1B4CF-8B60-42C4-A7FA-A6B6E75F60D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823" b="12870"/>
          <a:stretch/>
        </p:blipFill>
        <p:spPr bwMode="auto">
          <a:xfrm>
            <a:off x="3295732" y="3225694"/>
            <a:ext cx="3176690" cy="28238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384B6CE3-D119-4E70-95C0-BBF16B374E22}"/>
              </a:ext>
            </a:extLst>
          </p:cNvPr>
          <p:cNvGrpSpPr/>
          <p:nvPr/>
        </p:nvGrpSpPr>
        <p:grpSpPr>
          <a:xfrm>
            <a:off x="934719" y="2103866"/>
            <a:ext cx="8419407" cy="3745923"/>
            <a:chOff x="1037533" y="2103853"/>
            <a:chExt cx="8419410" cy="3745921"/>
          </a:xfrm>
        </p:grpSpPr>
        <p:sp>
          <p:nvSpPr>
            <p:cNvPr id="8" name="Rectangle 13">
              <a:extLst>
                <a:ext uri="{FF2B5EF4-FFF2-40B4-BE49-F238E27FC236}">
                  <a16:creationId xmlns:a16="http://schemas.microsoft.com/office/drawing/2014/main" id="{A0B39D82-01B7-4BE2-89B2-0D880ECD67F6}"/>
                </a:ext>
              </a:extLst>
            </p:cNvPr>
            <p:cNvSpPr>
              <a:spLocks noChangeArrowheads="1"/>
            </p:cNvSpPr>
            <p:nvPr/>
          </p:nvSpPr>
          <p:spPr bwMode="auto">
            <a:xfrm>
              <a:off x="4844394" y="2103853"/>
              <a:ext cx="2018515" cy="739048"/>
            </a:xfrm>
            <a:prstGeom prst="rect">
              <a:avLst/>
            </a:prstGeom>
            <a:solidFill>
              <a:schemeClr val="bg1"/>
            </a:solidFill>
          </p:spPr>
          <p:txBody>
            <a:bodyPr wrap="square">
              <a:spAutoFit/>
              <a:scene3d>
                <a:camera prst="orthographicFront"/>
                <a:lightRig rig="threePt" dir="t"/>
              </a:scene3d>
              <a:sp3d>
                <a:bevelT w="0" h="6350"/>
              </a:sp3d>
            </a:bodyPr>
            <a:lstStyle/>
            <a:p>
              <a:r>
                <a:rPr lang="vi-VN" altLang="ko-KR" sz="1401" dirty="0">
                  <a:solidFill>
                    <a:srgbClr val="000000"/>
                  </a:solidFill>
                  <a:latin typeface="SamsungOne-700" panose="020B0803030303020204" pitchFamily="34" charset="0"/>
                  <a:ea typeface="SamsungOne-700" panose="020B0803030303020204" pitchFamily="34" charset="0"/>
                </a:rPr>
                <a:t>Vị giác </a:t>
              </a:r>
            </a:p>
            <a:p>
              <a:r>
                <a:rPr lang="vi-VN" altLang="ko-KR" sz="1401" dirty="0">
                  <a:solidFill>
                    <a:srgbClr val="000000"/>
                  </a:solidFill>
                  <a:latin typeface="SamsungOne-700" panose="020B0803030303020204" pitchFamily="34" charset="0"/>
                  <a:ea typeface="SamsungOne-700" panose="020B0803030303020204" pitchFamily="34" charset="0"/>
                </a:rPr>
                <a:t>(Lưỡi điện tử</a:t>
              </a:r>
            </a:p>
            <a:p>
              <a:r>
                <a:rPr lang="vi-VN" altLang="ko-KR" sz="1401" dirty="0">
                  <a:solidFill>
                    <a:srgbClr val="000000"/>
                  </a:solidFill>
                  <a:latin typeface="SamsungOne-700" panose="020B0803030303020204" pitchFamily="34" charset="0"/>
                  <a:ea typeface="SamsungOne-700" panose="020B0803030303020204" pitchFamily="34" charset="0"/>
                </a:rPr>
                <a:t>Sinh học: các protein)</a:t>
              </a:r>
            </a:p>
          </p:txBody>
        </p:sp>
        <p:sp>
          <p:nvSpPr>
            <p:cNvPr id="9" name="Rectangle 5">
              <a:extLst>
                <a:ext uri="{FF2B5EF4-FFF2-40B4-BE49-F238E27FC236}">
                  <a16:creationId xmlns:a16="http://schemas.microsoft.com/office/drawing/2014/main" id="{74DD93C3-072B-479B-8B59-4B2F4759B567}"/>
                </a:ext>
              </a:extLst>
            </p:cNvPr>
            <p:cNvSpPr>
              <a:spLocks noChangeArrowheads="1"/>
            </p:cNvSpPr>
            <p:nvPr/>
          </p:nvSpPr>
          <p:spPr bwMode="auto">
            <a:xfrm>
              <a:off x="7137075" y="4711059"/>
              <a:ext cx="2319868" cy="523477"/>
            </a:xfrm>
            <a:prstGeom prst="rect">
              <a:avLst/>
            </a:prstGeom>
            <a:solidFill>
              <a:schemeClr val="bg1"/>
            </a:solidFill>
          </p:spPr>
          <p:txBody>
            <a:bodyPr wrap="none">
              <a:spAutoFit/>
              <a:scene3d>
                <a:camera prst="orthographicFront"/>
                <a:lightRig rig="threePt" dir="t"/>
              </a:scene3d>
              <a:sp3d>
                <a:bevelT w="0" h="6350"/>
              </a:sp3d>
            </a:bodyPr>
            <a:lstStyle/>
            <a:p>
              <a:pPr algn="ctr"/>
              <a:r>
                <a:rPr lang="en-US" altLang="ko-KR" sz="1401" dirty="0" err="1">
                  <a:solidFill>
                    <a:srgbClr val="000000"/>
                  </a:solidFill>
                  <a:latin typeface="SamsungOne-700" panose="020B0803030303020204" pitchFamily="34" charset="0"/>
                  <a:ea typeface="SamsungOne-700" panose="020B0803030303020204" pitchFamily="34" charset="0"/>
                </a:rPr>
                <a:t>Thị</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giác</a:t>
              </a:r>
              <a:endParaRPr lang="en-US" altLang="ko-KR" sz="1401" dirty="0">
                <a:solidFill>
                  <a:srgbClr val="000000"/>
                </a:solidFill>
                <a:latin typeface="SamsungOne-700" panose="020B0803030303020204" pitchFamily="34" charset="0"/>
                <a:ea typeface="SamsungOne-700" panose="020B0803030303020204" pitchFamily="34" charset="0"/>
              </a:endParaRPr>
            </a:p>
            <a:p>
              <a:pPr algn="ctr"/>
              <a:r>
                <a:rPr lang="en-US" altLang="ko-KR" sz="1401" dirty="0">
                  <a:solidFill>
                    <a:srgbClr val="000000"/>
                  </a:solidFill>
                  <a:latin typeface="SamsungOne-700" panose="020B0803030303020204" pitchFamily="34" charset="0"/>
                  <a:ea typeface="SamsungOne-700" panose="020B0803030303020204" pitchFamily="34" charset="0"/>
                </a:rPr>
                <a:t>(</a:t>
              </a:r>
              <a:r>
                <a:rPr lang="en-US" altLang="ko-KR" sz="1401" dirty="0" err="1">
                  <a:solidFill>
                    <a:srgbClr val="000000"/>
                  </a:solidFill>
                  <a:latin typeface="SamsungOne-700" panose="020B0803030303020204" pitchFamily="34" charset="0"/>
                  <a:ea typeface="SamsungOne-700" panose="020B0803030303020204" pitchFamily="34" charset="0"/>
                </a:rPr>
                <a:t>Cảm</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biến</a:t>
              </a:r>
              <a:r>
                <a:rPr lang="en-US" altLang="ko-KR" sz="1401" dirty="0">
                  <a:solidFill>
                    <a:srgbClr val="000000"/>
                  </a:solidFill>
                  <a:latin typeface="SamsungOne-700" panose="020B0803030303020204" pitchFamily="34" charset="0"/>
                  <a:ea typeface="SamsungOne-700" panose="020B0803030303020204" pitchFamily="34" charset="0"/>
                </a:rPr>
                <a:t> CCD, </a:t>
              </a:r>
              <a:r>
                <a:rPr lang="en-US" altLang="ko-KR" sz="1401" dirty="0" err="1">
                  <a:solidFill>
                    <a:srgbClr val="000000"/>
                  </a:solidFill>
                  <a:latin typeface="SamsungOne-700" panose="020B0803030303020204" pitchFamily="34" charset="0"/>
                  <a:ea typeface="SamsungOne-700" panose="020B0803030303020204" pitchFamily="34" charset="0"/>
                </a:rPr>
                <a:t>điốt</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quang</a:t>
              </a:r>
              <a:r>
                <a:rPr lang="en-US" altLang="ko-KR" sz="1401" dirty="0">
                  <a:solidFill>
                    <a:srgbClr val="000000"/>
                  </a:solidFill>
                  <a:latin typeface="SamsungOne-700" panose="020B0803030303020204" pitchFamily="34" charset="0"/>
                  <a:ea typeface="SamsungOne-700" panose="020B0803030303020204" pitchFamily="34" charset="0"/>
                </a:rPr>
                <a:t>)</a:t>
              </a:r>
            </a:p>
          </p:txBody>
        </p:sp>
        <p:sp>
          <p:nvSpPr>
            <p:cNvPr id="10" name="Rectangle 7">
              <a:extLst>
                <a:ext uri="{FF2B5EF4-FFF2-40B4-BE49-F238E27FC236}">
                  <a16:creationId xmlns:a16="http://schemas.microsoft.com/office/drawing/2014/main" id="{32C306C3-E610-4CD6-9D1C-F2968707B214}"/>
                </a:ext>
              </a:extLst>
            </p:cNvPr>
            <p:cNvSpPr>
              <a:spLocks noChangeArrowheads="1"/>
            </p:cNvSpPr>
            <p:nvPr/>
          </p:nvSpPr>
          <p:spPr bwMode="auto">
            <a:xfrm>
              <a:off x="1037533" y="4695403"/>
              <a:ext cx="986167" cy="523477"/>
            </a:xfrm>
            <a:prstGeom prst="rect">
              <a:avLst/>
            </a:prstGeom>
            <a:solidFill>
              <a:schemeClr val="bg1"/>
            </a:solidFill>
          </p:spPr>
          <p:txBody>
            <a:bodyPr wrap="none">
              <a:spAutoFit/>
              <a:scene3d>
                <a:camera prst="orthographicFront"/>
                <a:lightRig rig="threePt" dir="t"/>
              </a:scene3d>
              <a:sp3d>
                <a:bevelT w="0" h="6350"/>
              </a:sp3d>
            </a:bodyPr>
            <a:lstStyle/>
            <a:p>
              <a:pPr algn="ctr"/>
              <a:r>
                <a:rPr lang="en-US" altLang="ko-KR" sz="1401" dirty="0" err="1">
                  <a:solidFill>
                    <a:srgbClr val="000000"/>
                  </a:solidFill>
                  <a:latin typeface="SamsungOne-700" panose="020B0803030303020204" pitchFamily="34" charset="0"/>
                  <a:ea typeface="SamsungOne-700" panose="020B0803030303020204" pitchFamily="34" charset="0"/>
                </a:rPr>
                <a:t>Thính</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giác</a:t>
              </a:r>
              <a:endParaRPr lang="en-US" altLang="ko-KR" sz="1401" dirty="0">
                <a:solidFill>
                  <a:srgbClr val="000000"/>
                </a:solidFill>
                <a:latin typeface="SamsungOne-700" panose="020B0803030303020204" pitchFamily="34" charset="0"/>
                <a:ea typeface="SamsungOne-700" panose="020B0803030303020204" pitchFamily="34" charset="0"/>
              </a:endParaRPr>
            </a:p>
            <a:p>
              <a:pPr algn="ctr"/>
              <a:r>
                <a:rPr lang="en-US" altLang="ko-KR" sz="1401" dirty="0">
                  <a:solidFill>
                    <a:srgbClr val="000000"/>
                  </a:solidFill>
                  <a:latin typeface="SamsungOne-700" panose="020B0803030303020204" pitchFamily="34" charset="0"/>
                  <a:ea typeface="SamsungOne-700" panose="020B0803030303020204" pitchFamily="34" charset="0"/>
                </a:rPr>
                <a:t>(Micro)</a:t>
              </a:r>
            </a:p>
          </p:txBody>
        </p:sp>
        <p:sp>
          <p:nvSpPr>
            <p:cNvPr id="11" name="Line 8">
              <a:extLst>
                <a:ext uri="{FF2B5EF4-FFF2-40B4-BE49-F238E27FC236}">
                  <a16:creationId xmlns:a16="http://schemas.microsoft.com/office/drawing/2014/main" id="{D6225D24-8C09-477F-83B3-33F7D21DB787}"/>
                </a:ext>
              </a:extLst>
            </p:cNvPr>
            <p:cNvSpPr>
              <a:spLocks noChangeShapeType="1"/>
            </p:cNvSpPr>
            <p:nvPr/>
          </p:nvSpPr>
          <p:spPr bwMode="auto">
            <a:xfrm>
              <a:off x="7131004" y="3036768"/>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pPr defTabSz="914051" fontAlgn="base">
                <a:spcBef>
                  <a:spcPct val="0"/>
                </a:spcBef>
                <a:spcAft>
                  <a:spcPct val="0"/>
                </a:spcAft>
                <a:defRPr/>
              </a:pPr>
              <a:endParaRPr kumimoji="1" lang="ko-KR" altLang="en-US" sz="1799">
                <a:solidFill>
                  <a:srgbClr val="000000"/>
                </a:solidFill>
                <a:latin typeface="굴림" charset="-127"/>
                <a:ea typeface="맑은 고딕"/>
              </a:endParaRPr>
            </a:p>
          </p:txBody>
        </p:sp>
        <p:sp>
          <p:nvSpPr>
            <p:cNvPr id="12" name="Rectangle 9">
              <a:extLst>
                <a:ext uri="{FF2B5EF4-FFF2-40B4-BE49-F238E27FC236}">
                  <a16:creationId xmlns:a16="http://schemas.microsoft.com/office/drawing/2014/main" id="{B9E6F709-DE2E-41D3-AA3A-727EA920DA06}"/>
                </a:ext>
              </a:extLst>
            </p:cNvPr>
            <p:cNvSpPr>
              <a:spLocks noChangeArrowheads="1"/>
            </p:cNvSpPr>
            <p:nvPr/>
          </p:nvSpPr>
          <p:spPr bwMode="auto">
            <a:xfrm>
              <a:off x="1341053" y="3066235"/>
              <a:ext cx="1406154" cy="523477"/>
            </a:xfrm>
            <a:prstGeom prst="rect">
              <a:avLst/>
            </a:prstGeom>
            <a:solidFill>
              <a:schemeClr val="bg1"/>
            </a:solidFill>
          </p:spPr>
          <p:txBody>
            <a:bodyPr wrap="none">
              <a:spAutoFit/>
              <a:scene3d>
                <a:camera prst="orthographicFront"/>
                <a:lightRig rig="threePt" dir="t"/>
              </a:scene3d>
              <a:sp3d>
                <a:bevelT w="0" h="6350"/>
              </a:sp3d>
            </a:bodyPr>
            <a:lstStyle/>
            <a:p>
              <a:pPr algn="ctr"/>
              <a:r>
                <a:rPr lang="en-US" altLang="ko-KR" sz="1401" dirty="0" err="1">
                  <a:solidFill>
                    <a:srgbClr val="000000"/>
                  </a:solidFill>
                  <a:latin typeface="SamsungOne-700" panose="020B0803030303020204" pitchFamily="34" charset="0"/>
                  <a:ea typeface="SamsungOne-700" panose="020B0803030303020204" pitchFamily="34" charset="0"/>
                </a:rPr>
                <a:t>Xúc</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giác</a:t>
              </a:r>
              <a:endParaRPr lang="en-US" altLang="ko-KR" sz="1401" dirty="0">
                <a:solidFill>
                  <a:srgbClr val="000000"/>
                </a:solidFill>
                <a:latin typeface="SamsungOne-700" panose="020B0803030303020204" pitchFamily="34" charset="0"/>
                <a:ea typeface="SamsungOne-700" panose="020B0803030303020204" pitchFamily="34" charset="0"/>
              </a:endParaRPr>
            </a:p>
            <a:p>
              <a:pPr algn="ctr"/>
              <a:r>
                <a:rPr lang="en-US" altLang="ko-KR" sz="1401" dirty="0">
                  <a:solidFill>
                    <a:srgbClr val="000000"/>
                  </a:solidFill>
                  <a:latin typeface="SamsungOne-700" panose="020B0803030303020204" pitchFamily="34" charset="0"/>
                  <a:ea typeface="SamsungOne-700" panose="020B0803030303020204" pitchFamily="34" charset="0"/>
                </a:rPr>
                <a:t>(</a:t>
              </a:r>
              <a:r>
                <a:rPr lang="en-US" altLang="ko-KR" sz="1401" dirty="0" err="1">
                  <a:solidFill>
                    <a:srgbClr val="000000"/>
                  </a:solidFill>
                  <a:latin typeface="SamsungOne-700" panose="020B0803030303020204" pitchFamily="34" charset="0"/>
                  <a:ea typeface="SamsungOne-700" panose="020B0803030303020204" pitchFamily="34" charset="0"/>
                </a:rPr>
                <a:t>Mảng</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xúc</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giác</a:t>
              </a:r>
              <a:r>
                <a:rPr lang="en-US" altLang="ko-KR" sz="1401" dirty="0">
                  <a:solidFill>
                    <a:srgbClr val="000000"/>
                  </a:solidFill>
                  <a:latin typeface="SamsungOne-700" panose="020B0803030303020204" pitchFamily="34" charset="0"/>
                  <a:ea typeface="SamsungOne-700" panose="020B0803030303020204" pitchFamily="34" charset="0"/>
                </a:rPr>
                <a:t>)</a:t>
              </a:r>
            </a:p>
          </p:txBody>
        </p:sp>
        <p:sp>
          <p:nvSpPr>
            <p:cNvPr id="13" name="Rectangle 11">
              <a:extLst>
                <a:ext uri="{FF2B5EF4-FFF2-40B4-BE49-F238E27FC236}">
                  <a16:creationId xmlns:a16="http://schemas.microsoft.com/office/drawing/2014/main" id="{D6092FF6-532D-438E-AB43-AE10FB9C68DD}"/>
                </a:ext>
              </a:extLst>
            </p:cNvPr>
            <p:cNvSpPr>
              <a:spLocks noChangeArrowheads="1"/>
            </p:cNvSpPr>
            <p:nvPr/>
          </p:nvSpPr>
          <p:spPr bwMode="auto">
            <a:xfrm>
              <a:off x="7289592" y="3682594"/>
              <a:ext cx="1955986" cy="739048"/>
            </a:xfrm>
            <a:prstGeom prst="rect">
              <a:avLst/>
            </a:prstGeom>
            <a:solidFill>
              <a:schemeClr val="bg1"/>
            </a:solidFill>
          </p:spPr>
          <p:txBody>
            <a:bodyPr wrap="none">
              <a:spAutoFit/>
              <a:scene3d>
                <a:camera prst="orthographicFront"/>
                <a:lightRig rig="threePt" dir="t"/>
              </a:scene3d>
              <a:sp3d>
                <a:bevelT w="0" h="6350"/>
              </a:sp3d>
            </a:bodyPr>
            <a:lstStyle/>
            <a:p>
              <a:pPr algn="ctr"/>
              <a:r>
                <a:rPr lang="en-US" altLang="ko-KR" sz="1401" dirty="0" err="1">
                  <a:solidFill>
                    <a:srgbClr val="000000"/>
                  </a:solidFill>
                  <a:latin typeface="SamsungOne-700" panose="020B0803030303020204" pitchFamily="34" charset="0"/>
                  <a:ea typeface="SamsungOne-700" panose="020B0803030303020204" pitchFamily="34" charset="0"/>
                </a:rPr>
                <a:t>Khứu</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giác</a:t>
              </a:r>
              <a:endParaRPr lang="en-US" altLang="ko-KR" sz="1401" dirty="0">
                <a:solidFill>
                  <a:srgbClr val="000000"/>
                </a:solidFill>
                <a:latin typeface="SamsungOne-700" panose="020B0803030303020204" pitchFamily="34" charset="0"/>
                <a:ea typeface="SamsungOne-700" panose="020B0803030303020204" pitchFamily="34" charset="0"/>
              </a:endParaRPr>
            </a:p>
            <a:p>
              <a:pPr algn="ctr"/>
              <a:r>
                <a:rPr lang="en-US" altLang="ko-KR" sz="1401" dirty="0">
                  <a:solidFill>
                    <a:srgbClr val="000000"/>
                  </a:solidFill>
                  <a:latin typeface="SamsungOne-700" panose="020B0803030303020204" pitchFamily="34" charset="0"/>
                  <a:ea typeface="SamsungOne-700" panose="020B0803030303020204" pitchFamily="34" charset="0"/>
                </a:rPr>
                <a:t>(</a:t>
              </a:r>
              <a:r>
                <a:rPr lang="en-US" altLang="ko-KR" sz="1401" dirty="0" err="1">
                  <a:solidFill>
                    <a:srgbClr val="000000"/>
                  </a:solidFill>
                  <a:latin typeface="SamsungOne-700" panose="020B0803030303020204" pitchFamily="34" charset="0"/>
                  <a:ea typeface="SamsungOne-700" panose="020B0803030303020204" pitchFamily="34" charset="0"/>
                </a:rPr>
                <a:t>Mũi</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điện</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tử</a:t>
              </a:r>
              <a:r>
                <a:rPr lang="en-US" altLang="ko-KR" sz="1401" dirty="0">
                  <a:solidFill>
                    <a:srgbClr val="000000"/>
                  </a:solidFill>
                  <a:latin typeface="SamsungOne-700" panose="020B0803030303020204" pitchFamily="34" charset="0"/>
                  <a:ea typeface="SamsungOne-700" panose="020B0803030303020204" pitchFamily="34" charset="0"/>
                </a:rPr>
                <a:t> </a:t>
              </a:r>
            </a:p>
            <a:p>
              <a:pPr algn="ctr"/>
              <a:r>
                <a:rPr lang="en-US" altLang="ko-KR" sz="1401" dirty="0" err="1">
                  <a:solidFill>
                    <a:srgbClr val="000000"/>
                  </a:solidFill>
                  <a:latin typeface="SamsungOne-700" panose="020B0803030303020204" pitchFamily="34" charset="0"/>
                  <a:ea typeface="SamsungOne-700" panose="020B0803030303020204" pitchFamily="34" charset="0"/>
                </a:rPr>
                <a:t>Hóa</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học</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Chất</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tạo</a:t>
              </a:r>
              <a:r>
                <a:rPr lang="en-US" altLang="ko-KR" sz="1401" dirty="0">
                  <a:solidFill>
                    <a:srgbClr val="000000"/>
                  </a:solidFill>
                  <a:latin typeface="SamsungOne-700" panose="020B0803030303020204" pitchFamily="34" charset="0"/>
                  <a:ea typeface="SamsungOne-700" panose="020B0803030303020204" pitchFamily="34" charset="0"/>
                </a:rPr>
                <a:t> </a:t>
              </a:r>
              <a:r>
                <a:rPr lang="en-US" altLang="ko-KR" sz="1401" dirty="0" err="1">
                  <a:solidFill>
                    <a:srgbClr val="000000"/>
                  </a:solidFill>
                  <a:latin typeface="SamsungOne-700" panose="020B0803030303020204" pitchFamily="34" charset="0"/>
                  <a:ea typeface="SamsungOne-700" panose="020B0803030303020204" pitchFamily="34" charset="0"/>
                </a:rPr>
                <a:t>mùi</a:t>
              </a:r>
              <a:r>
                <a:rPr lang="en-US" altLang="ko-KR" sz="1401" dirty="0">
                  <a:solidFill>
                    <a:srgbClr val="000000"/>
                  </a:solidFill>
                  <a:latin typeface="SamsungOne-700" panose="020B0803030303020204" pitchFamily="34" charset="0"/>
                  <a:ea typeface="SamsungOne-700" panose="020B0803030303020204" pitchFamily="34" charset="0"/>
                </a:rPr>
                <a:t>)</a:t>
              </a:r>
            </a:p>
          </p:txBody>
        </p:sp>
        <p:sp>
          <p:nvSpPr>
            <p:cNvPr id="14" name="Line 12">
              <a:extLst>
                <a:ext uri="{FF2B5EF4-FFF2-40B4-BE49-F238E27FC236}">
                  <a16:creationId xmlns:a16="http://schemas.microsoft.com/office/drawing/2014/main" id="{8ED30951-5FC9-47A4-BC95-9A3922C9C3A0}"/>
                </a:ext>
              </a:extLst>
            </p:cNvPr>
            <p:cNvSpPr>
              <a:spLocks noChangeShapeType="1"/>
            </p:cNvSpPr>
            <p:nvPr/>
          </p:nvSpPr>
          <p:spPr bwMode="auto">
            <a:xfrm>
              <a:off x="2624733" y="2963542"/>
              <a:ext cx="1133487" cy="1057129"/>
            </a:xfrm>
            <a:prstGeom prst="line">
              <a:avLst/>
            </a:prstGeom>
            <a:noFill/>
            <a:ln w="12700">
              <a:solidFill>
                <a:srgbClr val="FF0000"/>
              </a:solidFill>
              <a:round/>
              <a:headEnd type="oval" w="med" len="med"/>
              <a:tailEnd/>
            </a:ln>
            <a:extLst>
              <a:ext uri="{909E8E84-426E-40DD-AFC4-6F175D3DCCD1}">
                <a14:hiddenFill xmlns:a14="http://schemas.microsoft.com/office/drawing/2010/main">
                  <a:noFill/>
                </a14:hiddenFill>
              </a:ext>
            </a:extLst>
          </p:spPr>
          <p:txBody>
            <a:bodyPr wrap="none"/>
            <a:lstStyle/>
            <a:p>
              <a:pPr defTabSz="914051" fontAlgn="base">
                <a:spcBef>
                  <a:spcPct val="0"/>
                </a:spcBef>
                <a:spcAft>
                  <a:spcPct val="0"/>
                </a:spcAft>
                <a:defRPr/>
              </a:pPr>
              <a:endParaRPr kumimoji="1" lang="ko-KR" altLang="en-US" sz="1799">
                <a:solidFill>
                  <a:srgbClr val="000000"/>
                </a:solidFill>
                <a:latin typeface="굴림" charset="-127"/>
                <a:ea typeface="맑은 고딕"/>
              </a:endParaRPr>
            </a:p>
          </p:txBody>
        </p:sp>
        <p:sp>
          <p:nvSpPr>
            <p:cNvPr id="15" name="Line 14">
              <a:extLst>
                <a:ext uri="{FF2B5EF4-FFF2-40B4-BE49-F238E27FC236}">
                  <a16:creationId xmlns:a16="http://schemas.microsoft.com/office/drawing/2014/main" id="{DD4F8142-679A-4A43-8F7A-A60DFAE341B4}"/>
                </a:ext>
              </a:extLst>
            </p:cNvPr>
            <p:cNvSpPr>
              <a:spLocks noChangeShapeType="1"/>
            </p:cNvSpPr>
            <p:nvPr/>
          </p:nvSpPr>
          <p:spPr bwMode="auto">
            <a:xfrm flipV="1">
              <a:off x="2120680" y="5546910"/>
              <a:ext cx="1637538" cy="0"/>
            </a:xfrm>
            <a:prstGeom prst="line">
              <a:avLst/>
            </a:prstGeom>
            <a:noFill/>
            <a:ln w="12700">
              <a:solidFill>
                <a:srgbClr val="FF0000"/>
              </a:solidFill>
              <a:round/>
              <a:headEnd type="oval" w="med" len="med"/>
              <a:tailEnd/>
            </a:ln>
            <a:extLst>
              <a:ext uri="{909E8E84-426E-40DD-AFC4-6F175D3DCCD1}">
                <a14:hiddenFill xmlns:a14="http://schemas.microsoft.com/office/drawing/2010/main">
                  <a:noFill/>
                </a14:hiddenFill>
              </a:ext>
            </a:extLst>
          </p:spPr>
          <p:txBody>
            <a:bodyPr wrap="none"/>
            <a:lstStyle/>
            <a:p>
              <a:pPr defTabSz="914051" fontAlgn="base">
                <a:spcBef>
                  <a:spcPct val="0"/>
                </a:spcBef>
                <a:spcAft>
                  <a:spcPct val="0"/>
                </a:spcAft>
                <a:defRPr/>
              </a:pPr>
              <a:endParaRPr kumimoji="1" lang="ko-KR" altLang="en-US" sz="1799">
                <a:solidFill>
                  <a:srgbClr val="000000"/>
                </a:solidFill>
                <a:latin typeface="굴림" charset="-127"/>
                <a:ea typeface="맑은 고딕"/>
              </a:endParaRPr>
            </a:p>
          </p:txBody>
        </p:sp>
        <p:sp>
          <p:nvSpPr>
            <p:cNvPr id="16" name="Line 15">
              <a:extLst>
                <a:ext uri="{FF2B5EF4-FFF2-40B4-BE49-F238E27FC236}">
                  <a16:creationId xmlns:a16="http://schemas.microsoft.com/office/drawing/2014/main" id="{4F8BFE1F-6A33-441E-A242-6BCAE0DF6753}"/>
                </a:ext>
              </a:extLst>
            </p:cNvPr>
            <p:cNvSpPr>
              <a:spLocks noChangeShapeType="1"/>
            </p:cNvSpPr>
            <p:nvPr/>
          </p:nvSpPr>
          <p:spPr bwMode="auto">
            <a:xfrm flipH="1">
              <a:off x="6291928" y="3372936"/>
              <a:ext cx="1416805" cy="712737"/>
            </a:xfrm>
            <a:prstGeom prst="line">
              <a:avLst/>
            </a:prstGeom>
            <a:noFill/>
            <a:ln w="12700">
              <a:solidFill>
                <a:srgbClr val="FF0000"/>
              </a:solidFill>
              <a:round/>
              <a:headEnd type="oval" w="med" len="med"/>
              <a:tailEnd/>
            </a:ln>
            <a:extLst>
              <a:ext uri="{909E8E84-426E-40DD-AFC4-6F175D3DCCD1}">
                <a14:hiddenFill xmlns:a14="http://schemas.microsoft.com/office/drawing/2010/main">
                  <a:noFill/>
                </a14:hiddenFill>
              </a:ext>
            </a:extLst>
          </p:spPr>
          <p:txBody>
            <a:bodyPr wrap="none"/>
            <a:lstStyle/>
            <a:p>
              <a:pPr defTabSz="914051" fontAlgn="base">
                <a:spcBef>
                  <a:spcPct val="0"/>
                </a:spcBef>
                <a:spcAft>
                  <a:spcPct val="0"/>
                </a:spcAft>
                <a:defRPr/>
              </a:pPr>
              <a:endParaRPr kumimoji="1" lang="ko-KR" altLang="en-US" sz="1799">
                <a:solidFill>
                  <a:srgbClr val="000000"/>
                </a:solidFill>
                <a:latin typeface="굴림" charset="-127"/>
                <a:ea typeface="맑은 고딕"/>
              </a:endParaRPr>
            </a:p>
          </p:txBody>
        </p:sp>
        <p:sp>
          <p:nvSpPr>
            <p:cNvPr id="17" name="Line 16">
              <a:extLst>
                <a:ext uri="{FF2B5EF4-FFF2-40B4-BE49-F238E27FC236}">
                  <a16:creationId xmlns:a16="http://schemas.microsoft.com/office/drawing/2014/main" id="{62306AC8-7FF9-425C-AED0-0F289349BFF8}"/>
                </a:ext>
              </a:extLst>
            </p:cNvPr>
            <p:cNvSpPr>
              <a:spLocks noChangeShapeType="1"/>
            </p:cNvSpPr>
            <p:nvPr/>
          </p:nvSpPr>
          <p:spPr bwMode="auto">
            <a:xfrm flipH="1">
              <a:off x="5002748" y="2796350"/>
              <a:ext cx="0" cy="576000"/>
            </a:xfrm>
            <a:prstGeom prst="line">
              <a:avLst/>
            </a:prstGeom>
            <a:noFill/>
            <a:ln w="12700">
              <a:solidFill>
                <a:srgbClr val="FF0000"/>
              </a:solidFill>
              <a:round/>
              <a:headEnd type="oval" w="med" len="med"/>
              <a:tailEnd/>
            </a:ln>
            <a:extLst>
              <a:ext uri="{909E8E84-426E-40DD-AFC4-6F175D3DCCD1}">
                <a14:hiddenFill xmlns:a14="http://schemas.microsoft.com/office/drawing/2010/main">
                  <a:noFill/>
                </a14:hiddenFill>
              </a:ext>
            </a:extLst>
          </p:spPr>
          <p:txBody>
            <a:bodyPr wrap="none"/>
            <a:lstStyle/>
            <a:p>
              <a:pPr defTabSz="914051" fontAlgn="base">
                <a:spcBef>
                  <a:spcPct val="0"/>
                </a:spcBef>
                <a:spcAft>
                  <a:spcPct val="0"/>
                </a:spcAft>
                <a:defRPr/>
              </a:pPr>
              <a:endParaRPr kumimoji="1" lang="ko-KR" altLang="en-US" sz="1799">
                <a:solidFill>
                  <a:srgbClr val="000000"/>
                </a:solidFill>
                <a:latin typeface="굴림" charset="-127"/>
                <a:ea typeface="맑은 고딕"/>
              </a:endParaRPr>
            </a:p>
          </p:txBody>
        </p:sp>
        <p:pic>
          <p:nvPicPr>
            <p:cNvPr id="18" name="Picture 18" descr="002_OV5610_CCD_CHIP">
              <a:extLst>
                <a:ext uri="{FF2B5EF4-FFF2-40B4-BE49-F238E27FC236}">
                  <a16:creationId xmlns:a16="http://schemas.microsoft.com/office/drawing/2014/main" id="{1BCC173A-4BD7-4936-8021-53B7EA27F532}"/>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t="17099" b="4663"/>
            <a:stretch>
              <a:fillRect/>
            </a:stretch>
          </p:blipFill>
          <p:spPr bwMode="auto">
            <a:xfrm>
              <a:off x="7869272" y="5273774"/>
              <a:ext cx="828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389DDF8D-F9CB-41AF-8644-0450A11F9DAB}"/>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l="26990" t="4924" b="10985"/>
            <a:stretch>
              <a:fillRect/>
            </a:stretch>
          </p:blipFill>
          <p:spPr bwMode="auto">
            <a:xfrm>
              <a:off x="1116614" y="5273774"/>
              <a:ext cx="828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5" descr="chip tactile">
              <a:extLst>
                <a:ext uri="{FF2B5EF4-FFF2-40B4-BE49-F238E27FC236}">
                  <a16:creationId xmlns:a16="http://schemas.microsoft.com/office/drawing/2014/main" id="{B5ADA8D1-A35B-4B98-A620-8FC91F8B6B30}"/>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30132" y="2387542"/>
              <a:ext cx="828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7" descr="8035cov1.hand">
              <a:extLst>
                <a:ext uri="{FF2B5EF4-FFF2-40B4-BE49-F238E27FC236}">
                  <a16:creationId xmlns:a16="http://schemas.microsoft.com/office/drawing/2014/main" id="{9E44B53E-EC76-4D6E-BA26-1D3072FC8AA4}"/>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l="57703" t="3969" b="48952"/>
            <a:stretch>
              <a:fillRect/>
            </a:stretch>
          </p:blipFill>
          <p:spPr bwMode="auto">
            <a:xfrm>
              <a:off x="3987667" y="2168328"/>
              <a:ext cx="828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9" descr="photo of electronic nose sensors">
              <a:extLst>
                <a:ext uri="{FF2B5EF4-FFF2-40B4-BE49-F238E27FC236}">
                  <a16:creationId xmlns:a16="http://schemas.microsoft.com/office/drawing/2014/main" id="{00D6FC84-8B7E-4106-A033-8C69250BB6AC}"/>
                </a:ext>
              </a:extLst>
            </p:cNvPr>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5335" y="3003904"/>
              <a:ext cx="828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Line 15">
            <a:extLst>
              <a:ext uri="{FF2B5EF4-FFF2-40B4-BE49-F238E27FC236}">
                <a16:creationId xmlns:a16="http://schemas.microsoft.com/office/drawing/2014/main" id="{31FAABFF-3829-4D9B-B820-F70A5DE68DB0}"/>
              </a:ext>
            </a:extLst>
          </p:cNvPr>
          <p:cNvSpPr>
            <a:spLocks noChangeShapeType="1"/>
          </p:cNvSpPr>
          <p:nvPr/>
        </p:nvSpPr>
        <p:spPr bwMode="auto">
          <a:xfrm flipH="1" flipV="1">
            <a:off x="6111693" y="5553644"/>
            <a:ext cx="1580026" cy="2"/>
          </a:xfrm>
          <a:prstGeom prst="line">
            <a:avLst/>
          </a:prstGeom>
          <a:noFill/>
          <a:ln w="12700">
            <a:solidFill>
              <a:srgbClr val="FF0000"/>
            </a:solidFill>
            <a:round/>
            <a:headEnd type="oval" w="med" len="med"/>
            <a:tailEnd/>
          </a:ln>
          <a:extLst>
            <a:ext uri="{909E8E84-426E-40DD-AFC4-6F175D3DCCD1}">
              <a14:hiddenFill xmlns:a14="http://schemas.microsoft.com/office/drawing/2010/main">
                <a:noFill/>
              </a14:hiddenFill>
            </a:ext>
          </a:extLst>
        </p:spPr>
        <p:txBody>
          <a:bodyPr wrap="none"/>
          <a:lstStyle/>
          <a:p>
            <a:pPr defTabSz="914051" fontAlgn="base">
              <a:spcBef>
                <a:spcPct val="0"/>
              </a:spcBef>
              <a:spcAft>
                <a:spcPct val="0"/>
              </a:spcAft>
              <a:defRPr/>
            </a:pPr>
            <a:endParaRPr kumimoji="1" lang="ko-KR" altLang="en-US" sz="1799">
              <a:solidFill>
                <a:srgbClr val="000000"/>
              </a:solidFill>
              <a:latin typeface="굴림" charset="-127"/>
              <a:ea typeface="맑은 고딕"/>
            </a:endParaRPr>
          </a:p>
        </p:txBody>
      </p:sp>
      <p:sp>
        <p:nvSpPr>
          <p:cNvPr id="26"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nghĩa</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5426874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và</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bộ</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chuyển</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đổi</a:t>
            </a:r>
            <a:endPar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6" name="직사각형 25">
            <a:extLst>
              <a:ext uri="{FF2B5EF4-FFF2-40B4-BE49-F238E27FC236}">
                <a16:creationId xmlns:a16="http://schemas.microsoft.com/office/drawing/2014/main" id="{B33DAB9F-AABD-4CF3-9089-603FDDC70B5B}"/>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Bộ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chuyển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đổi</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9CC3D7C1-1D04-43EB-A1AB-1C151E1AED02}"/>
              </a:ext>
            </a:extLst>
          </p:cNvPr>
          <p:cNvSpPr/>
          <p:nvPr/>
        </p:nvSpPr>
        <p:spPr>
          <a:xfrm>
            <a:off x="712189" y="2174877"/>
            <a:ext cx="8487381" cy="2160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Bộ chuyển đổi là thuật ngữ dùng để mô tả thiết bị chuyển đổi một dạng năng lượng (tín hiệu) thành dạng năng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lượng khác (tín hiệu)</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Trong hệ thống đo lường,</a:t>
            </a:r>
          </a:p>
          <a:p>
            <a:pPr marL="285750" indent="-285750">
              <a:spcAft>
                <a:spcPts val="802"/>
              </a:spcAft>
              <a:buClr>
                <a:srgbClr val="193EB0"/>
              </a:buClr>
              <a:buFont typeface="Arial" panose="020B0604020202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Cảm biến: Bộ chuyển đổi tín hiệu đầu vào chuyển đổi các đại lượng không điện thành tín hiệu điện </a:t>
            </a:r>
          </a:p>
          <a:p>
            <a:pPr marL="285750" indent="-285750">
              <a:spcAft>
                <a:spcPts val="802"/>
              </a:spcAft>
              <a:buClr>
                <a:srgbClr val="193EB0"/>
              </a:buClr>
              <a:buFont typeface="Arial" panose="020B0604020202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Bộ dẫn động: Bộ chuyển đổi đầu ra chuyển đổi tín hiệu điện thành loại năng lượng khác</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Cảm biến và bộ chuyển đổi khác nhau ở chỗ đầu ra có phải (năng lượng) tín hiệu điện hay không. Tuy nhiên,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trên thực tế, hai thuật ngữ này thường được sử dụng thay thế cho nhau.</a:t>
            </a:r>
          </a:p>
        </p:txBody>
      </p:sp>
      <p:grpSp>
        <p:nvGrpSpPr>
          <p:cNvPr id="28" name="그룹 27">
            <a:extLst>
              <a:ext uri="{FF2B5EF4-FFF2-40B4-BE49-F238E27FC236}">
                <a16:creationId xmlns:a16="http://schemas.microsoft.com/office/drawing/2014/main" id="{A684EBCF-477C-4814-8FE8-19A1F36663DF}"/>
              </a:ext>
            </a:extLst>
          </p:cNvPr>
          <p:cNvGrpSpPr/>
          <p:nvPr/>
        </p:nvGrpSpPr>
        <p:grpSpPr>
          <a:xfrm>
            <a:off x="734972" y="4301717"/>
            <a:ext cx="8322775" cy="1842385"/>
            <a:chOff x="729346" y="4301722"/>
            <a:chExt cx="8322773" cy="1842387"/>
          </a:xfrm>
        </p:grpSpPr>
        <p:pic>
          <p:nvPicPr>
            <p:cNvPr id="29" name="Picture 13" descr="elem_sens_01">
              <a:extLst>
                <a:ext uri="{FF2B5EF4-FFF2-40B4-BE49-F238E27FC236}">
                  <a16:creationId xmlns:a16="http://schemas.microsoft.com/office/drawing/2014/main" id="{80DD9BCE-6637-489A-ABED-986BAE8B4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1398" y="5211169"/>
              <a:ext cx="669558" cy="83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descr="PENTS">
              <a:extLst>
                <a:ext uri="{FF2B5EF4-FFF2-40B4-BE49-F238E27FC236}">
                  <a16:creationId xmlns:a16="http://schemas.microsoft.com/office/drawing/2014/main" id="{4A432998-B2C2-4E88-AE7E-16F3F5BF17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2701" y="5223541"/>
              <a:ext cx="827413" cy="84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Object 15">
              <a:extLst>
                <a:ext uri="{FF2B5EF4-FFF2-40B4-BE49-F238E27FC236}">
                  <a16:creationId xmlns:a16="http://schemas.microsoft.com/office/drawing/2014/main" id="{BC71368A-D239-4202-9B99-4842E1B29702}"/>
                </a:ext>
              </a:extLst>
            </p:cNvPr>
            <p:cNvGraphicFramePr>
              <a:graphicFrameLocks noChangeAspect="1"/>
            </p:cNvGraphicFramePr>
            <p:nvPr/>
          </p:nvGraphicFramePr>
          <p:xfrm>
            <a:off x="6414708" y="5206280"/>
            <a:ext cx="413176" cy="842977"/>
          </p:xfrm>
          <a:graphic>
            <a:graphicData uri="http://schemas.openxmlformats.org/presentationml/2006/ole">
              <mc:AlternateContent xmlns:mc="http://schemas.openxmlformats.org/markup-compatibility/2006">
                <mc:Choice xmlns:v="urn:schemas-microsoft-com:vml" Requires="v">
                  <p:oleObj name="비트맵 이미지" r:id="rId6" imgW="1647619" imgH="3648584" progId="Paint.Picture">
                    <p:embed/>
                  </p:oleObj>
                </mc:Choice>
                <mc:Fallback>
                  <p:oleObj name="비트맵 이미지" r:id="rId6" imgW="1647619" imgH="3648584"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4708" y="5206280"/>
                          <a:ext cx="413176" cy="842977"/>
                        </a:xfrm>
                        <a:prstGeom prst="rect">
                          <a:avLst/>
                        </a:prstGeom>
                        <a:noFill/>
                        <a:ln>
                          <a:noFill/>
                        </a:ln>
                        <a:effectLst/>
                      </p:spPr>
                    </p:pic>
                  </p:oleObj>
                </mc:Fallback>
              </mc:AlternateContent>
            </a:graphicData>
          </a:graphic>
        </p:graphicFrame>
        <p:sp>
          <p:nvSpPr>
            <p:cNvPr id="32" name="TextBox 31">
              <a:extLst>
                <a:ext uri="{FF2B5EF4-FFF2-40B4-BE49-F238E27FC236}">
                  <a16:creationId xmlns:a16="http://schemas.microsoft.com/office/drawing/2014/main" id="{172FB910-1DF9-4C5D-9241-631BE79C8315}"/>
                </a:ext>
              </a:extLst>
            </p:cNvPr>
            <p:cNvSpPr txBox="1"/>
            <p:nvPr/>
          </p:nvSpPr>
          <p:spPr>
            <a:xfrm>
              <a:off x="729346" y="4518114"/>
              <a:ext cx="1302729"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Tín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hiệu</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đầu</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vào</a:t>
              </a:r>
              <a:endParaRPr lang="en-US" altLang="ko-KR" sz="1299" dirty="0">
                <a:latin typeface="SamsungOne-400" panose="020B0503030303020204" pitchFamily="34" charset="0"/>
                <a:ea typeface="SamsungOne-400" panose="020B0503030303020204" pitchFamily="34" charset="0"/>
              </a:endParaRPr>
            </a:p>
          </p:txBody>
        </p:sp>
        <p:cxnSp>
          <p:nvCxnSpPr>
            <p:cNvPr id="33" name="직선 화살표 연결선 32">
              <a:extLst>
                <a:ext uri="{FF2B5EF4-FFF2-40B4-BE49-F238E27FC236}">
                  <a16:creationId xmlns:a16="http://schemas.microsoft.com/office/drawing/2014/main" id="{77A40BD7-069B-48DA-8358-1607B69BAE9E}"/>
                </a:ext>
              </a:extLst>
            </p:cNvPr>
            <p:cNvCxnSpPr>
              <a:cxnSpLocks/>
            </p:cNvCxnSpPr>
            <p:nvPr/>
          </p:nvCxnSpPr>
          <p:spPr>
            <a:xfrm>
              <a:off x="1117309" y="4839046"/>
              <a:ext cx="882379"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75B6D72-E0D7-4217-BEED-B9CBCFCB05EB}"/>
                </a:ext>
              </a:extLst>
            </p:cNvPr>
            <p:cNvCxnSpPr>
              <a:cxnSpLocks/>
            </p:cNvCxnSpPr>
            <p:nvPr/>
          </p:nvCxnSpPr>
          <p:spPr>
            <a:xfrm>
              <a:off x="3322751" y="4823247"/>
              <a:ext cx="3146629" cy="0"/>
            </a:xfrm>
            <a:prstGeom prst="straightConnector1">
              <a:avLst/>
            </a:prstGeom>
            <a:ln w="127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03623BC-0EFA-403C-BE7C-5E1D4EF35B0B}"/>
                </a:ext>
              </a:extLst>
            </p:cNvPr>
            <p:cNvSpPr txBox="1"/>
            <p:nvPr/>
          </p:nvSpPr>
          <p:spPr>
            <a:xfrm>
              <a:off x="4219560" y="4603068"/>
              <a:ext cx="1404000" cy="432000"/>
            </a:xfrm>
            <a:prstGeom prst="rect">
              <a:avLst/>
            </a:prstGeom>
            <a:solidFill>
              <a:schemeClr val="bg1"/>
            </a:solidFill>
            <a:ln w="19050">
              <a:solidFill>
                <a:srgbClr val="0077C8"/>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800">
                  <a:solidFill>
                    <a:schemeClr val="tx1">
                      <a:lumMod val="85000"/>
                      <a:lumOff val="15000"/>
                    </a:schemeClr>
                  </a:solidFill>
                  <a:latin typeface="SamsungOne-700" panose="020B0803030303020204" pitchFamily="34" charset="0"/>
                </a:defRPr>
              </a:lvl1pPr>
            </a:lstStyle>
            <a:p>
              <a:r>
                <a:rPr lang="en-US" altLang="ko-KR" dirty="0" err="1"/>
                <a:t>Bộ</a:t>
              </a:r>
              <a:r>
                <a:rPr lang="en-US" altLang="ko-KR" dirty="0"/>
                <a:t> </a:t>
              </a:r>
              <a:r>
                <a:rPr lang="en-US" altLang="ko-KR" dirty="0" err="1"/>
                <a:t>xử</a:t>
              </a:r>
              <a:r>
                <a:rPr lang="en-US" altLang="ko-KR" dirty="0"/>
                <a:t> </a:t>
              </a:r>
              <a:r>
                <a:rPr lang="en-US" altLang="ko-KR" dirty="0" err="1"/>
                <a:t>lý</a:t>
              </a:r>
              <a:r>
                <a:rPr lang="en-US" altLang="ko-KR" dirty="0"/>
                <a:t> </a:t>
              </a:r>
            </a:p>
            <a:p>
              <a:r>
                <a:rPr lang="en-US" altLang="ko-KR" dirty="0" err="1"/>
                <a:t>tín</a:t>
              </a:r>
              <a:r>
                <a:rPr lang="en-US" altLang="ko-KR" dirty="0"/>
                <a:t> </a:t>
              </a:r>
              <a:r>
                <a:rPr lang="en-US" altLang="ko-KR" dirty="0" err="1"/>
                <a:t>hiệu</a:t>
              </a:r>
              <a:endParaRPr lang="en-US" altLang="ko-KR" dirty="0"/>
            </a:p>
          </p:txBody>
        </p:sp>
        <p:sp>
          <p:nvSpPr>
            <p:cNvPr id="36" name="TextBox 35">
              <a:extLst>
                <a:ext uri="{FF2B5EF4-FFF2-40B4-BE49-F238E27FC236}">
                  <a16:creationId xmlns:a16="http://schemas.microsoft.com/office/drawing/2014/main" id="{2E4372F0-C280-406A-AA71-510850B87F02}"/>
                </a:ext>
              </a:extLst>
            </p:cNvPr>
            <p:cNvSpPr txBox="1"/>
            <p:nvPr/>
          </p:nvSpPr>
          <p:spPr>
            <a:xfrm>
              <a:off x="2024412" y="4603068"/>
              <a:ext cx="1404000" cy="432000"/>
            </a:xfrm>
            <a:prstGeom prst="rect">
              <a:avLst/>
            </a:prstGeom>
            <a:solidFill>
              <a:schemeClr val="bg1"/>
            </a:solidFill>
            <a:ln w="19050">
              <a:solidFill>
                <a:srgbClr val="0077C8"/>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400">
                  <a:solidFill>
                    <a:schemeClr val="tx1">
                      <a:lumMod val="85000"/>
                      <a:lumOff val="15000"/>
                    </a:schemeClr>
                  </a:solidFill>
                  <a:latin typeface="SamsungOne-700" panose="020B0803030303020204" pitchFamily="34" charset="0"/>
                </a:defRPr>
              </a:lvl1pPr>
            </a:lstStyle>
            <a:p>
              <a:r>
                <a:rPr lang="en-US" altLang="ko-KR" sz="800" dirty="0" err="1"/>
                <a:t>Bộ</a:t>
              </a:r>
              <a:r>
                <a:rPr lang="en-US" altLang="ko-KR" sz="800" dirty="0"/>
                <a:t> </a:t>
              </a:r>
              <a:r>
                <a:rPr lang="en-US" altLang="ko-KR" sz="800" dirty="0" err="1"/>
                <a:t>chuyển</a:t>
              </a:r>
              <a:r>
                <a:rPr lang="en-US" altLang="ko-KR" sz="800" dirty="0"/>
                <a:t> </a:t>
              </a:r>
              <a:r>
                <a:rPr lang="en-US" altLang="ko-KR" sz="800" dirty="0" err="1"/>
                <a:t>đổi</a:t>
              </a:r>
              <a:r>
                <a:rPr lang="en-US" altLang="ko-KR" sz="800" dirty="0"/>
                <a:t> </a:t>
              </a:r>
              <a:r>
                <a:rPr lang="en-US" altLang="ko-KR" sz="800" dirty="0" err="1"/>
                <a:t>tín</a:t>
              </a:r>
              <a:r>
                <a:rPr lang="en-US" altLang="ko-KR" sz="800" dirty="0"/>
                <a:t> </a:t>
              </a:r>
              <a:r>
                <a:rPr lang="en-US" altLang="ko-KR" sz="800" dirty="0" err="1"/>
                <a:t>hiệu</a:t>
              </a:r>
              <a:r>
                <a:rPr lang="en-US" altLang="ko-KR" sz="800" dirty="0"/>
                <a:t> </a:t>
              </a:r>
              <a:r>
                <a:rPr lang="en-US" altLang="ko-KR" sz="800" dirty="0" err="1"/>
                <a:t>đầu</a:t>
              </a:r>
              <a:r>
                <a:rPr lang="en-US" altLang="ko-KR" sz="800" dirty="0"/>
                <a:t> </a:t>
              </a:r>
              <a:r>
                <a:rPr lang="en-US" altLang="ko-KR" sz="800" dirty="0" err="1"/>
                <a:t>vào</a:t>
              </a:r>
              <a:endParaRPr lang="en-US" altLang="ko-KR" sz="800" dirty="0"/>
            </a:p>
            <a:p>
              <a:r>
                <a:rPr lang="en-US" altLang="ko-KR" sz="800" dirty="0"/>
                <a:t>(</a:t>
              </a:r>
              <a:r>
                <a:rPr lang="en-US" altLang="ko-KR" sz="800" dirty="0" err="1"/>
                <a:t>Cảm</a:t>
              </a:r>
              <a:r>
                <a:rPr lang="en-US" altLang="ko-KR" sz="800" dirty="0"/>
                <a:t> </a:t>
              </a:r>
              <a:r>
                <a:rPr lang="en-US" altLang="ko-KR" sz="800" dirty="0" err="1"/>
                <a:t>biến</a:t>
              </a:r>
              <a:r>
                <a:rPr lang="en-US" altLang="ko-KR" sz="800" dirty="0"/>
                <a:t>)</a:t>
              </a:r>
            </a:p>
          </p:txBody>
        </p:sp>
        <p:sp>
          <p:nvSpPr>
            <p:cNvPr id="37" name="TextBox 36">
              <a:extLst>
                <a:ext uri="{FF2B5EF4-FFF2-40B4-BE49-F238E27FC236}">
                  <a16:creationId xmlns:a16="http://schemas.microsoft.com/office/drawing/2014/main" id="{F8526214-2ADA-480E-9197-E9160946FF04}"/>
                </a:ext>
              </a:extLst>
            </p:cNvPr>
            <p:cNvSpPr txBox="1"/>
            <p:nvPr/>
          </p:nvSpPr>
          <p:spPr>
            <a:xfrm>
              <a:off x="6414708" y="4603068"/>
              <a:ext cx="1404000" cy="432000"/>
            </a:xfrm>
            <a:prstGeom prst="rect">
              <a:avLst/>
            </a:prstGeom>
            <a:solidFill>
              <a:schemeClr val="bg1"/>
            </a:solidFill>
            <a:ln w="19050">
              <a:solidFill>
                <a:srgbClr val="FF4337"/>
              </a:solidFill>
            </a:ln>
          </p:spPr>
          <p:txBody>
            <a:bodyPr rot="0" spcFirstLastPara="0" vertOverflow="overflow" horzOverflow="overflow" vert="horz" wrap="none" lIns="0" tIns="0" rIns="0" bIns="0" numCol="1" spcCol="0" rtlCol="0" fromWordArt="0" anchor="ctr" anchorCtr="0" forceAA="0" compatLnSpc="1">
              <a:prstTxWarp prst="textNoShape">
                <a:avLst/>
              </a:prstTxWarp>
              <a:noAutofit/>
              <a:scene3d>
                <a:camera prst="orthographicFront"/>
                <a:lightRig rig="threePt" dir="t"/>
              </a:scene3d>
              <a:sp3d>
                <a:bevelT w="0" h="6350"/>
              </a:sp3d>
            </a:bodyPr>
            <a:lstStyle>
              <a:defPPr>
                <a:defRPr lang="en-US"/>
              </a:defPPr>
              <a:lvl1pPr algn="ctr">
                <a:defRPr sz="1400">
                  <a:solidFill>
                    <a:schemeClr val="tx1">
                      <a:lumMod val="85000"/>
                      <a:lumOff val="15000"/>
                    </a:schemeClr>
                  </a:solidFill>
                  <a:latin typeface="SamsungOne-700" panose="020B0803030303020204" pitchFamily="34" charset="0"/>
                </a:defRPr>
              </a:lvl1pPr>
            </a:lstStyle>
            <a:p>
              <a:r>
                <a:rPr lang="en-US" altLang="ko-KR" sz="800" dirty="0" err="1"/>
                <a:t>Bộ</a:t>
              </a:r>
              <a:r>
                <a:rPr lang="en-US" altLang="ko-KR" sz="800" dirty="0"/>
                <a:t> </a:t>
              </a:r>
              <a:r>
                <a:rPr lang="en-US" altLang="ko-KR" sz="800" dirty="0" err="1"/>
                <a:t>chuyển</a:t>
              </a:r>
              <a:r>
                <a:rPr lang="en-US" altLang="ko-KR" sz="800" dirty="0"/>
                <a:t> </a:t>
              </a:r>
              <a:r>
                <a:rPr lang="en-US" altLang="ko-KR" sz="800" dirty="0" err="1"/>
                <a:t>đổi</a:t>
              </a:r>
              <a:r>
                <a:rPr lang="en-US" altLang="ko-KR" sz="800" dirty="0"/>
                <a:t> </a:t>
              </a:r>
              <a:r>
                <a:rPr lang="en-US" altLang="ko-KR" sz="800" dirty="0" err="1"/>
                <a:t>tín</a:t>
              </a:r>
              <a:r>
                <a:rPr lang="en-US" altLang="ko-KR" sz="800" dirty="0"/>
                <a:t> </a:t>
              </a:r>
              <a:r>
                <a:rPr lang="en-US" altLang="ko-KR" sz="800" dirty="0" err="1"/>
                <a:t>hiệu</a:t>
              </a:r>
              <a:r>
                <a:rPr lang="en-US" altLang="ko-KR" sz="800" dirty="0"/>
                <a:t> </a:t>
              </a:r>
              <a:r>
                <a:rPr lang="en-US" altLang="ko-KR" sz="800" dirty="0" err="1"/>
                <a:t>đầu</a:t>
              </a:r>
              <a:r>
                <a:rPr lang="en-US" altLang="ko-KR" sz="800" dirty="0"/>
                <a:t> </a:t>
              </a:r>
              <a:r>
                <a:rPr lang="en-US" altLang="ko-KR" sz="800" dirty="0" err="1"/>
                <a:t>ra</a:t>
              </a:r>
              <a:endParaRPr lang="en-US" altLang="ko-KR" sz="800" dirty="0"/>
            </a:p>
            <a:p>
              <a:r>
                <a:rPr lang="en-US" altLang="ko-KR" sz="800" dirty="0"/>
                <a:t>(</a:t>
              </a:r>
              <a:r>
                <a:rPr lang="en-US" altLang="ko-KR" sz="800" dirty="0" err="1"/>
                <a:t>Bộ</a:t>
              </a:r>
              <a:r>
                <a:rPr lang="en-US" altLang="ko-KR" sz="800" dirty="0"/>
                <a:t> </a:t>
              </a:r>
              <a:r>
                <a:rPr lang="en-US" altLang="ko-KR" sz="800" dirty="0" err="1"/>
                <a:t>dẫn</a:t>
              </a:r>
              <a:r>
                <a:rPr lang="en-US" altLang="ko-KR" sz="800" dirty="0"/>
                <a:t> </a:t>
              </a:r>
              <a:r>
                <a:rPr lang="en-US" altLang="ko-KR" sz="800" dirty="0" err="1"/>
                <a:t>động</a:t>
              </a:r>
              <a:r>
                <a:rPr lang="en-US" altLang="ko-KR" sz="800" dirty="0"/>
                <a:t>)</a:t>
              </a:r>
            </a:p>
          </p:txBody>
        </p:sp>
        <p:sp>
          <p:nvSpPr>
            <p:cNvPr id="38" name="TextBox 37">
              <a:extLst>
                <a:ext uri="{FF2B5EF4-FFF2-40B4-BE49-F238E27FC236}">
                  <a16:creationId xmlns:a16="http://schemas.microsoft.com/office/drawing/2014/main" id="{1CFCE213-05EE-4D94-8CBC-F93B9648077E}"/>
                </a:ext>
              </a:extLst>
            </p:cNvPr>
            <p:cNvSpPr txBox="1"/>
            <p:nvPr/>
          </p:nvSpPr>
          <p:spPr>
            <a:xfrm>
              <a:off x="3309840" y="4301722"/>
              <a:ext cx="1066318" cy="292259"/>
            </a:xfrm>
            <a:prstGeom prst="rect">
              <a:avLst/>
            </a:prstGeom>
            <a:noFill/>
          </p:spPr>
          <p:txBody>
            <a:bodyPr wrap="non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Tín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hiệu</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điện</a:t>
              </a:r>
              <a:endParaRPr lang="en-US" altLang="ko-KR" sz="1299" dirty="0">
                <a:latin typeface="SamsungOne-400" panose="020B0503030303020204" pitchFamily="34" charset="0"/>
                <a:ea typeface="SamsungOne-400" panose="020B0503030303020204" pitchFamily="34" charset="0"/>
              </a:endParaRPr>
            </a:p>
          </p:txBody>
        </p:sp>
        <p:sp>
          <p:nvSpPr>
            <p:cNvPr id="39" name="TextBox 38">
              <a:extLst>
                <a:ext uri="{FF2B5EF4-FFF2-40B4-BE49-F238E27FC236}">
                  <a16:creationId xmlns:a16="http://schemas.microsoft.com/office/drawing/2014/main" id="{7B2CC6E0-F5D5-4B0F-B0F0-8B11A487B49B}"/>
                </a:ext>
              </a:extLst>
            </p:cNvPr>
            <p:cNvSpPr txBox="1"/>
            <p:nvPr/>
          </p:nvSpPr>
          <p:spPr>
            <a:xfrm>
              <a:off x="7867179" y="4513053"/>
              <a:ext cx="1184940"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Tín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hiệu</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đầu</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ra</a:t>
              </a:r>
              <a:endParaRPr lang="en-US" altLang="ko-KR" sz="1299" dirty="0">
                <a:latin typeface="SamsungOne-400" panose="020B0503030303020204" pitchFamily="34" charset="0"/>
                <a:ea typeface="SamsungOne-400" panose="020B0503030303020204" pitchFamily="34" charset="0"/>
              </a:endParaRPr>
            </a:p>
          </p:txBody>
        </p:sp>
        <p:cxnSp>
          <p:nvCxnSpPr>
            <p:cNvPr id="41" name="직선 화살표 연결선 40">
              <a:extLst>
                <a:ext uri="{FF2B5EF4-FFF2-40B4-BE49-F238E27FC236}">
                  <a16:creationId xmlns:a16="http://schemas.microsoft.com/office/drawing/2014/main" id="{CF77D34D-F45F-4D66-BA23-DE9DB967F48A}"/>
                </a:ext>
              </a:extLst>
            </p:cNvPr>
            <p:cNvCxnSpPr>
              <a:cxnSpLocks/>
            </p:cNvCxnSpPr>
            <p:nvPr/>
          </p:nvCxnSpPr>
          <p:spPr>
            <a:xfrm>
              <a:off x="7820071" y="4839046"/>
              <a:ext cx="976688" cy="0"/>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067ACE9-1589-4A89-BE2A-B24820FDDCBA}"/>
                </a:ext>
              </a:extLst>
            </p:cNvPr>
            <p:cNvSpPr txBox="1"/>
            <p:nvPr/>
          </p:nvSpPr>
          <p:spPr>
            <a:xfrm>
              <a:off x="5494582" y="4301722"/>
              <a:ext cx="1066318" cy="292259"/>
            </a:xfrm>
            <a:prstGeom prst="rect">
              <a:avLst/>
            </a:prstGeom>
            <a:noFill/>
          </p:spPr>
          <p:txBody>
            <a:bodyPr wrap="non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Tín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hiệu</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điện</a:t>
              </a:r>
              <a:endParaRPr lang="en-US" altLang="ko-KR" sz="1299" dirty="0">
                <a:latin typeface="SamsungOne-400" panose="020B0503030303020204" pitchFamily="34" charset="0"/>
                <a:ea typeface="SamsungOne-400" panose="020B0503030303020204" pitchFamily="34" charset="0"/>
              </a:endParaRPr>
            </a:p>
          </p:txBody>
        </p:sp>
        <p:sp>
          <p:nvSpPr>
            <p:cNvPr id="43" name="TextBox 42">
              <a:extLst>
                <a:ext uri="{FF2B5EF4-FFF2-40B4-BE49-F238E27FC236}">
                  <a16:creationId xmlns:a16="http://schemas.microsoft.com/office/drawing/2014/main" id="{3E6C181A-654D-4037-AA0D-F31D4AA350C7}"/>
                </a:ext>
              </a:extLst>
            </p:cNvPr>
            <p:cNvSpPr txBox="1"/>
            <p:nvPr/>
          </p:nvSpPr>
          <p:spPr>
            <a:xfrm>
              <a:off x="1620401" y="5836204"/>
              <a:ext cx="1269579" cy="307905"/>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r>
                <a:rPr lang="en-US" altLang="ko-KR" sz="1401" dirty="0" err="1">
                  <a:solidFill>
                    <a:srgbClr val="FF0000"/>
                  </a:solidFill>
                </a:rPr>
                <a:t>Cảm</a:t>
              </a:r>
              <a:r>
                <a:rPr lang="en-US" altLang="ko-KR" sz="1401" dirty="0">
                  <a:solidFill>
                    <a:srgbClr val="FF0000"/>
                  </a:solidFill>
                </a:rPr>
                <a:t> </a:t>
              </a:r>
              <a:r>
                <a:rPr lang="en-US" altLang="ko-KR" sz="1401" dirty="0" err="1">
                  <a:solidFill>
                    <a:srgbClr val="FF0000"/>
                  </a:solidFill>
                </a:rPr>
                <a:t>biến</a:t>
              </a:r>
              <a:r>
                <a:rPr lang="en-US" altLang="ko-KR" sz="1401" dirty="0">
                  <a:solidFill>
                    <a:srgbClr val="FF0000"/>
                  </a:solidFill>
                </a:rPr>
                <a:t> RTD</a:t>
              </a:r>
            </a:p>
          </p:txBody>
        </p:sp>
        <p:sp>
          <p:nvSpPr>
            <p:cNvPr id="44" name="TextBox 43">
              <a:extLst>
                <a:ext uri="{FF2B5EF4-FFF2-40B4-BE49-F238E27FC236}">
                  <a16:creationId xmlns:a16="http://schemas.microsoft.com/office/drawing/2014/main" id="{860F04B8-256F-446C-99A9-F54F65D28346}"/>
                </a:ext>
              </a:extLst>
            </p:cNvPr>
            <p:cNvSpPr txBox="1"/>
            <p:nvPr/>
          </p:nvSpPr>
          <p:spPr>
            <a:xfrm>
              <a:off x="6955864" y="5816233"/>
              <a:ext cx="846706" cy="307905"/>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r>
                <a:rPr lang="en-US" altLang="ko-KR" sz="1401" dirty="0" err="1">
                  <a:solidFill>
                    <a:srgbClr val="FF0000"/>
                  </a:solidFill>
                </a:rPr>
                <a:t>Nhiệt</a:t>
              </a:r>
              <a:r>
                <a:rPr lang="en-US" altLang="ko-KR" sz="1401" dirty="0">
                  <a:solidFill>
                    <a:srgbClr val="FF0000"/>
                  </a:solidFill>
                </a:rPr>
                <a:t> </a:t>
              </a:r>
              <a:r>
                <a:rPr lang="en-US" altLang="ko-KR" sz="1401" dirty="0" err="1">
                  <a:solidFill>
                    <a:srgbClr val="FF0000"/>
                  </a:solidFill>
                </a:rPr>
                <a:t>kế</a:t>
              </a:r>
              <a:endParaRPr lang="en-US" altLang="ko-KR" sz="1401" dirty="0">
                <a:solidFill>
                  <a:srgbClr val="FF0000"/>
                </a:solidFill>
              </a:endParaRPr>
            </a:p>
          </p:txBody>
        </p:sp>
        <p:cxnSp>
          <p:nvCxnSpPr>
            <p:cNvPr id="45" name="직선 화살표 연결선 44">
              <a:extLst>
                <a:ext uri="{FF2B5EF4-FFF2-40B4-BE49-F238E27FC236}">
                  <a16:creationId xmlns:a16="http://schemas.microsoft.com/office/drawing/2014/main" id="{92909107-F5B7-4A65-9B2B-265C0F8C6BB9}"/>
                </a:ext>
              </a:extLst>
            </p:cNvPr>
            <p:cNvCxnSpPr>
              <a:cxnSpLocks/>
            </p:cNvCxnSpPr>
            <p:nvPr/>
          </p:nvCxnSpPr>
          <p:spPr>
            <a:xfrm>
              <a:off x="3842997" y="4549140"/>
              <a:ext cx="0" cy="244186"/>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86C99D93-BC29-46BA-9F80-4A823EFFC95F}"/>
                </a:ext>
              </a:extLst>
            </p:cNvPr>
            <p:cNvCxnSpPr>
              <a:cxnSpLocks/>
            </p:cNvCxnSpPr>
            <p:nvPr/>
          </p:nvCxnSpPr>
          <p:spPr>
            <a:xfrm>
              <a:off x="6027740" y="4549140"/>
              <a:ext cx="0" cy="244186"/>
            </a:xfrm>
            <a:prstGeom prst="straightConnector1">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7"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nghĩa</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2689544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cảm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biến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3.</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3"/>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3.1. </a:t>
            </a:r>
            <a:r>
              <a:rPr lang="en-US" altLang="ko-KR" sz="1799" dirty="0" err="1">
                <a:solidFill>
                  <a:srgbClr val="A6A6A6"/>
                </a:solidFill>
                <a:latin typeface="SamsungOne-400" panose="020B0503030303020204" pitchFamily="34" charset="0"/>
                <a:ea typeface="SamsungOne-400" panose="020B0503030303020204" pitchFamily="34" charset="0"/>
              </a:rPr>
              <a:t>Định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nghĩa</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3.2. </a:t>
            </a:r>
            <a:r>
              <a:rPr kumimoji="1" lang="vi-VN" altLang="ko-KR" sz="1799" dirty="0">
                <a:solidFill>
                  <a:prstClr val="black">
                    <a:lumMod val="75000"/>
                    <a:lumOff val="25000"/>
                  </a:prstClr>
                </a:solidFill>
                <a:latin typeface="SamsungOne-700" panose="020B0803030303020204" pitchFamily="34" charset="0"/>
                <a:ea typeface="SamsungOne-700" panose="020B0803030303020204" pitchFamily="34" charset="0"/>
              </a:rPr>
              <a:t>Đặc điểm cơ bản của cảm biến</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3.3. </a:t>
            </a:r>
            <a:r>
              <a:rPr lang="en-US" altLang="ko-KR" sz="1799" dirty="0" err="1">
                <a:solidFill>
                  <a:srgbClr val="A6A6A6"/>
                </a:solidFill>
                <a:latin typeface="SamsungOne-400" panose="020B0503030303020204" pitchFamily="34" charset="0"/>
                <a:ea typeface="SamsungOne-400" panose="020B0503030303020204" pitchFamily="34" charset="0"/>
              </a:rPr>
              <a:t>Phân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loại</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3.4. </a:t>
            </a:r>
            <a:r>
              <a:rPr lang="en-US" altLang="ko-KR" sz="1799" dirty="0" err="1">
                <a:solidFill>
                  <a:srgbClr val="A6A6A6"/>
                </a:solidFill>
                <a:latin typeface="SamsungOne-400" panose="020B0503030303020204" pitchFamily="34" charset="0"/>
                <a:ea typeface="SamsungOne-400" panose="020B0503030303020204" pitchFamily="34" charset="0"/>
              </a:rPr>
              <a:t>Ứng</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dụng</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vai</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trò</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của</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endParaRPr lang="en-US" altLang="ko-KR" sz="1799"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006539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Hệ</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thống</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endPar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19"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6" name="직사각형 25">
            <a:extLst>
              <a:ext uri="{FF2B5EF4-FFF2-40B4-BE49-F238E27FC236}">
                <a16:creationId xmlns:a16="http://schemas.microsoft.com/office/drawing/2014/main" id="{B33DAB9F-AABD-4CF3-9089-603FDDC70B5B}"/>
              </a:ext>
            </a:extLst>
          </p:cNvPr>
          <p:cNvSpPr/>
          <p:nvPr/>
        </p:nvSpPr>
        <p:spPr>
          <a:xfrm>
            <a:off x="580400" y="1891203"/>
            <a:ext cx="8619172" cy="800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6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phần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cứng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xử</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lý</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tín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hiệu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gắn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liền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với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endParaRPr lang="en-US" altLang="ko-KR" sz="1401" dirty="0">
              <a:solidFill>
                <a:schemeClr val="tx1"/>
              </a:solidFill>
              <a:latin typeface="SamsungOne-400" panose="020B0503030303020204" pitchFamily="34" charset="0"/>
              <a:ea typeface="SamsungOne-400" panose="020B0503030303020204" pitchFamily="34" charset="0"/>
            </a:endParaRPr>
          </a:p>
          <a:p>
            <a:pPr marL="115879" indent="-115879">
              <a:spcAft>
                <a:spcPts val="6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Hệ thống ở đây có thể là một hệ thống đo lường, hệ thống thu thập dữ liệu hay một hệ thống điều khiển quá </a:t>
            </a:r>
          </a:p>
          <a:p>
            <a:pPr marL="115879" indent="-115879">
              <a:spcAft>
                <a:spcPts val="6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trình xử lý.</a:t>
            </a:r>
          </a:p>
        </p:txBody>
      </p:sp>
      <p:grpSp>
        <p:nvGrpSpPr>
          <p:cNvPr id="2" name="그룹 1">
            <a:extLst>
              <a:ext uri="{FF2B5EF4-FFF2-40B4-BE49-F238E27FC236}">
                <a16:creationId xmlns:a16="http://schemas.microsoft.com/office/drawing/2014/main" id="{238B30AA-66A4-4B8C-A582-156FCCED0AFA}"/>
              </a:ext>
            </a:extLst>
          </p:cNvPr>
          <p:cNvGrpSpPr/>
          <p:nvPr/>
        </p:nvGrpSpPr>
        <p:grpSpPr>
          <a:xfrm>
            <a:off x="1129748" y="2590288"/>
            <a:ext cx="7646504" cy="3738882"/>
            <a:chOff x="1764213" y="3035846"/>
            <a:chExt cx="6377573" cy="3118417"/>
          </a:xfrm>
        </p:grpSpPr>
        <p:cxnSp>
          <p:nvCxnSpPr>
            <p:cNvPr id="25" name="직선 화살표 연결선 24">
              <a:extLst>
                <a:ext uri="{FF2B5EF4-FFF2-40B4-BE49-F238E27FC236}">
                  <a16:creationId xmlns:a16="http://schemas.microsoft.com/office/drawing/2014/main" id="{CE26ED22-C0B3-4F40-A89D-DE348D63B40B}"/>
                </a:ext>
              </a:extLst>
            </p:cNvPr>
            <p:cNvCxnSpPr>
              <a:cxnSpLocks/>
            </p:cNvCxnSpPr>
            <p:nvPr/>
          </p:nvCxnSpPr>
          <p:spPr>
            <a:xfrm>
              <a:off x="6496046" y="5702934"/>
              <a:ext cx="0" cy="224822"/>
            </a:xfrm>
            <a:prstGeom prst="straightConnector1">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F61CF5E7-E5F0-46D9-AF7E-042A293B7C0B}"/>
                </a:ext>
              </a:extLst>
            </p:cNvPr>
            <p:cNvCxnSpPr>
              <a:cxnSpLocks/>
            </p:cNvCxnSpPr>
            <p:nvPr/>
          </p:nvCxnSpPr>
          <p:spPr>
            <a:xfrm>
              <a:off x="2974215" y="3791050"/>
              <a:ext cx="590683" cy="0"/>
            </a:xfrm>
            <a:prstGeom prst="straightConnector1">
              <a:avLst/>
            </a:prstGeom>
            <a:ln w="38100">
              <a:solidFill>
                <a:srgbClr val="00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타원 196">
              <a:extLst>
                <a:ext uri="{FF2B5EF4-FFF2-40B4-BE49-F238E27FC236}">
                  <a16:creationId xmlns:a16="http://schemas.microsoft.com/office/drawing/2014/main" id="{A9BDC95B-804D-4C7A-9577-00F996559C32}"/>
                </a:ext>
              </a:extLst>
            </p:cNvPr>
            <p:cNvSpPr/>
            <p:nvPr/>
          </p:nvSpPr>
          <p:spPr>
            <a:xfrm>
              <a:off x="1851011" y="3451221"/>
              <a:ext cx="1300069" cy="658847"/>
            </a:xfrm>
            <a:custGeom>
              <a:avLst/>
              <a:gdLst/>
              <a:ahLst/>
              <a:cxnLst/>
              <a:rect l="l" t="t" r="r" b="b"/>
              <a:pathLst>
                <a:path w="1196204" h="671581">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flip="none" rotWithShape="1">
              <a:gsLst>
                <a:gs pos="100000">
                  <a:schemeClr val="bg1"/>
                </a:gs>
                <a:gs pos="0">
                  <a:schemeClr val="bg1">
                    <a:lumMod val="8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p>
          </p:txBody>
        </p:sp>
        <p:sp>
          <p:nvSpPr>
            <p:cNvPr id="49" name="TextBox 48">
              <a:extLst>
                <a:ext uri="{FF2B5EF4-FFF2-40B4-BE49-F238E27FC236}">
                  <a16:creationId xmlns:a16="http://schemas.microsoft.com/office/drawing/2014/main" id="{F46C71B5-DD24-4FEC-AAA4-0A17E3617C05}"/>
                </a:ext>
              </a:extLst>
            </p:cNvPr>
            <p:cNvSpPr txBox="1"/>
            <p:nvPr/>
          </p:nvSpPr>
          <p:spPr>
            <a:xfrm>
              <a:off x="3544989" y="3076013"/>
              <a:ext cx="1407913" cy="256808"/>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r>
                <a:rPr lang="en-US" altLang="ko-KR" sz="1401" dirty="0">
                  <a:solidFill>
                    <a:schemeClr val="tx1"/>
                  </a:solidFill>
                </a:rPr>
                <a:t>Influence factors</a:t>
              </a:r>
            </a:p>
          </p:txBody>
        </p:sp>
        <p:sp>
          <p:nvSpPr>
            <p:cNvPr id="50" name="TextBox 49">
              <a:extLst>
                <a:ext uri="{FF2B5EF4-FFF2-40B4-BE49-F238E27FC236}">
                  <a16:creationId xmlns:a16="http://schemas.microsoft.com/office/drawing/2014/main" id="{D9348E95-06CB-40CA-885B-339B9E4222B1}"/>
                </a:ext>
              </a:extLst>
            </p:cNvPr>
            <p:cNvSpPr txBox="1"/>
            <p:nvPr/>
          </p:nvSpPr>
          <p:spPr>
            <a:xfrm>
              <a:off x="1968585" y="5374599"/>
              <a:ext cx="2688260" cy="590199"/>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pPr algn="l"/>
              <a:r>
                <a:rPr lang="en-US" altLang="ko-KR" sz="1999" dirty="0" err="1">
                  <a:solidFill>
                    <a:srgbClr val="FF0000"/>
                  </a:solidFill>
                </a:rPr>
                <a:t>Cấu</a:t>
              </a:r>
              <a:r>
                <a:rPr lang="en-US" altLang="ko-KR" sz="1999" dirty="0">
                  <a:solidFill>
                    <a:srgbClr val="FF0000"/>
                  </a:solidFill>
                </a:rPr>
                <a:t> </a:t>
              </a:r>
              <a:r>
                <a:rPr lang="en-US" altLang="ko-KR" sz="1999" dirty="0" err="1">
                  <a:solidFill>
                    <a:srgbClr val="FF0000"/>
                  </a:solidFill>
                </a:rPr>
                <a:t>trúc</a:t>
              </a:r>
              <a:r>
                <a:rPr lang="en-US" altLang="ko-KR" sz="1999" dirty="0">
                  <a:solidFill>
                    <a:srgbClr val="FF0000"/>
                  </a:solidFill>
                </a:rPr>
                <a:t> </a:t>
              </a:r>
              <a:r>
                <a:rPr lang="en-US" altLang="ko-KR" sz="1999" dirty="0" err="1">
                  <a:solidFill>
                    <a:srgbClr val="FF0000"/>
                  </a:solidFill>
                </a:rPr>
                <a:t>cảm</a:t>
              </a:r>
              <a:r>
                <a:rPr lang="en-US" altLang="ko-KR" sz="1999" dirty="0">
                  <a:solidFill>
                    <a:srgbClr val="FF0000"/>
                  </a:solidFill>
                </a:rPr>
                <a:t> </a:t>
              </a:r>
              <a:r>
                <a:rPr lang="en-US" altLang="ko-KR" sz="1999" dirty="0" err="1">
                  <a:solidFill>
                    <a:srgbClr val="FF0000"/>
                  </a:solidFill>
                </a:rPr>
                <a:t>biến</a:t>
              </a:r>
              <a:r>
                <a:rPr lang="en-US" altLang="ko-KR" sz="1999" dirty="0">
                  <a:solidFill>
                    <a:srgbClr val="FF0000"/>
                  </a:solidFill>
                </a:rPr>
                <a:t> </a:t>
              </a:r>
              <a:r>
                <a:rPr lang="en-US" altLang="ko-KR" sz="1999" dirty="0" err="1">
                  <a:solidFill>
                    <a:srgbClr val="FF0000"/>
                  </a:solidFill>
                </a:rPr>
                <a:t>tiêu</a:t>
              </a:r>
              <a:r>
                <a:rPr lang="en-US" altLang="ko-KR" sz="1999" dirty="0">
                  <a:solidFill>
                    <a:srgbClr val="FF0000"/>
                  </a:solidFill>
                </a:rPr>
                <a:t> </a:t>
              </a:r>
              <a:r>
                <a:rPr lang="en-US" altLang="ko-KR" sz="1999" dirty="0" err="1">
                  <a:solidFill>
                    <a:srgbClr val="FF0000"/>
                  </a:solidFill>
                </a:rPr>
                <a:t>chuẩn</a:t>
              </a:r>
              <a:endParaRPr lang="en-US" altLang="ko-KR" sz="1999" dirty="0">
                <a:solidFill>
                  <a:srgbClr val="FF0000"/>
                </a:solidFill>
              </a:endParaRPr>
            </a:p>
          </p:txBody>
        </p:sp>
        <p:sp>
          <p:nvSpPr>
            <p:cNvPr id="51" name="TextBox 50">
              <a:extLst>
                <a:ext uri="{FF2B5EF4-FFF2-40B4-BE49-F238E27FC236}">
                  <a16:creationId xmlns:a16="http://schemas.microsoft.com/office/drawing/2014/main" id="{51E9F1F2-4BC8-4790-88D5-800F43985237}"/>
                </a:ext>
              </a:extLst>
            </p:cNvPr>
            <p:cNvSpPr txBox="1"/>
            <p:nvPr/>
          </p:nvSpPr>
          <p:spPr>
            <a:xfrm>
              <a:off x="5631691" y="3035846"/>
              <a:ext cx="1728710" cy="282478"/>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r>
                <a:rPr lang="en-US" altLang="ko-KR" sz="1601" dirty="0">
                  <a:solidFill>
                    <a:schemeClr val="tx1"/>
                  </a:solidFill>
                  <a:latin typeface="SamsungOne-400" panose="020B0503030303020204" pitchFamily="34" charset="0"/>
                  <a:ea typeface="SamsungOne-400" panose="020B0503030303020204" pitchFamily="34" charset="0"/>
                </a:rPr>
                <a:t>Giao </a:t>
              </a:r>
              <a:r>
                <a:rPr lang="en-US" altLang="ko-KR" sz="1601" dirty="0" err="1">
                  <a:solidFill>
                    <a:schemeClr val="tx1"/>
                  </a:solidFill>
                  <a:latin typeface="SamsungOne-400" panose="020B0503030303020204" pitchFamily="34" charset="0"/>
                  <a:ea typeface="SamsungOne-400" panose="020B0503030303020204" pitchFamily="34" charset="0"/>
                </a:rPr>
                <a:t>diện</a:t>
              </a:r>
              <a:r>
                <a:rPr lang="en-US" altLang="ko-KR" sz="1601" dirty="0">
                  <a:solidFill>
                    <a:schemeClr val="tx1"/>
                  </a:solidFill>
                  <a:latin typeface="SamsungOne-400" panose="020B0503030303020204" pitchFamily="34" charset="0"/>
                  <a:ea typeface="SamsungOne-400" panose="020B0503030303020204" pitchFamily="34" charset="0"/>
                </a:rPr>
                <a:t> </a:t>
              </a:r>
              <a:r>
                <a:rPr lang="en-US" altLang="ko-KR" sz="1601" dirty="0" err="1">
                  <a:solidFill>
                    <a:schemeClr val="tx1"/>
                  </a:solidFill>
                  <a:latin typeface="SamsungOne-400" panose="020B0503030303020204" pitchFamily="34" charset="0"/>
                  <a:ea typeface="SamsungOne-400" panose="020B0503030303020204" pitchFamily="34" charset="0"/>
                </a:rPr>
                <a:t>cảm</a:t>
              </a:r>
              <a:r>
                <a:rPr lang="en-US" altLang="ko-KR" sz="1601" dirty="0">
                  <a:solidFill>
                    <a:schemeClr val="tx1"/>
                  </a:solidFill>
                  <a:latin typeface="SamsungOne-400" panose="020B0503030303020204" pitchFamily="34" charset="0"/>
                  <a:ea typeface="SamsungOne-400" panose="020B0503030303020204" pitchFamily="34" charset="0"/>
                </a:rPr>
                <a:t> </a:t>
              </a:r>
              <a:r>
                <a:rPr lang="en-US" altLang="ko-KR" sz="1601" dirty="0" err="1">
                  <a:solidFill>
                    <a:schemeClr val="tx1"/>
                  </a:solidFill>
                  <a:latin typeface="SamsungOne-400" panose="020B0503030303020204" pitchFamily="34" charset="0"/>
                  <a:ea typeface="SamsungOne-400" panose="020B0503030303020204" pitchFamily="34" charset="0"/>
                </a:rPr>
                <a:t>biến</a:t>
              </a:r>
              <a:endParaRPr lang="en-US" altLang="ko-KR" sz="1601" dirty="0">
                <a:solidFill>
                  <a:schemeClr val="tx1"/>
                </a:solidFill>
                <a:latin typeface="SamsungOne-400" panose="020B0503030303020204" pitchFamily="34" charset="0"/>
                <a:ea typeface="SamsungOne-400" panose="020B0503030303020204" pitchFamily="34" charset="0"/>
              </a:endParaRPr>
            </a:p>
          </p:txBody>
        </p:sp>
        <p:sp>
          <p:nvSpPr>
            <p:cNvPr id="52" name="TextBox 51">
              <a:extLst>
                <a:ext uri="{FF2B5EF4-FFF2-40B4-BE49-F238E27FC236}">
                  <a16:creationId xmlns:a16="http://schemas.microsoft.com/office/drawing/2014/main" id="{CE42CBA7-0F34-4217-A0E2-A72DBD92C1BF}"/>
                </a:ext>
              </a:extLst>
            </p:cNvPr>
            <p:cNvSpPr txBox="1"/>
            <p:nvPr/>
          </p:nvSpPr>
          <p:spPr>
            <a:xfrm>
              <a:off x="5602032" y="5871785"/>
              <a:ext cx="1835126" cy="282478"/>
            </a:xfrm>
            <a:prstGeom prst="rect">
              <a:avLst/>
            </a:prstGeom>
            <a:noFill/>
          </p:spPr>
          <p:txBody>
            <a:bodyPr wrap="squar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r>
                <a:rPr lang="en-US" altLang="ko-KR" sz="1601" dirty="0" err="1">
                  <a:solidFill>
                    <a:schemeClr val="tx1"/>
                  </a:solidFill>
                  <a:latin typeface="SamsungOne-400" panose="020B0503030303020204" pitchFamily="34" charset="0"/>
                  <a:ea typeface="SamsungOne-400" panose="020B0503030303020204" pitchFamily="34" charset="0"/>
                </a:rPr>
                <a:t>Giá</a:t>
              </a:r>
              <a:r>
                <a:rPr lang="en-US" altLang="ko-KR" sz="1601" dirty="0">
                  <a:solidFill>
                    <a:schemeClr val="tx1"/>
                  </a:solidFill>
                  <a:latin typeface="SamsungOne-400" panose="020B0503030303020204" pitchFamily="34" charset="0"/>
                  <a:ea typeface="SamsungOne-400" panose="020B0503030303020204" pitchFamily="34" charset="0"/>
                </a:rPr>
                <a:t> </a:t>
              </a:r>
              <a:r>
                <a:rPr lang="en-US" altLang="ko-KR" sz="1601" dirty="0" err="1">
                  <a:solidFill>
                    <a:schemeClr val="tx1"/>
                  </a:solidFill>
                  <a:latin typeface="SamsungOne-400" panose="020B0503030303020204" pitchFamily="34" charset="0"/>
                  <a:ea typeface="SamsungOne-400" panose="020B0503030303020204" pitchFamily="34" charset="0"/>
                </a:rPr>
                <a:t>trị</a:t>
              </a:r>
              <a:r>
                <a:rPr lang="en-US" altLang="ko-KR" sz="1601" dirty="0">
                  <a:solidFill>
                    <a:schemeClr val="tx1"/>
                  </a:solidFill>
                  <a:latin typeface="SamsungOne-400" panose="020B0503030303020204" pitchFamily="34" charset="0"/>
                  <a:ea typeface="SamsungOne-400" panose="020B0503030303020204" pitchFamily="34" charset="0"/>
                </a:rPr>
                <a:t> </a:t>
              </a:r>
              <a:r>
                <a:rPr lang="en-US" altLang="ko-KR" sz="1601" dirty="0" err="1">
                  <a:solidFill>
                    <a:schemeClr val="tx1"/>
                  </a:solidFill>
                  <a:latin typeface="SamsungOne-400" panose="020B0503030303020204" pitchFamily="34" charset="0"/>
                  <a:ea typeface="SamsungOne-400" panose="020B0503030303020204" pitchFamily="34" charset="0"/>
                </a:rPr>
                <a:t>đã</a:t>
              </a:r>
              <a:r>
                <a:rPr lang="en-US" altLang="ko-KR" sz="1601" dirty="0">
                  <a:solidFill>
                    <a:schemeClr val="tx1"/>
                  </a:solidFill>
                  <a:latin typeface="SamsungOne-400" panose="020B0503030303020204" pitchFamily="34" charset="0"/>
                  <a:ea typeface="SamsungOne-400" panose="020B0503030303020204" pitchFamily="34" charset="0"/>
                </a:rPr>
                <a:t> </a:t>
              </a:r>
              <a:r>
                <a:rPr lang="en-US" altLang="ko-KR" sz="1601" dirty="0" err="1">
                  <a:solidFill>
                    <a:schemeClr val="tx1"/>
                  </a:solidFill>
                  <a:latin typeface="SamsungOne-400" panose="020B0503030303020204" pitchFamily="34" charset="0"/>
                  <a:ea typeface="SamsungOne-400" panose="020B0503030303020204" pitchFamily="34" charset="0"/>
                </a:rPr>
                <a:t>đo</a:t>
              </a:r>
              <a:endParaRPr lang="en-US" altLang="ko-KR" sz="1601" dirty="0">
                <a:solidFill>
                  <a:schemeClr val="tx1"/>
                </a:solidFill>
                <a:latin typeface="SamsungOne-400" panose="020B0503030303020204" pitchFamily="34" charset="0"/>
                <a:ea typeface="SamsungOne-400" panose="020B0503030303020204" pitchFamily="34" charset="0"/>
              </a:endParaRPr>
            </a:p>
          </p:txBody>
        </p:sp>
        <p:sp>
          <p:nvSpPr>
            <p:cNvPr id="53" name="TextBox 52">
              <a:extLst>
                <a:ext uri="{FF2B5EF4-FFF2-40B4-BE49-F238E27FC236}">
                  <a16:creationId xmlns:a16="http://schemas.microsoft.com/office/drawing/2014/main" id="{A8F17A83-30C6-44A4-9BC5-B601C1478F78}"/>
                </a:ext>
              </a:extLst>
            </p:cNvPr>
            <p:cNvSpPr txBox="1"/>
            <p:nvPr/>
          </p:nvSpPr>
          <p:spPr>
            <a:xfrm>
              <a:off x="1764213" y="3241181"/>
              <a:ext cx="1562668" cy="282478"/>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r>
                <a:rPr lang="vi-VN" altLang="ko-KR" sz="1601" dirty="0">
                  <a:solidFill>
                    <a:schemeClr val="tx1"/>
                  </a:solidFill>
                  <a:latin typeface="SamsungOne-400" panose="020B0503030303020204" pitchFamily="34" charset="0"/>
                  <a:ea typeface="SamsungOne-400" panose="020B0503030303020204" pitchFamily="34" charset="0"/>
                </a:rPr>
                <a:t>Đại lượng đã đo</a:t>
              </a:r>
            </a:p>
          </p:txBody>
        </p:sp>
        <p:sp>
          <p:nvSpPr>
            <p:cNvPr id="54" name="TextBox 53">
              <a:extLst>
                <a:ext uri="{FF2B5EF4-FFF2-40B4-BE49-F238E27FC236}">
                  <a16:creationId xmlns:a16="http://schemas.microsoft.com/office/drawing/2014/main" id="{2BE1BC5F-30C0-4144-8497-9C9071A2735E}"/>
                </a:ext>
              </a:extLst>
            </p:cNvPr>
            <p:cNvSpPr txBox="1"/>
            <p:nvPr/>
          </p:nvSpPr>
          <p:spPr>
            <a:xfrm>
              <a:off x="3583505" y="3035846"/>
              <a:ext cx="1422419" cy="282478"/>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solidFill>
                    <a:srgbClr val="000000"/>
                  </a:solidFill>
                  <a:latin typeface="SamsungOne-700" panose="020B0803030303020204" pitchFamily="34" charset="0"/>
                  <a:ea typeface="SamsungOne-700" panose="020B0803030303020204" pitchFamily="34" charset="0"/>
                </a:defRPr>
              </a:lvl1pPr>
            </a:lstStyle>
            <a:p>
              <a:r>
                <a:rPr lang="vi-VN" altLang="ko-KR" sz="1601" dirty="0">
                  <a:solidFill>
                    <a:schemeClr val="tx1"/>
                  </a:solidFill>
                  <a:latin typeface="SamsungOne-400" panose="020B0503030303020204" pitchFamily="34" charset="0"/>
                  <a:ea typeface="SamsungOne-400" panose="020B0503030303020204" pitchFamily="34" charset="0"/>
                </a:rPr>
                <a:t>Yếu tố ảnh hưởng</a:t>
              </a:r>
            </a:p>
          </p:txBody>
        </p:sp>
        <p:sp>
          <p:nvSpPr>
            <p:cNvPr id="55" name="직사각형 54">
              <a:extLst>
                <a:ext uri="{FF2B5EF4-FFF2-40B4-BE49-F238E27FC236}">
                  <a16:creationId xmlns:a16="http://schemas.microsoft.com/office/drawing/2014/main" id="{97A9EF1C-A07F-4AD1-991A-EBB1482BC5D8}"/>
                </a:ext>
              </a:extLst>
            </p:cNvPr>
            <p:cNvSpPr/>
            <p:nvPr/>
          </p:nvSpPr>
          <p:spPr>
            <a:xfrm>
              <a:off x="1834273" y="3753422"/>
              <a:ext cx="1422553" cy="205468"/>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bevelB w="0" h="0"/>
              </a:sp3d>
            </a:bodyPr>
            <a:lstStyle/>
            <a:p>
              <a:pPr algn="ctr"/>
              <a:r>
                <a:rPr lang="vi-VN" altLang="ko-KR" sz="1601" dirty="0">
                  <a:solidFill>
                    <a:srgbClr val="FF0000"/>
                  </a:solidFill>
                  <a:latin typeface="SamsungOne-700" panose="020B0803030303020204" pitchFamily="34" charset="0"/>
                  <a:ea typeface="SamsungOne-700" panose="020B0803030303020204" pitchFamily="34" charset="0"/>
                </a:rPr>
                <a:t>Môi trường thực tế</a:t>
              </a:r>
            </a:p>
          </p:txBody>
        </p:sp>
        <p:sp>
          <p:nvSpPr>
            <p:cNvPr id="56" name="직사각형 55">
              <a:extLst>
                <a:ext uri="{FF2B5EF4-FFF2-40B4-BE49-F238E27FC236}">
                  <a16:creationId xmlns:a16="http://schemas.microsoft.com/office/drawing/2014/main" id="{A5B60607-C322-49EE-8CB8-3DCCDDD0D453}"/>
                </a:ext>
              </a:extLst>
            </p:cNvPr>
            <p:cNvSpPr/>
            <p:nvPr/>
          </p:nvSpPr>
          <p:spPr>
            <a:xfrm>
              <a:off x="3564898" y="3491554"/>
              <a:ext cx="1476373" cy="598991"/>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sz="2401" dirty="0">
                <a:latin typeface="SamsungOne-400" panose="020B0503030303020204" pitchFamily="34" charset="0"/>
              </a:endParaRPr>
            </a:p>
          </p:txBody>
        </p:sp>
        <p:sp>
          <p:nvSpPr>
            <p:cNvPr id="57" name="직사각형 56">
              <a:extLst>
                <a:ext uri="{FF2B5EF4-FFF2-40B4-BE49-F238E27FC236}">
                  <a16:creationId xmlns:a16="http://schemas.microsoft.com/office/drawing/2014/main" id="{59E0CCF3-C3DA-4EFA-8F00-9134A3FB11EF}"/>
                </a:ext>
              </a:extLst>
            </p:cNvPr>
            <p:cNvSpPr/>
            <p:nvPr/>
          </p:nvSpPr>
          <p:spPr>
            <a:xfrm>
              <a:off x="3597828" y="3624195"/>
              <a:ext cx="1410521" cy="333712"/>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bevelB w="0" h="0"/>
              </a:sp3d>
            </a:bodyPr>
            <a:lstStyle/>
            <a:p>
              <a:pPr algn="ctr"/>
              <a:r>
                <a:rPr lang="vi-VN" altLang="ko-KR" sz="1300" dirty="0">
                  <a:solidFill>
                    <a:schemeClr val="tx1">
                      <a:lumMod val="85000"/>
                      <a:lumOff val="15000"/>
                    </a:schemeClr>
                  </a:solidFill>
                  <a:latin typeface="SamsungOne-700" panose="020B0803030303020204" pitchFamily="34" charset="0"/>
                  <a:ea typeface="SamsungOne-700" panose="020B0803030303020204" pitchFamily="34" charset="0"/>
                </a:rPr>
                <a:t>Thành phần cảm biến</a:t>
              </a:r>
            </a:p>
            <a:p>
              <a:pPr algn="ctr"/>
              <a:r>
                <a:rPr lang="vi-VN" altLang="ko-KR" sz="1300" dirty="0">
                  <a:solidFill>
                    <a:srgbClr val="0070C0"/>
                  </a:solidFill>
                  <a:latin typeface="SamsungOne-700" panose="020B0803030303020204" pitchFamily="34" charset="0"/>
                  <a:ea typeface="SamsungOne-700" panose="020B0803030303020204" pitchFamily="34" charset="0"/>
                </a:rPr>
                <a:t>Chuyển đổi năng lượng</a:t>
              </a:r>
            </a:p>
          </p:txBody>
        </p:sp>
        <p:sp>
          <p:nvSpPr>
            <p:cNvPr id="58" name="직사각형 57">
              <a:extLst>
                <a:ext uri="{FF2B5EF4-FFF2-40B4-BE49-F238E27FC236}">
                  <a16:creationId xmlns:a16="http://schemas.microsoft.com/office/drawing/2014/main" id="{096D5CFA-E58D-4848-82FE-F8CCEDBFCE25}"/>
                </a:ext>
              </a:extLst>
            </p:cNvPr>
            <p:cNvSpPr/>
            <p:nvPr/>
          </p:nvSpPr>
          <p:spPr>
            <a:xfrm>
              <a:off x="3564898" y="4320297"/>
              <a:ext cx="1476373" cy="59899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sz="2401" dirty="0">
                <a:latin typeface="SamsungOne-400" panose="020B0503030303020204" pitchFamily="34" charset="0"/>
              </a:endParaRPr>
            </a:p>
          </p:txBody>
        </p:sp>
        <p:sp>
          <p:nvSpPr>
            <p:cNvPr id="59" name="직사각형 58">
              <a:extLst>
                <a:ext uri="{FF2B5EF4-FFF2-40B4-BE49-F238E27FC236}">
                  <a16:creationId xmlns:a16="http://schemas.microsoft.com/office/drawing/2014/main" id="{9B8266FC-FBFD-4E83-AC5E-6E1D2ED946C0}"/>
                </a:ext>
              </a:extLst>
            </p:cNvPr>
            <p:cNvSpPr/>
            <p:nvPr/>
          </p:nvSpPr>
          <p:spPr>
            <a:xfrm>
              <a:off x="3564896" y="4439999"/>
              <a:ext cx="1476373" cy="359596"/>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bevelB w="0" h="0"/>
              </a:sp3d>
            </a:bodyPr>
            <a:lstStyle/>
            <a:p>
              <a:pPr algn="ct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Bảo</a:t>
              </a: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vệ</a:t>
              </a: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quá</a:t>
              </a: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áp</a:t>
              </a:r>
              <a:endPar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endParaRPr>
            </a:p>
            <a:p>
              <a:pPr algn="ct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hoạt</a:t>
              </a: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động</a:t>
              </a:r>
              <a:endPar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0" name="직사각형 59">
              <a:extLst>
                <a:ext uri="{FF2B5EF4-FFF2-40B4-BE49-F238E27FC236}">
                  <a16:creationId xmlns:a16="http://schemas.microsoft.com/office/drawing/2014/main" id="{6DCE3687-4716-43B2-8714-958DB7193753}"/>
                </a:ext>
              </a:extLst>
            </p:cNvPr>
            <p:cNvSpPr/>
            <p:nvPr/>
          </p:nvSpPr>
          <p:spPr>
            <a:xfrm>
              <a:off x="1909794" y="4129592"/>
              <a:ext cx="1476373" cy="1104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71437" indent="-171437">
                <a:spcAft>
                  <a:spcPts val="400"/>
                </a:spcAft>
                <a:buFont typeface="Arial" panose="020B0604020202020204" pitchFamily="34" charset="0"/>
                <a:buChar char="•"/>
              </a:pPr>
              <a:r>
                <a:rPr lang="vi-VN" altLang="ko-KR" sz="1401" dirty="0">
                  <a:solidFill>
                    <a:schemeClr val="tx1">
                      <a:lumMod val="85000"/>
                      <a:lumOff val="15000"/>
                    </a:schemeClr>
                  </a:solidFill>
                  <a:latin typeface="SamsungOne-400" panose="020B0503030303020204" pitchFamily="34" charset="0"/>
                  <a:ea typeface="SamsungOne-400" panose="020B0503030303020204" pitchFamily="34" charset="0"/>
                </a:rPr>
                <a:t>Cơ học</a:t>
              </a:r>
            </a:p>
            <a:p>
              <a:pPr marL="171437" indent="-171437">
                <a:spcAft>
                  <a:spcPts val="400"/>
                </a:spcAft>
                <a:buFont typeface="Arial" panose="020B0604020202020204" pitchFamily="34" charset="0"/>
                <a:buChar char="•"/>
              </a:pPr>
              <a:r>
                <a:rPr lang="vi-VN" altLang="ko-KR" sz="1401" dirty="0">
                  <a:solidFill>
                    <a:schemeClr val="tx1">
                      <a:lumMod val="85000"/>
                      <a:lumOff val="15000"/>
                    </a:schemeClr>
                  </a:solidFill>
                  <a:latin typeface="SamsungOne-400" panose="020B0503030303020204" pitchFamily="34" charset="0"/>
                  <a:ea typeface="SamsungOne-400" panose="020B0503030303020204" pitchFamily="34" charset="0"/>
                </a:rPr>
                <a:t>Bức xạ (quang học)</a:t>
              </a:r>
            </a:p>
            <a:p>
              <a:pPr marL="171437" indent="-171437">
                <a:spcAft>
                  <a:spcPts val="400"/>
                </a:spcAft>
                <a:buFont typeface="Arial" panose="020B0604020202020204" pitchFamily="34" charset="0"/>
                <a:buChar char="•"/>
              </a:pPr>
              <a:r>
                <a:rPr lang="vi-VN" altLang="ko-KR" sz="1401" dirty="0">
                  <a:solidFill>
                    <a:schemeClr val="tx1">
                      <a:lumMod val="85000"/>
                      <a:lumOff val="15000"/>
                    </a:schemeClr>
                  </a:solidFill>
                  <a:latin typeface="SamsungOne-400" panose="020B0503030303020204" pitchFamily="34" charset="0"/>
                  <a:ea typeface="SamsungOne-400" panose="020B0503030303020204" pitchFamily="34" charset="0"/>
                </a:rPr>
                <a:t>Từ tính</a:t>
              </a:r>
            </a:p>
            <a:p>
              <a:pPr marL="171437" indent="-171437">
                <a:spcAft>
                  <a:spcPts val="400"/>
                </a:spcAft>
                <a:buFont typeface="Arial" panose="020B0604020202020204" pitchFamily="34" charset="0"/>
                <a:buChar char="•"/>
              </a:pPr>
              <a:r>
                <a:rPr lang="vi-VN" altLang="ko-KR" sz="1401" dirty="0">
                  <a:solidFill>
                    <a:schemeClr val="tx1">
                      <a:lumMod val="85000"/>
                      <a:lumOff val="15000"/>
                    </a:schemeClr>
                  </a:solidFill>
                  <a:latin typeface="SamsungOne-400" panose="020B0503030303020204" pitchFamily="34" charset="0"/>
                  <a:ea typeface="SamsungOne-400" panose="020B0503030303020204" pitchFamily="34" charset="0"/>
                </a:rPr>
                <a:t>Nhiệt</a:t>
              </a:r>
            </a:p>
            <a:p>
              <a:pPr marL="171437" indent="-171437">
                <a:spcAft>
                  <a:spcPts val="400"/>
                </a:spcAft>
                <a:buFont typeface="Arial" panose="020B0604020202020204" pitchFamily="34" charset="0"/>
                <a:buChar char="•"/>
              </a:pPr>
              <a:r>
                <a:rPr lang="vi-VN" altLang="ko-KR" sz="1401" dirty="0">
                  <a:solidFill>
                    <a:schemeClr val="tx1">
                      <a:lumMod val="85000"/>
                      <a:lumOff val="15000"/>
                    </a:schemeClr>
                  </a:solidFill>
                  <a:latin typeface="SamsungOne-400" panose="020B0503030303020204" pitchFamily="34" charset="0"/>
                  <a:ea typeface="SamsungOne-400" panose="020B0503030303020204" pitchFamily="34" charset="0"/>
                </a:rPr>
                <a:t>Hóa học</a:t>
              </a:r>
            </a:p>
          </p:txBody>
        </p:sp>
        <p:sp>
          <p:nvSpPr>
            <p:cNvPr id="61" name="직사각형 60">
              <a:extLst>
                <a:ext uri="{FF2B5EF4-FFF2-40B4-BE49-F238E27FC236}">
                  <a16:creationId xmlns:a16="http://schemas.microsoft.com/office/drawing/2014/main" id="{24FCD364-CDD9-4691-9C56-FC90EB5FF82D}"/>
                </a:ext>
              </a:extLst>
            </p:cNvPr>
            <p:cNvSpPr/>
            <p:nvPr/>
          </p:nvSpPr>
          <p:spPr>
            <a:xfrm>
              <a:off x="5280981" y="3365840"/>
              <a:ext cx="2454823" cy="8830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sz="2401" dirty="0">
                <a:latin typeface="SamsungOne-400" panose="020B0503030303020204" pitchFamily="34" charset="0"/>
              </a:endParaRPr>
            </a:p>
          </p:txBody>
        </p:sp>
        <p:sp>
          <p:nvSpPr>
            <p:cNvPr id="62" name="직사각형 61">
              <a:extLst>
                <a:ext uri="{FF2B5EF4-FFF2-40B4-BE49-F238E27FC236}">
                  <a16:creationId xmlns:a16="http://schemas.microsoft.com/office/drawing/2014/main" id="{E86315DB-C82D-4BFC-A5D6-6F27F584965D}"/>
                </a:ext>
              </a:extLst>
            </p:cNvPr>
            <p:cNvSpPr/>
            <p:nvPr/>
          </p:nvSpPr>
          <p:spPr>
            <a:xfrm>
              <a:off x="5602587" y="3430269"/>
              <a:ext cx="1811615" cy="205468"/>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bevelB w="0" h="0"/>
              </a:sp3d>
            </a:bodyPr>
            <a:lstStyle/>
            <a:p>
              <a:pPr algn="ct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Điều</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hòa</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tín</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hiệu</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analog</a:t>
              </a:r>
            </a:p>
          </p:txBody>
        </p:sp>
        <p:sp>
          <p:nvSpPr>
            <p:cNvPr id="63" name="직사각형 62">
              <a:extLst>
                <a:ext uri="{FF2B5EF4-FFF2-40B4-BE49-F238E27FC236}">
                  <a16:creationId xmlns:a16="http://schemas.microsoft.com/office/drawing/2014/main" id="{568F54BF-DC98-4F8C-A402-7570D834BE86}"/>
                </a:ext>
              </a:extLst>
            </p:cNvPr>
            <p:cNvSpPr/>
            <p:nvPr/>
          </p:nvSpPr>
          <p:spPr>
            <a:xfrm>
              <a:off x="5383414" y="3616255"/>
              <a:ext cx="1984340" cy="592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71437" indent="-171437">
                <a:buFont typeface="Arial" panose="020B0604020202020204" pitchFamily="34" charset="0"/>
                <a:buChar char="•"/>
              </a:pP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Khuếch</a:t>
              </a: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đại</a:t>
              </a:r>
              <a:endPar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endParaRPr>
            </a:p>
            <a:p>
              <a:pPr marL="171437" indent="-171437">
                <a:buFont typeface="Arial" panose="020B0604020202020204" pitchFamily="34" charset="0"/>
                <a:buChar char="•"/>
              </a:pP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Tuyến</a:t>
              </a: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hóa</a:t>
              </a:r>
              <a:endPar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endParaRPr>
            </a:p>
            <a:p>
              <a:pPr marL="171437" indent="-171437">
                <a:buFont typeface="Arial" panose="020B0604020202020204" pitchFamily="34" charset="0"/>
                <a:buChar char="•"/>
              </a:pP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tín</a:t>
              </a: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1" dirty="0" err="1">
                  <a:solidFill>
                    <a:schemeClr val="tx1">
                      <a:lumMod val="85000"/>
                      <a:lumOff val="15000"/>
                    </a:schemeClr>
                  </a:solidFill>
                  <a:latin typeface="SamsungOne-400" panose="020B0503030303020204" pitchFamily="34" charset="0"/>
                  <a:ea typeface="SamsungOne-400" panose="020B0503030303020204" pitchFamily="34" charset="0"/>
                </a:rPr>
                <a:t>hiệu</a:t>
              </a:r>
              <a:endPar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4" name="직사각형 63">
              <a:extLst>
                <a:ext uri="{FF2B5EF4-FFF2-40B4-BE49-F238E27FC236}">
                  <a16:creationId xmlns:a16="http://schemas.microsoft.com/office/drawing/2014/main" id="{3338B4B2-65DC-4D30-A692-FDE9A80500A5}"/>
                </a:ext>
              </a:extLst>
            </p:cNvPr>
            <p:cNvSpPr/>
            <p:nvPr/>
          </p:nvSpPr>
          <p:spPr>
            <a:xfrm>
              <a:off x="5280981" y="4991278"/>
              <a:ext cx="2454823" cy="709852"/>
            </a:xfrm>
            <a:prstGeom prst="rect">
              <a:avLst/>
            </a:prstGeom>
            <a:solidFill>
              <a:schemeClr val="bg1"/>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sz="2401" dirty="0">
                <a:latin typeface="SamsungOne-400" panose="020B0503030303020204" pitchFamily="34" charset="0"/>
              </a:endParaRPr>
            </a:p>
          </p:txBody>
        </p:sp>
        <p:sp>
          <p:nvSpPr>
            <p:cNvPr id="65" name="직사각형 64">
              <a:extLst>
                <a:ext uri="{FF2B5EF4-FFF2-40B4-BE49-F238E27FC236}">
                  <a16:creationId xmlns:a16="http://schemas.microsoft.com/office/drawing/2014/main" id="{C5906C01-45A7-4E12-B48F-01B9E02D5C6D}"/>
                </a:ext>
              </a:extLst>
            </p:cNvPr>
            <p:cNvSpPr/>
            <p:nvPr/>
          </p:nvSpPr>
          <p:spPr>
            <a:xfrm>
              <a:off x="5667188" y="5027074"/>
              <a:ext cx="1503949" cy="205468"/>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bevelB w="0" h="0"/>
              </a:sp3d>
            </a:bodyPr>
            <a:lstStyle/>
            <a:p>
              <a:pPr algn="ctr"/>
              <a:r>
                <a:rPr lang="es-E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Xử</a:t>
              </a:r>
              <a:r>
                <a:rPr lang="es-E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s-E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lý</a:t>
              </a:r>
              <a:r>
                <a:rPr lang="es-E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s-E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tín</a:t>
              </a:r>
              <a:r>
                <a:rPr lang="es-E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s-E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hiệu</a:t>
              </a:r>
              <a:r>
                <a:rPr lang="es-ES" altLang="ko-KR" sz="1601" dirty="0">
                  <a:solidFill>
                    <a:schemeClr val="tx1">
                      <a:lumMod val="85000"/>
                      <a:lumOff val="15000"/>
                    </a:schemeClr>
                  </a:solidFill>
                  <a:latin typeface="SamsungOne-700" panose="020B0803030303020204" pitchFamily="34" charset="0"/>
                  <a:ea typeface="SamsungOne-700" panose="020B0803030303020204" pitchFamily="34" charset="0"/>
                </a:rPr>
                <a:t> digital</a:t>
              </a:r>
            </a:p>
          </p:txBody>
        </p:sp>
        <p:sp>
          <p:nvSpPr>
            <p:cNvPr id="66" name="직사각형 65">
              <a:extLst>
                <a:ext uri="{FF2B5EF4-FFF2-40B4-BE49-F238E27FC236}">
                  <a16:creationId xmlns:a16="http://schemas.microsoft.com/office/drawing/2014/main" id="{1F7D78A4-6C58-402D-85CA-B93E1360E663}"/>
                </a:ext>
              </a:extLst>
            </p:cNvPr>
            <p:cNvSpPr/>
            <p:nvPr/>
          </p:nvSpPr>
          <p:spPr>
            <a:xfrm>
              <a:off x="5383414" y="5202408"/>
              <a:ext cx="1271505" cy="459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71437" indent="-171437">
                <a:buFont typeface="Arial" panose="020B0604020202020204" pitchFamily="34" charset="0"/>
                <a:buChar cha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toán</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171437" indent="-171437">
                <a:buFont typeface="Arial" panose="020B0604020202020204" pitchFamily="34" charset="0"/>
                <a:buChar cha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chỉnh</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171437" indent="-171437">
                <a:buFont typeface="Arial" panose="020B0604020202020204" pitchFamily="34" charset="0"/>
                <a:buChar cha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Sửa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chữa</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cxnSp>
          <p:nvCxnSpPr>
            <p:cNvPr id="67" name="직선 화살표 연결선 66">
              <a:extLst>
                <a:ext uri="{FF2B5EF4-FFF2-40B4-BE49-F238E27FC236}">
                  <a16:creationId xmlns:a16="http://schemas.microsoft.com/office/drawing/2014/main" id="{865B007D-3B25-4C4C-8D18-271B0AB80DAF}"/>
                </a:ext>
              </a:extLst>
            </p:cNvPr>
            <p:cNvCxnSpPr>
              <a:cxnSpLocks/>
            </p:cNvCxnSpPr>
            <p:nvPr/>
          </p:nvCxnSpPr>
          <p:spPr>
            <a:xfrm>
              <a:off x="4294714" y="4095475"/>
              <a:ext cx="0" cy="224822"/>
            </a:xfrm>
            <a:prstGeom prst="straightConnector1">
              <a:avLst/>
            </a:prstGeom>
            <a:ln w="381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BF9F2660-FB3C-4D4A-9915-F8A96C744B06}"/>
                </a:ext>
              </a:extLst>
            </p:cNvPr>
            <p:cNvSpPr/>
            <p:nvPr/>
          </p:nvSpPr>
          <p:spPr>
            <a:xfrm>
              <a:off x="6499028" y="4237353"/>
              <a:ext cx="1642758" cy="231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scene3d>
                <a:camera prst="orthographicFront"/>
                <a:lightRig rig="threePt" dir="t"/>
              </a:scene3d>
              <a:sp3d>
                <a:bevelT w="0" h="6350"/>
                <a:bevelB w="0" h="0"/>
              </a:sp3d>
            </a:bodyPr>
            <a:lstStyle/>
            <a:p>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Biên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số</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cxnSp>
          <p:nvCxnSpPr>
            <p:cNvPr id="69" name="직선 화살표 연결선 68">
              <a:extLst>
                <a:ext uri="{FF2B5EF4-FFF2-40B4-BE49-F238E27FC236}">
                  <a16:creationId xmlns:a16="http://schemas.microsoft.com/office/drawing/2014/main" id="{6B96F11A-3116-48B5-A77D-9C124B3BC66D}"/>
                </a:ext>
              </a:extLst>
            </p:cNvPr>
            <p:cNvCxnSpPr>
              <a:cxnSpLocks/>
            </p:cNvCxnSpPr>
            <p:nvPr/>
          </p:nvCxnSpPr>
          <p:spPr>
            <a:xfrm>
              <a:off x="6496046" y="4247322"/>
              <a:ext cx="0" cy="224822"/>
            </a:xfrm>
            <a:prstGeom prst="straightConnector1">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77F0D391-28F0-4ADB-8E3B-BF14B6494CA0}"/>
                </a:ext>
              </a:extLst>
            </p:cNvPr>
            <p:cNvSpPr/>
            <p:nvPr/>
          </p:nvSpPr>
          <p:spPr>
            <a:xfrm>
              <a:off x="5280981" y="4454968"/>
              <a:ext cx="2454823" cy="3113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sz="2401" dirty="0">
                <a:latin typeface="SamsungOne-400" panose="020B0503030303020204" pitchFamily="34" charset="0"/>
              </a:endParaRPr>
            </a:p>
          </p:txBody>
        </p:sp>
        <p:sp>
          <p:nvSpPr>
            <p:cNvPr id="71" name="직사각형 70">
              <a:extLst>
                <a:ext uri="{FF2B5EF4-FFF2-40B4-BE49-F238E27FC236}">
                  <a16:creationId xmlns:a16="http://schemas.microsoft.com/office/drawing/2014/main" id="{FFEE5201-2BDA-4593-8534-89ECEC68B247}"/>
                </a:ext>
              </a:extLst>
            </p:cNvPr>
            <p:cNvSpPr/>
            <p:nvPr/>
          </p:nvSpPr>
          <p:spPr>
            <a:xfrm>
              <a:off x="5325509" y="4515955"/>
              <a:ext cx="2187309" cy="205468"/>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bevelB w="0" h="0"/>
              </a:sp3d>
            </a:bodyPr>
            <a:lstStyle/>
            <a:p>
              <a:pPr algn="ct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Bộ</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chuyển</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đổi</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analog/digital</a:t>
              </a:r>
            </a:p>
          </p:txBody>
        </p:sp>
        <p:cxnSp>
          <p:nvCxnSpPr>
            <p:cNvPr id="72" name="직선 화살표 연결선 71">
              <a:extLst>
                <a:ext uri="{FF2B5EF4-FFF2-40B4-BE49-F238E27FC236}">
                  <a16:creationId xmlns:a16="http://schemas.microsoft.com/office/drawing/2014/main" id="{1A8B4624-7BA9-46E5-BB76-68AC492BC463}"/>
                </a:ext>
              </a:extLst>
            </p:cNvPr>
            <p:cNvCxnSpPr>
              <a:cxnSpLocks/>
            </p:cNvCxnSpPr>
            <p:nvPr/>
          </p:nvCxnSpPr>
          <p:spPr>
            <a:xfrm>
              <a:off x="5041270" y="3791050"/>
              <a:ext cx="239711" cy="0"/>
            </a:xfrm>
            <a:prstGeom prst="straightConnector1">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022EE1D8-4E73-4A2F-AC96-569592654B80}"/>
                </a:ext>
              </a:extLst>
            </p:cNvPr>
            <p:cNvCxnSpPr>
              <a:cxnSpLocks/>
            </p:cNvCxnSpPr>
            <p:nvPr/>
          </p:nvCxnSpPr>
          <p:spPr>
            <a:xfrm>
              <a:off x="6496046" y="4766456"/>
              <a:ext cx="0" cy="224822"/>
            </a:xfrm>
            <a:prstGeom prst="straightConnector1">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4C5B1EB1-E925-4E72-9859-2D4F8E07F735}"/>
                </a:ext>
              </a:extLst>
            </p:cNvPr>
            <p:cNvSpPr/>
            <p:nvPr/>
          </p:nvSpPr>
          <p:spPr>
            <a:xfrm>
              <a:off x="5175284" y="3318217"/>
              <a:ext cx="2653564" cy="15159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1"/>
            </a:p>
          </p:txBody>
        </p:sp>
        <p:grpSp>
          <p:nvGrpSpPr>
            <p:cNvPr id="75" name="그룹 74">
              <a:extLst>
                <a:ext uri="{FF2B5EF4-FFF2-40B4-BE49-F238E27FC236}">
                  <a16:creationId xmlns:a16="http://schemas.microsoft.com/office/drawing/2014/main" id="{AC98CBC3-70A0-4EFE-A428-D0868766B635}"/>
                </a:ext>
              </a:extLst>
            </p:cNvPr>
            <p:cNvGrpSpPr/>
            <p:nvPr/>
          </p:nvGrpSpPr>
          <p:grpSpPr>
            <a:xfrm>
              <a:off x="4157760" y="3255873"/>
              <a:ext cx="290649" cy="224822"/>
              <a:chOff x="3672600" y="3115650"/>
              <a:chExt cx="304800" cy="235768"/>
            </a:xfrm>
          </p:grpSpPr>
          <p:cxnSp>
            <p:nvCxnSpPr>
              <p:cNvPr id="76" name="직선 화살표 연결선 75">
                <a:extLst>
                  <a:ext uri="{FF2B5EF4-FFF2-40B4-BE49-F238E27FC236}">
                    <a16:creationId xmlns:a16="http://schemas.microsoft.com/office/drawing/2014/main" id="{C09D64CB-026F-41A0-88EA-3B151BF51AE0}"/>
                  </a:ext>
                </a:extLst>
              </p:cNvPr>
              <p:cNvCxnSpPr>
                <a:cxnSpLocks/>
              </p:cNvCxnSpPr>
              <p:nvPr/>
            </p:nvCxnSpPr>
            <p:spPr>
              <a:xfrm>
                <a:off x="3825000" y="3115650"/>
                <a:ext cx="0" cy="235768"/>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85457921-1031-4AAC-B54C-75F6887BD8D9}"/>
                  </a:ext>
                </a:extLst>
              </p:cNvPr>
              <p:cNvCxnSpPr>
                <a:cxnSpLocks/>
              </p:cNvCxnSpPr>
              <p:nvPr/>
            </p:nvCxnSpPr>
            <p:spPr>
              <a:xfrm>
                <a:off x="3672600" y="3115650"/>
                <a:ext cx="0" cy="235768"/>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841A8034-5E08-40E3-AC74-45396EB3ABF7}"/>
                  </a:ext>
                </a:extLst>
              </p:cNvPr>
              <p:cNvCxnSpPr>
                <a:cxnSpLocks/>
              </p:cNvCxnSpPr>
              <p:nvPr/>
            </p:nvCxnSpPr>
            <p:spPr>
              <a:xfrm>
                <a:off x="3977400" y="3115650"/>
                <a:ext cx="0" cy="235768"/>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094679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thông</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minh</a:t>
            </a:r>
            <a:endPar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6" name="직사각형 25">
            <a:extLst>
              <a:ext uri="{FF2B5EF4-FFF2-40B4-BE49-F238E27FC236}">
                <a16:creationId xmlns:a16="http://schemas.microsoft.com/office/drawing/2014/main" id="{B33DAB9F-AABD-4CF3-9089-603FDDC70B5B}"/>
              </a:ext>
            </a:extLst>
          </p:cNvPr>
          <p:cNvSpPr/>
          <p:nvPr/>
        </p:nvSpPr>
        <p:spPr>
          <a:xfrm>
            <a:off x="580400" y="189120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thông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minh</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41" name="직사각형 40">
            <a:extLst>
              <a:ext uri="{FF2B5EF4-FFF2-40B4-BE49-F238E27FC236}">
                <a16:creationId xmlns:a16="http://schemas.microsoft.com/office/drawing/2014/main" id="{1F25B64E-8CF2-46E8-BD76-39430D75AF6F}"/>
              </a:ext>
            </a:extLst>
          </p:cNvPr>
          <p:cNvSpPr/>
          <p:nvPr/>
        </p:nvSpPr>
        <p:spPr>
          <a:xfrm>
            <a:off x="712189" y="2121537"/>
            <a:ext cx="8487381" cy="1857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minh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chức</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a:t>
            </a:r>
          </a:p>
          <a:p>
            <a:pPr marL="355571" lvl="1" indent="-179375">
              <a:spcAft>
                <a:spcPts val="802"/>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Thu thập, xử lý và lưu dữ liệu mới: đo số lượng, tiến hành xử lý tính toán, thống kê và lưu kết quả trong bộ nhớ</a:t>
            </a:r>
          </a:p>
          <a:p>
            <a:pPr marL="355571" lvl="1" indent="-179375">
              <a:spcAft>
                <a:spcPts val="802"/>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Chức năng bù trừ tự động: tự động bù trừ những thay đổi trong các tham số bên ngoài</a:t>
            </a:r>
          </a:p>
          <a:p>
            <a:pPr marL="355571" lvl="1" indent="-179375">
              <a:spcAft>
                <a:spcPts val="802"/>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Tự chẩn đoán: tự kiểm tra</a:t>
            </a:r>
          </a:p>
          <a:p>
            <a:pPr marL="355571" lvl="1" indent="-179375">
              <a:spcAft>
                <a:spcPts val="802"/>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Đưa ra quyết định: lựa chọn dữ liệu để tự gửi đi </a:t>
            </a:r>
          </a:p>
          <a:p>
            <a:pPr marL="355571" lvl="1" indent="-179375">
              <a:spcAft>
                <a:spcPts val="802"/>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Khả năng truyền thông: giao tiếp với các cảm biến khác (chức năng trao đổi thông tin)</a:t>
            </a:r>
          </a:p>
        </p:txBody>
      </p:sp>
      <p:sp>
        <p:nvSpPr>
          <p:cNvPr id="7"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41488428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Bộ</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phát</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tín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hiệu</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6" name="직사각형 25">
            <a:extLst>
              <a:ext uri="{FF2B5EF4-FFF2-40B4-BE49-F238E27FC236}">
                <a16:creationId xmlns:a16="http://schemas.microsoft.com/office/drawing/2014/main" id="{B33DAB9F-AABD-4CF3-9089-603FDDC70B5B}"/>
              </a:ext>
            </a:extLst>
          </p:cNvPr>
          <p:cNvSpPr/>
          <p:nvPr/>
        </p:nvSpPr>
        <p:spPr>
          <a:xfrm>
            <a:off x="580394" y="1944548"/>
            <a:ext cx="8548115" cy="559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Hệ thống cảm biến với dòng điện ra 4-20 mA truyền thông tin cảm biến qua một khoảng cách xa mà vẫn giữ </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được độ chính xác.</a:t>
            </a:r>
          </a:p>
        </p:txBody>
      </p:sp>
      <p:sp>
        <p:nvSpPr>
          <p:cNvPr id="8" name="Rectangle 12">
            <a:extLst>
              <a:ext uri="{FF2B5EF4-FFF2-40B4-BE49-F238E27FC236}">
                <a16:creationId xmlns:a16="http://schemas.microsoft.com/office/drawing/2014/main" id="{80503539-2BA8-41B8-A4BA-E263B71B8E87}"/>
              </a:ext>
            </a:extLst>
          </p:cNvPr>
          <p:cNvSpPr>
            <a:spLocks noChangeArrowheads="1"/>
          </p:cNvSpPr>
          <p:nvPr/>
        </p:nvSpPr>
        <p:spPr bwMode="auto">
          <a:xfrm>
            <a:off x="967865" y="5630956"/>
            <a:ext cx="2289409" cy="338682"/>
          </a:xfrm>
          <a:prstGeom prst="rect">
            <a:avLst/>
          </a:prstGeom>
          <a:noFill/>
        </p:spPr>
        <p:txBody>
          <a:bodyPr wrap="none">
            <a:spAutoFit/>
            <a:scene3d>
              <a:camera prst="orthographicFront"/>
              <a:lightRig rig="threePt" dir="t"/>
            </a:scene3d>
            <a:sp3d>
              <a:bevelT w="0" h="6350"/>
            </a:sp3d>
          </a:bodyPr>
          <a:lstStyle/>
          <a:p>
            <a:pPr algn="ctr">
              <a:defRPr/>
            </a:pPr>
            <a:r>
              <a:rPr lang="en-US" altLang="ko-KR" sz="1601" dirty="0" err="1">
                <a:solidFill>
                  <a:srgbClr val="000000"/>
                </a:solidFill>
                <a:latin typeface="SamsungOne-700" panose="020B0803030303020204" pitchFamily="34" charset="0"/>
                <a:ea typeface="SamsungOne-700" panose="020B0803030303020204" pitchFamily="34" charset="0"/>
              </a:rPr>
              <a:t>Bộ</a:t>
            </a:r>
            <a:r>
              <a:rPr lang="en-US" altLang="ko-KR" sz="1601" dirty="0">
                <a:solidFill>
                  <a:srgbClr val="000000"/>
                </a:solidFill>
                <a:latin typeface="SamsungOne-700" panose="020B0803030303020204" pitchFamily="34" charset="0"/>
                <a:ea typeface="SamsungOne-700" panose="020B0803030303020204" pitchFamily="34" charset="0"/>
              </a:rPr>
              <a:t> </a:t>
            </a:r>
            <a:r>
              <a:rPr lang="en-US" altLang="ko-KR" sz="1601" dirty="0" err="1">
                <a:solidFill>
                  <a:srgbClr val="000000"/>
                </a:solidFill>
                <a:latin typeface="SamsungOne-700" panose="020B0803030303020204" pitchFamily="34" charset="0"/>
                <a:ea typeface="SamsungOne-700" panose="020B0803030303020204" pitchFamily="34" charset="0"/>
              </a:rPr>
              <a:t>phát</a:t>
            </a:r>
            <a:r>
              <a:rPr lang="en-US" altLang="ko-KR" sz="1601" dirty="0">
                <a:solidFill>
                  <a:srgbClr val="000000"/>
                </a:solidFill>
                <a:latin typeface="SamsungOne-700" panose="020B0803030303020204" pitchFamily="34" charset="0"/>
                <a:ea typeface="SamsungOne-700" panose="020B0803030303020204" pitchFamily="34" charset="0"/>
              </a:rPr>
              <a:t> </a:t>
            </a:r>
            <a:r>
              <a:rPr lang="en-US" altLang="ko-KR" sz="1601" dirty="0" err="1">
                <a:solidFill>
                  <a:srgbClr val="000000"/>
                </a:solidFill>
                <a:latin typeface="SamsungOne-700" panose="020B0803030303020204" pitchFamily="34" charset="0"/>
                <a:ea typeface="SamsungOne-700" panose="020B0803030303020204" pitchFamily="34" charset="0"/>
              </a:rPr>
              <a:t>tín</a:t>
            </a:r>
            <a:r>
              <a:rPr lang="en-US" altLang="ko-KR" sz="1601" dirty="0">
                <a:solidFill>
                  <a:srgbClr val="000000"/>
                </a:solidFill>
                <a:latin typeface="SamsungOne-700" panose="020B0803030303020204" pitchFamily="34" charset="0"/>
                <a:ea typeface="SamsungOne-700" panose="020B0803030303020204" pitchFamily="34" charset="0"/>
              </a:rPr>
              <a:t> </a:t>
            </a:r>
            <a:r>
              <a:rPr lang="en-US" altLang="ko-KR" sz="1601" dirty="0" err="1">
                <a:solidFill>
                  <a:srgbClr val="000000"/>
                </a:solidFill>
                <a:latin typeface="SamsungOne-700" panose="020B0803030303020204" pitchFamily="34" charset="0"/>
                <a:ea typeface="SamsungOne-700" panose="020B0803030303020204" pitchFamily="34" charset="0"/>
              </a:rPr>
              <a:t>hiệu</a:t>
            </a:r>
            <a:r>
              <a:rPr lang="en-US" altLang="ko-KR" sz="1601" dirty="0">
                <a:solidFill>
                  <a:srgbClr val="000000"/>
                </a:solidFill>
                <a:latin typeface="SamsungOne-700" panose="020B0803030303020204" pitchFamily="34" charset="0"/>
                <a:ea typeface="SamsungOne-700" panose="020B0803030303020204" pitchFamily="34" charset="0"/>
              </a:rPr>
              <a:t> </a:t>
            </a:r>
            <a:r>
              <a:rPr lang="en-US" altLang="ko-KR" sz="1601" dirty="0" err="1">
                <a:solidFill>
                  <a:srgbClr val="000000"/>
                </a:solidFill>
                <a:latin typeface="SamsungOne-700" panose="020B0803030303020204" pitchFamily="34" charset="0"/>
                <a:ea typeface="SamsungOne-700" panose="020B0803030303020204" pitchFamily="34" charset="0"/>
              </a:rPr>
              <a:t>áp</a:t>
            </a:r>
            <a:r>
              <a:rPr lang="en-US" altLang="ko-KR" sz="1601" dirty="0">
                <a:solidFill>
                  <a:srgbClr val="000000"/>
                </a:solidFill>
                <a:latin typeface="SamsungOne-700" panose="020B0803030303020204" pitchFamily="34" charset="0"/>
                <a:ea typeface="SamsungOne-700" panose="020B0803030303020204" pitchFamily="34" charset="0"/>
              </a:rPr>
              <a:t> </a:t>
            </a:r>
            <a:r>
              <a:rPr lang="en-US" altLang="ko-KR" sz="1601" dirty="0" err="1">
                <a:solidFill>
                  <a:srgbClr val="000000"/>
                </a:solidFill>
                <a:latin typeface="SamsungOne-700" panose="020B0803030303020204" pitchFamily="34" charset="0"/>
                <a:ea typeface="SamsungOne-700" panose="020B0803030303020204" pitchFamily="34" charset="0"/>
              </a:rPr>
              <a:t>suất</a:t>
            </a:r>
            <a:endParaRPr lang="en-US" altLang="ko-KR" sz="1601" dirty="0">
              <a:solidFill>
                <a:srgbClr val="000000"/>
              </a:solidFill>
              <a:latin typeface="SamsungOne-700" panose="020B0803030303020204" pitchFamily="34" charset="0"/>
              <a:ea typeface="SamsungOne-700" panose="020B0803030303020204" pitchFamily="34" charset="0"/>
            </a:endParaRPr>
          </a:p>
        </p:txBody>
      </p:sp>
      <p:sp>
        <p:nvSpPr>
          <p:cNvPr id="9" name="Rectangle 13">
            <a:extLst>
              <a:ext uri="{FF2B5EF4-FFF2-40B4-BE49-F238E27FC236}">
                <a16:creationId xmlns:a16="http://schemas.microsoft.com/office/drawing/2014/main" id="{6CE510E0-31A5-4B26-9EA3-C5CA0021B3EF}"/>
              </a:ext>
            </a:extLst>
          </p:cNvPr>
          <p:cNvSpPr>
            <a:spLocks noChangeArrowheads="1"/>
          </p:cNvSpPr>
          <p:nvPr/>
        </p:nvSpPr>
        <p:spPr bwMode="auto">
          <a:xfrm>
            <a:off x="5366600" y="5571320"/>
            <a:ext cx="2385588" cy="338682"/>
          </a:xfrm>
          <a:prstGeom prst="rect">
            <a:avLst/>
          </a:prstGeom>
          <a:noFill/>
        </p:spPr>
        <p:txBody>
          <a:bodyPr wrap="none">
            <a:spAutoFit/>
            <a:scene3d>
              <a:camera prst="orthographicFront"/>
              <a:lightRig rig="threePt" dir="t"/>
            </a:scene3d>
            <a:sp3d>
              <a:bevelT w="0" h="6350"/>
            </a:sp3d>
          </a:bodyPr>
          <a:lstStyle/>
          <a:p>
            <a:pPr algn="ctr">
              <a:defRPr/>
            </a:pPr>
            <a:r>
              <a:rPr lang="en-US" altLang="ko-KR" sz="1601" dirty="0" err="1">
                <a:solidFill>
                  <a:srgbClr val="000000"/>
                </a:solidFill>
                <a:latin typeface="SamsungOne-700" panose="020B0803030303020204" pitchFamily="34" charset="0"/>
                <a:ea typeface="SamsungOne-700" panose="020B0803030303020204" pitchFamily="34" charset="0"/>
              </a:rPr>
              <a:t>Bộ</a:t>
            </a:r>
            <a:r>
              <a:rPr lang="en-US" altLang="ko-KR" sz="1601" dirty="0">
                <a:solidFill>
                  <a:srgbClr val="000000"/>
                </a:solidFill>
                <a:latin typeface="SamsungOne-700" panose="020B0803030303020204" pitchFamily="34" charset="0"/>
                <a:ea typeface="SamsungOne-700" panose="020B0803030303020204" pitchFamily="34" charset="0"/>
              </a:rPr>
              <a:t> </a:t>
            </a:r>
            <a:r>
              <a:rPr lang="en-US" altLang="ko-KR" sz="1601" dirty="0" err="1">
                <a:solidFill>
                  <a:srgbClr val="000000"/>
                </a:solidFill>
                <a:latin typeface="SamsungOne-700" panose="020B0803030303020204" pitchFamily="34" charset="0"/>
                <a:ea typeface="SamsungOne-700" panose="020B0803030303020204" pitchFamily="34" charset="0"/>
              </a:rPr>
              <a:t>phát</a:t>
            </a:r>
            <a:r>
              <a:rPr lang="en-US" altLang="ko-KR" sz="1601" dirty="0">
                <a:solidFill>
                  <a:srgbClr val="000000"/>
                </a:solidFill>
                <a:latin typeface="SamsungOne-700" panose="020B0803030303020204" pitchFamily="34" charset="0"/>
                <a:ea typeface="SamsungOne-700" panose="020B0803030303020204" pitchFamily="34" charset="0"/>
              </a:rPr>
              <a:t> </a:t>
            </a:r>
            <a:r>
              <a:rPr lang="en-US" altLang="ko-KR" sz="1601" dirty="0" err="1">
                <a:solidFill>
                  <a:srgbClr val="000000"/>
                </a:solidFill>
                <a:latin typeface="SamsungOne-700" panose="020B0803030303020204" pitchFamily="34" charset="0"/>
                <a:ea typeface="SamsungOne-700" panose="020B0803030303020204" pitchFamily="34" charset="0"/>
              </a:rPr>
              <a:t>tín</a:t>
            </a:r>
            <a:r>
              <a:rPr lang="en-US" altLang="ko-KR" sz="1601" dirty="0">
                <a:solidFill>
                  <a:srgbClr val="000000"/>
                </a:solidFill>
                <a:latin typeface="SamsungOne-700" panose="020B0803030303020204" pitchFamily="34" charset="0"/>
                <a:ea typeface="SamsungOne-700" panose="020B0803030303020204" pitchFamily="34" charset="0"/>
              </a:rPr>
              <a:t> </a:t>
            </a:r>
            <a:r>
              <a:rPr lang="en-US" altLang="ko-KR" sz="1601" dirty="0" err="1">
                <a:solidFill>
                  <a:srgbClr val="000000"/>
                </a:solidFill>
                <a:latin typeface="SamsungOne-700" panose="020B0803030303020204" pitchFamily="34" charset="0"/>
                <a:ea typeface="SamsungOne-700" panose="020B0803030303020204" pitchFamily="34" charset="0"/>
              </a:rPr>
              <a:t>hiệu</a:t>
            </a:r>
            <a:r>
              <a:rPr lang="en-US" altLang="ko-KR" sz="1601" dirty="0">
                <a:solidFill>
                  <a:srgbClr val="000000"/>
                </a:solidFill>
                <a:latin typeface="SamsungOne-700" panose="020B0803030303020204" pitchFamily="34" charset="0"/>
                <a:ea typeface="SamsungOne-700" panose="020B0803030303020204" pitchFamily="34" charset="0"/>
              </a:rPr>
              <a:t> </a:t>
            </a:r>
            <a:r>
              <a:rPr lang="en-US" altLang="ko-KR" sz="1601" dirty="0" err="1">
                <a:solidFill>
                  <a:srgbClr val="000000"/>
                </a:solidFill>
                <a:latin typeface="SamsungOne-700" panose="020B0803030303020204" pitchFamily="34" charset="0"/>
                <a:ea typeface="SamsungOne-700" panose="020B0803030303020204" pitchFamily="34" charset="0"/>
              </a:rPr>
              <a:t>nhiệt</a:t>
            </a:r>
            <a:r>
              <a:rPr lang="en-US" altLang="ko-KR" sz="1601" dirty="0">
                <a:solidFill>
                  <a:srgbClr val="000000"/>
                </a:solidFill>
                <a:latin typeface="SamsungOne-700" panose="020B0803030303020204" pitchFamily="34" charset="0"/>
                <a:ea typeface="SamsungOne-700" panose="020B0803030303020204" pitchFamily="34" charset="0"/>
              </a:rPr>
              <a:t> </a:t>
            </a:r>
            <a:r>
              <a:rPr lang="en-US" altLang="ko-KR" sz="1601" dirty="0" err="1">
                <a:solidFill>
                  <a:srgbClr val="000000"/>
                </a:solidFill>
                <a:latin typeface="SamsungOne-700" panose="020B0803030303020204" pitchFamily="34" charset="0"/>
                <a:ea typeface="SamsungOne-700" panose="020B0803030303020204" pitchFamily="34" charset="0"/>
              </a:rPr>
              <a:t>độ</a:t>
            </a:r>
            <a:endParaRPr lang="en-US" altLang="ko-KR" sz="1601" dirty="0">
              <a:solidFill>
                <a:srgbClr val="000000"/>
              </a:solidFill>
              <a:latin typeface="SamsungOne-700" panose="020B0803030303020204" pitchFamily="34" charset="0"/>
              <a:ea typeface="SamsungOne-700" panose="020B0803030303020204" pitchFamily="34" charset="0"/>
            </a:endParaRPr>
          </a:p>
        </p:txBody>
      </p:sp>
      <p:grpSp>
        <p:nvGrpSpPr>
          <p:cNvPr id="3" name="그룹 2">
            <a:extLst>
              <a:ext uri="{FF2B5EF4-FFF2-40B4-BE49-F238E27FC236}">
                <a16:creationId xmlns:a16="http://schemas.microsoft.com/office/drawing/2014/main" id="{6EDD0294-2966-4AEA-AF82-9A9AFA77012A}"/>
              </a:ext>
            </a:extLst>
          </p:cNvPr>
          <p:cNvGrpSpPr/>
          <p:nvPr/>
        </p:nvGrpSpPr>
        <p:grpSpPr>
          <a:xfrm>
            <a:off x="570458" y="2625231"/>
            <a:ext cx="3084221" cy="2946091"/>
            <a:chOff x="996597" y="2625223"/>
            <a:chExt cx="3084222" cy="2946091"/>
          </a:xfrm>
        </p:grpSpPr>
        <p:pic>
          <p:nvPicPr>
            <p:cNvPr id="10" name="Picture 14" descr="pressure_transmitter_tptsn">
              <a:extLst>
                <a:ext uri="{FF2B5EF4-FFF2-40B4-BE49-F238E27FC236}">
                  <a16:creationId xmlns:a16="http://schemas.microsoft.com/office/drawing/2014/main" id="{774B2923-53EF-4CB1-A7AA-24FA73A26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391" y="2726258"/>
              <a:ext cx="2890634" cy="274402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893BF407-38E7-4517-9451-CA2D1242DA09}"/>
                </a:ext>
              </a:extLst>
            </p:cNvPr>
            <p:cNvSpPr/>
            <p:nvPr/>
          </p:nvSpPr>
          <p:spPr>
            <a:xfrm>
              <a:off x="996597" y="2625223"/>
              <a:ext cx="3084222" cy="294609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 name="그룹 1">
            <a:extLst>
              <a:ext uri="{FF2B5EF4-FFF2-40B4-BE49-F238E27FC236}">
                <a16:creationId xmlns:a16="http://schemas.microsoft.com/office/drawing/2014/main" id="{37867F43-DB6B-4F9D-B3C6-820433BE54D8}"/>
              </a:ext>
            </a:extLst>
          </p:cNvPr>
          <p:cNvGrpSpPr/>
          <p:nvPr/>
        </p:nvGrpSpPr>
        <p:grpSpPr>
          <a:xfrm>
            <a:off x="4064231" y="2625231"/>
            <a:ext cx="4990321" cy="2946091"/>
            <a:chOff x="4064224" y="2625223"/>
            <a:chExt cx="4990323" cy="2946091"/>
          </a:xfrm>
        </p:grpSpPr>
        <p:pic>
          <p:nvPicPr>
            <p:cNvPr id="11" name="Picture 15" descr="Smart_Temperature_Transmitter_small">
              <a:hlinkClick r:id="rId5"/>
              <a:extLst>
                <a:ext uri="{FF2B5EF4-FFF2-40B4-BE49-F238E27FC236}">
                  <a16:creationId xmlns:a16="http://schemas.microsoft.com/office/drawing/2014/main" id="{146E6C2C-957C-49D9-8AD3-39007CA3AF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0931" y="2726258"/>
              <a:ext cx="4736909" cy="27440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19417F0C-5F67-4C35-A016-A7335FE4E673}"/>
                </a:ext>
              </a:extLst>
            </p:cNvPr>
            <p:cNvSpPr/>
            <p:nvPr/>
          </p:nvSpPr>
          <p:spPr>
            <a:xfrm>
              <a:off x="4064224" y="2625223"/>
              <a:ext cx="4990323" cy="294609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5"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40443845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Đặc</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điểm</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của</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biến</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6" name="직사각형 25">
            <a:extLst>
              <a:ext uri="{FF2B5EF4-FFF2-40B4-BE49-F238E27FC236}">
                <a16:creationId xmlns:a16="http://schemas.microsoft.com/office/drawing/2014/main" id="{B33DAB9F-AABD-4CF3-9089-603FDDC70B5B}"/>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Đặc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tính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tĩnh</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4E65933A-2C0F-4273-BE8E-61B262A245C3}"/>
              </a:ext>
            </a:extLst>
          </p:cNvPr>
          <p:cNvSpPr/>
          <p:nvPr/>
        </p:nvSpPr>
        <p:spPr>
          <a:xfrm>
            <a:off x="712189" y="2174882"/>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thời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gian</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5" name="그룹 14">
            <a:extLst>
              <a:ext uri="{FF2B5EF4-FFF2-40B4-BE49-F238E27FC236}">
                <a16:creationId xmlns:a16="http://schemas.microsoft.com/office/drawing/2014/main" id="{476B780C-B2CE-42D3-8E0A-418F13B4FDCA}"/>
              </a:ext>
            </a:extLst>
          </p:cNvPr>
          <p:cNvGrpSpPr/>
          <p:nvPr/>
        </p:nvGrpSpPr>
        <p:grpSpPr>
          <a:xfrm>
            <a:off x="882723" y="2528899"/>
            <a:ext cx="3600391" cy="804964"/>
            <a:chOff x="712182" y="1757635"/>
            <a:chExt cx="3600391" cy="804962"/>
          </a:xfrm>
        </p:grpSpPr>
        <p:sp>
          <p:nvSpPr>
            <p:cNvPr id="16" name="직사각형 15">
              <a:extLst>
                <a:ext uri="{FF2B5EF4-FFF2-40B4-BE49-F238E27FC236}">
                  <a16:creationId xmlns:a16="http://schemas.microsoft.com/office/drawing/2014/main" id="{F82E8803-B647-4DAE-A466-0369D269B8BD}"/>
                </a:ext>
              </a:extLst>
            </p:cNvPr>
            <p:cNvSpPr/>
            <p:nvPr/>
          </p:nvSpPr>
          <p:spPr>
            <a:xfrm>
              <a:off x="1095268" y="1757635"/>
              <a:ext cx="3217305" cy="804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7787" lvl="1" indent="-177787">
                <a:spcAft>
                  <a:spcPts val="802"/>
                </a:spcAft>
                <a:buClr>
                  <a:srgbClr val="193EB0"/>
                </a:buClr>
                <a:buSzPts val="1400"/>
                <a:buFont typeface="Arial" panose="020B0604020202020204" pitchFamily="34" charset="0"/>
                <a:buChar char="•"/>
              </a:pPr>
              <a:r>
                <a:rPr lang="en-US" altLang="ko-KR" sz="1299" dirty="0" err="1">
                  <a:solidFill>
                    <a:prstClr val="black">
                      <a:lumMod val="85000"/>
                      <a:lumOff val="15000"/>
                    </a:prstClr>
                  </a:solidFill>
                  <a:latin typeface="SamsungOne-400" panose="020B0503030303020204" pitchFamily="34" charset="0"/>
                </a:rPr>
                <a:t>Độ</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nhạy</a:t>
              </a:r>
              <a:endParaRPr lang="en-US" altLang="ko-KR" sz="1299" dirty="0">
                <a:solidFill>
                  <a:prstClr val="black">
                    <a:lumMod val="85000"/>
                    <a:lumOff val="15000"/>
                  </a:prstClr>
                </a:solidFill>
                <a:latin typeface="SamsungOne-400" panose="020B0503030303020204" pitchFamily="34" charset="0"/>
              </a:endParaRPr>
            </a:p>
            <a:p>
              <a:pPr marL="177787" lvl="1" indent="-177787">
                <a:spcAft>
                  <a:spcPts val="802"/>
                </a:spcAft>
                <a:buClr>
                  <a:srgbClr val="193EB0"/>
                </a:buClr>
                <a:buSzPts val="1400"/>
                <a:buFont typeface="Arial" panose="020B0604020202020204" pitchFamily="34" charset="0"/>
                <a:buChar char="•"/>
              </a:pPr>
              <a:r>
                <a:rPr lang="en-US" altLang="ko-KR" sz="1299" dirty="0" err="1">
                  <a:solidFill>
                    <a:prstClr val="black">
                      <a:lumMod val="85000"/>
                      <a:lumOff val="15000"/>
                    </a:prstClr>
                  </a:solidFill>
                  <a:latin typeface="SamsungOne-400" panose="020B0503030303020204" pitchFamily="34" charset="0"/>
                </a:rPr>
                <a:t>Độ</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tuyến</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tính</a:t>
              </a:r>
              <a:endParaRPr lang="en-US" altLang="ko-KR" sz="1299" dirty="0">
                <a:solidFill>
                  <a:prstClr val="black">
                    <a:lumMod val="85000"/>
                    <a:lumOff val="15000"/>
                  </a:prstClr>
                </a:solidFill>
                <a:latin typeface="SamsungOne-400" panose="020B0503030303020204" pitchFamily="34" charset="0"/>
              </a:endParaRPr>
            </a:p>
            <a:p>
              <a:pPr marL="177787" lvl="1" indent="-177787">
                <a:spcAft>
                  <a:spcPts val="802"/>
                </a:spcAft>
                <a:buClr>
                  <a:srgbClr val="193EB0"/>
                </a:buClr>
                <a:buSzPts val="1400"/>
                <a:buFont typeface="Arial" panose="020B0604020202020204" pitchFamily="34" charset="0"/>
                <a:buChar char="•"/>
              </a:pPr>
              <a:r>
                <a:rPr lang="en-US" altLang="ko-KR" sz="1299" dirty="0" err="1">
                  <a:solidFill>
                    <a:prstClr val="black">
                      <a:lumMod val="85000"/>
                      <a:lumOff val="15000"/>
                    </a:prstClr>
                  </a:solidFill>
                  <a:latin typeface="SamsungOne-400" panose="020B0503030303020204" pitchFamily="34" charset="0"/>
                </a:rPr>
                <a:t>Độ</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trễ</a:t>
              </a:r>
              <a:endParaRPr lang="en-US" altLang="ko-KR" sz="1299" dirty="0">
                <a:solidFill>
                  <a:prstClr val="black">
                    <a:lumMod val="85000"/>
                    <a:lumOff val="15000"/>
                  </a:prstClr>
                </a:solidFill>
                <a:latin typeface="SamsungOne-400" panose="020B0503030303020204" pitchFamily="34" charset="0"/>
              </a:endParaRPr>
            </a:p>
          </p:txBody>
        </p:sp>
        <p:sp>
          <p:nvSpPr>
            <p:cNvPr id="17" name="사각형: 둥근 모서리 16">
              <a:extLst>
                <a:ext uri="{FF2B5EF4-FFF2-40B4-BE49-F238E27FC236}">
                  <a16:creationId xmlns:a16="http://schemas.microsoft.com/office/drawing/2014/main" id="{483687A1-E620-4B9F-875D-A8AFCE9406E1}"/>
                </a:ext>
              </a:extLst>
            </p:cNvPr>
            <p:cNvSpPr/>
            <p:nvPr/>
          </p:nvSpPr>
          <p:spPr>
            <a:xfrm>
              <a:off x="712182" y="177034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000" b="1" dirty="0">
                  <a:solidFill>
                    <a:schemeClr val="bg1"/>
                  </a:solidFill>
                  <a:latin typeface="SamsungOne-400" panose="020B0503030303020204" pitchFamily="34" charset="0"/>
                </a:rPr>
                <a:t>VD</a:t>
              </a:r>
              <a:endParaRPr lang="ko-KR" altLang="en-US" sz="1000" b="1" dirty="0">
                <a:solidFill>
                  <a:schemeClr val="bg1"/>
                </a:solidFill>
                <a:latin typeface="SamsungOne-400" panose="020B0503030303020204" pitchFamily="34" charset="0"/>
              </a:endParaRPr>
            </a:p>
          </p:txBody>
        </p:sp>
      </p:grpSp>
      <p:sp>
        <p:nvSpPr>
          <p:cNvPr id="22" name="직사각형 21">
            <a:extLst>
              <a:ext uri="{FF2B5EF4-FFF2-40B4-BE49-F238E27FC236}">
                <a16:creationId xmlns:a16="http://schemas.microsoft.com/office/drawing/2014/main" id="{977EA720-F8A1-45B4-9D27-D3524A15B0EE}"/>
              </a:ext>
            </a:extLst>
          </p:cNvPr>
          <p:cNvSpPr/>
          <p:nvPr/>
        </p:nvSpPr>
        <p:spPr>
          <a:xfrm>
            <a:off x="580400" y="3654075"/>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Đặc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tính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động</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589604AE-4322-4122-9B4F-63B9866D5290}"/>
              </a:ext>
            </a:extLst>
          </p:cNvPr>
          <p:cNvSpPr/>
          <p:nvPr/>
        </p:nvSpPr>
        <p:spPr>
          <a:xfrm>
            <a:off x="712189" y="3884410"/>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điểm</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thời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gian</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4" name="그룹 23">
            <a:extLst>
              <a:ext uri="{FF2B5EF4-FFF2-40B4-BE49-F238E27FC236}">
                <a16:creationId xmlns:a16="http://schemas.microsoft.com/office/drawing/2014/main" id="{D1EE2CDD-25D4-4A77-8436-3091A33585B0}"/>
              </a:ext>
            </a:extLst>
          </p:cNvPr>
          <p:cNvGrpSpPr/>
          <p:nvPr/>
        </p:nvGrpSpPr>
        <p:grpSpPr>
          <a:xfrm>
            <a:off x="882723" y="4238425"/>
            <a:ext cx="3600391" cy="502445"/>
            <a:chOff x="712182" y="1757635"/>
            <a:chExt cx="3600391" cy="502443"/>
          </a:xfrm>
        </p:grpSpPr>
        <p:sp>
          <p:nvSpPr>
            <p:cNvPr id="25" name="직사각형 24">
              <a:extLst>
                <a:ext uri="{FF2B5EF4-FFF2-40B4-BE49-F238E27FC236}">
                  <a16:creationId xmlns:a16="http://schemas.microsoft.com/office/drawing/2014/main" id="{B28FDB64-9CD3-4B62-B59F-DB76ABCE98B8}"/>
                </a:ext>
              </a:extLst>
            </p:cNvPr>
            <p:cNvSpPr/>
            <p:nvPr/>
          </p:nvSpPr>
          <p:spPr>
            <a:xfrm>
              <a:off x="1095268" y="1757635"/>
              <a:ext cx="3217305" cy="50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7787" lvl="1" indent="-177787">
                <a:spcAft>
                  <a:spcPts val="802"/>
                </a:spcAft>
                <a:buClr>
                  <a:srgbClr val="193EB0"/>
                </a:buClr>
                <a:buSzPts val="1400"/>
                <a:buFont typeface="Arial" panose="020B0604020202020204" pitchFamily="34" charset="0"/>
                <a:buChar char="•"/>
              </a:pPr>
              <a:r>
                <a:rPr lang="en-US" altLang="ko-KR" sz="1299" dirty="0" err="1">
                  <a:solidFill>
                    <a:prstClr val="black">
                      <a:lumMod val="85000"/>
                      <a:lumOff val="15000"/>
                    </a:prstClr>
                  </a:solidFill>
                  <a:latin typeface="SamsungOne-400" panose="020B0503030303020204" pitchFamily="34" charset="0"/>
                </a:rPr>
                <a:t>Thời</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gian</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hoặc</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tốc</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độ</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phản</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hồi</a:t>
              </a:r>
              <a:endParaRPr lang="en-US" altLang="ko-KR" sz="1299" dirty="0">
                <a:solidFill>
                  <a:prstClr val="black">
                    <a:lumMod val="85000"/>
                    <a:lumOff val="15000"/>
                  </a:prstClr>
                </a:solidFill>
                <a:latin typeface="SamsungOne-400" panose="020B0503030303020204" pitchFamily="34" charset="0"/>
              </a:endParaRPr>
            </a:p>
            <a:p>
              <a:pPr marL="177787" lvl="1" indent="-177787">
                <a:spcAft>
                  <a:spcPts val="802"/>
                </a:spcAft>
                <a:buClr>
                  <a:srgbClr val="193EB0"/>
                </a:buClr>
                <a:buSzPts val="1400"/>
                <a:buFont typeface="Arial" panose="020B0604020202020204" pitchFamily="34" charset="0"/>
                <a:buChar char="•"/>
              </a:pPr>
              <a:r>
                <a:rPr lang="en-US" altLang="ko-KR" sz="1299" dirty="0" err="1">
                  <a:solidFill>
                    <a:prstClr val="black">
                      <a:lumMod val="85000"/>
                      <a:lumOff val="15000"/>
                    </a:prstClr>
                  </a:solidFill>
                  <a:latin typeface="SamsungOne-400" panose="020B0503030303020204" pitchFamily="34" charset="0"/>
                </a:rPr>
                <a:t>Đặc</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tính</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về</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tần</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số</a:t>
              </a:r>
              <a:endParaRPr lang="en-US" altLang="ko-KR" sz="1299" dirty="0">
                <a:solidFill>
                  <a:prstClr val="black">
                    <a:lumMod val="85000"/>
                    <a:lumOff val="15000"/>
                  </a:prstClr>
                </a:solidFill>
                <a:latin typeface="SamsungOne-400" panose="020B0503030303020204" pitchFamily="34" charset="0"/>
              </a:endParaRPr>
            </a:p>
          </p:txBody>
        </p:sp>
        <p:sp>
          <p:nvSpPr>
            <p:cNvPr id="27" name="사각형: 둥근 모서리 26">
              <a:extLst>
                <a:ext uri="{FF2B5EF4-FFF2-40B4-BE49-F238E27FC236}">
                  <a16:creationId xmlns:a16="http://schemas.microsoft.com/office/drawing/2014/main" id="{7542A49E-1AD8-4A4B-9E50-5954F78088FF}"/>
                </a:ext>
              </a:extLst>
            </p:cNvPr>
            <p:cNvSpPr/>
            <p:nvPr/>
          </p:nvSpPr>
          <p:spPr>
            <a:xfrm>
              <a:off x="712182" y="177034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000" b="1" dirty="0">
                  <a:solidFill>
                    <a:schemeClr val="bg1"/>
                  </a:solidFill>
                  <a:latin typeface="SamsungOne-400" panose="020B0503030303020204" pitchFamily="34" charset="0"/>
                </a:rPr>
                <a:t>VD</a:t>
              </a:r>
              <a:endParaRPr lang="ko-KR" altLang="en-US" sz="1000" b="1" dirty="0">
                <a:solidFill>
                  <a:schemeClr val="bg1"/>
                </a:solidFill>
                <a:latin typeface="SamsungOne-400" panose="020B0503030303020204" pitchFamily="34" charset="0"/>
              </a:endParaRPr>
            </a:p>
          </p:txBody>
        </p:sp>
      </p:grpSp>
      <p:sp>
        <p:nvSpPr>
          <p:cNvPr id="18"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046011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Hàm</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truyền</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6" name="직사각형 25">
            <a:extLst>
              <a:ext uri="{FF2B5EF4-FFF2-40B4-BE49-F238E27FC236}">
                <a16:creationId xmlns:a16="http://schemas.microsoft.com/office/drawing/2014/main" id="{B33DAB9F-AABD-4CF3-9089-603FDDC70B5B}"/>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Định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nghĩa</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4E65933A-2C0F-4273-BE8E-61B262A245C3}"/>
              </a:ext>
            </a:extLst>
          </p:cNvPr>
          <p:cNvSpPr/>
          <p:nvPr/>
        </p:nvSpPr>
        <p:spPr>
          <a:xfrm>
            <a:off x="712189" y="2174879"/>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Hàm truyền là sự phụ thuộc hàm giữa tín hiệu đầu vào thực tế và tín hiệu đầu ra của cảm biến.</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Hàm truyền thường được biểu diễn bằng phương trình, bảng biểu, đồ thị, v.v.</a:t>
            </a:r>
          </a:p>
        </p:txBody>
      </p:sp>
      <p:grpSp>
        <p:nvGrpSpPr>
          <p:cNvPr id="18" name="그룹 17">
            <a:extLst>
              <a:ext uri="{FF2B5EF4-FFF2-40B4-BE49-F238E27FC236}">
                <a16:creationId xmlns:a16="http://schemas.microsoft.com/office/drawing/2014/main" id="{F9958C88-8F19-43E2-84FE-434622899E61}"/>
              </a:ext>
            </a:extLst>
          </p:cNvPr>
          <p:cNvGrpSpPr/>
          <p:nvPr/>
        </p:nvGrpSpPr>
        <p:grpSpPr>
          <a:xfrm>
            <a:off x="882723" y="3115326"/>
            <a:ext cx="3600391" cy="199927"/>
            <a:chOff x="712182" y="1757635"/>
            <a:chExt cx="3600391" cy="199926"/>
          </a:xfrm>
        </p:grpSpPr>
        <p:sp>
          <p:nvSpPr>
            <p:cNvPr id="20" name="직사각형 19">
              <a:extLst>
                <a:ext uri="{FF2B5EF4-FFF2-40B4-BE49-F238E27FC236}">
                  <a16:creationId xmlns:a16="http://schemas.microsoft.com/office/drawing/2014/main" id="{9C588E2B-4E3C-4DD2-A299-73B2E0F764B2}"/>
                </a:ext>
              </a:extLst>
            </p:cNvPr>
            <p:cNvSpPr/>
            <p:nvPr/>
          </p:nvSpPr>
          <p:spPr>
            <a:xfrm>
              <a:off x="1095268" y="1757635"/>
              <a:ext cx="3217305" cy="199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802"/>
                </a:spcAft>
                <a:buClr>
                  <a:srgbClr val="193EB0"/>
                </a:buClr>
                <a:buSzPts val="1400"/>
              </a:pPr>
              <a:r>
                <a:rPr lang="en-US" altLang="ko-KR" sz="1299" dirty="0" err="1">
                  <a:solidFill>
                    <a:prstClr val="black">
                      <a:lumMod val="85000"/>
                      <a:lumOff val="15000"/>
                    </a:prstClr>
                  </a:solidFill>
                  <a:latin typeface="SamsungOne-400" panose="020B0503030303020204" pitchFamily="34" charset="0"/>
                </a:rPr>
                <a:t>Cảm</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biến</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nhiệt</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độ</a:t>
              </a:r>
              <a:endParaRPr lang="en-US" altLang="ko-KR" sz="1299" dirty="0">
                <a:solidFill>
                  <a:prstClr val="black">
                    <a:lumMod val="85000"/>
                    <a:lumOff val="15000"/>
                  </a:prstClr>
                </a:solidFill>
                <a:latin typeface="SamsungOne-400" panose="020B0503030303020204" pitchFamily="34" charset="0"/>
              </a:endParaRPr>
            </a:p>
          </p:txBody>
        </p:sp>
        <p:sp>
          <p:nvSpPr>
            <p:cNvPr id="28" name="사각형: 둥근 모서리 27">
              <a:extLst>
                <a:ext uri="{FF2B5EF4-FFF2-40B4-BE49-F238E27FC236}">
                  <a16:creationId xmlns:a16="http://schemas.microsoft.com/office/drawing/2014/main" id="{76648C85-0F2A-4B13-86AA-AFF785500E27}"/>
                </a:ext>
              </a:extLst>
            </p:cNvPr>
            <p:cNvSpPr/>
            <p:nvPr/>
          </p:nvSpPr>
          <p:spPr>
            <a:xfrm>
              <a:off x="712182" y="177034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000" b="1" dirty="0">
                  <a:solidFill>
                    <a:schemeClr val="bg1"/>
                  </a:solidFill>
                  <a:latin typeface="SamsungOne-400" panose="020B0503030303020204" pitchFamily="34" charset="0"/>
                </a:rPr>
                <a:t>VD</a:t>
              </a:r>
              <a:endParaRPr lang="ko-KR" altLang="en-US" sz="1000" b="1" dirty="0">
                <a:solidFill>
                  <a:schemeClr val="bg1"/>
                </a:solidFill>
                <a:latin typeface="SamsungOne-400" panose="020B0503030303020204" pitchFamily="34" charset="0"/>
              </a:endParaRPr>
            </a:p>
          </p:txBody>
        </p:sp>
      </p:grpSp>
      <p:grpSp>
        <p:nvGrpSpPr>
          <p:cNvPr id="2" name="그룹 1">
            <a:extLst>
              <a:ext uri="{FF2B5EF4-FFF2-40B4-BE49-F238E27FC236}">
                <a16:creationId xmlns:a16="http://schemas.microsoft.com/office/drawing/2014/main" id="{76580377-64DB-4AAC-A720-335F77C49741}"/>
              </a:ext>
            </a:extLst>
          </p:cNvPr>
          <p:cNvGrpSpPr/>
          <p:nvPr/>
        </p:nvGrpSpPr>
        <p:grpSpPr>
          <a:xfrm>
            <a:off x="4722576" y="3427036"/>
            <a:ext cx="3951896" cy="973837"/>
            <a:chOff x="712182" y="3429000"/>
            <a:chExt cx="3951894" cy="973837"/>
          </a:xfrm>
        </p:grpSpPr>
        <p:sp>
          <p:nvSpPr>
            <p:cNvPr id="29" name="직사각형 28">
              <a:extLst>
                <a:ext uri="{FF2B5EF4-FFF2-40B4-BE49-F238E27FC236}">
                  <a16:creationId xmlns:a16="http://schemas.microsoft.com/office/drawing/2014/main" id="{3FAE702F-0240-496D-90F4-EC19E347E8F4}"/>
                </a:ext>
              </a:extLst>
            </p:cNvPr>
            <p:cNvSpPr/>
            <p:nvPr/>
          </p:nvSpPr>
          <p:spPr>
            <a:xfrm>
              <a:off x="712182" y="3429000"/>
              <a:ext cx="3951894" cy="950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355571" lvl="1" indent="-179375">
                <a:spcAft>
                  <a:spcPts val="802"/>
                </a:spcAft>
                <a:buClr>
                  <a:srgbClr val="193EB0"/>
                </a:buClr>
                <a:buSzPts val="1400"/>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RTD :</a:t>
              </a:r>
            </a:p>
            <a:p>
              <a:pPr marL="355571" lvl="1" indent="-179375">
                <a:spcAft>
                  <a:spcPts val="802"/>
                </a:spcAft>
                <a:buClr>
                  <a:srgbClr val="193EB0"/>
                </a:buClr>
                <a:buSzPts val="1400"/>
                <a:buFont typeface="Arial" panose="020B0604020202020204" pitchFamily="34" charset="0"/>
                <a:buChar char="•"/>
              </a:pPr>
              <a:endPar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355571" lvl="1" indent="-179375">
                <a:spcAft>
                  <a:spcPts val="802"/>
                </a:spcAft>
                <a:buClr>
                  <a:srgbClr val="193EB0"/>
                </a:buClr>
                <a:buSzPts val="1400"/>
                <a:buFont typeface="Arial" panose="020B0604020202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C7DC2B5-A9AB-4A05-BF3A-39EDE6485D92}"/>
                    </a:ext>
                  </a:extLst>
                </p:cNvPr>
                <p:cNvSpPr txBox="1"/>
                <p:nvPr/>
              </p:nvSpPr>
              <p:spPr>
                <a:xfrm>
                  <a:off x="1948348" y="3440392"/>
                  <a:ext cx="1828961" cy="369204"/>
                </a:xfrm>
                <a:prstGeom prst="rect">
                  <a:avLst/>
                </a:prstGeom>
                <a:noFill/>
              </p:spPr>
              <p:txBody>
                <a:bodyPr wrap="none" rtlCol="0">
                  <a:spAutoFit/>
                  <a:scene3d>
                    <a:camera prst="orthographicFront"/>
                    <a:lightRig rig="threePt" dir="t"/>
                  </a:scene3d>
                  <a:sp3d>
                    <a:bevelB w="0" h="1270"/>
                  </a:sp3d>
                </a:bodyPr>
                <a:lstStyle/>
                <a:p>
                  <a:pPr defTabSz="914051" fontAlgn="base">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799" i="1">
                            <a:solidFill>
                              <a:srgbClr val="FF0000"/>
                            </a:solidFill>
                            <a:latin typeface="Cambria Math"/>
                          </a:rPr>
                          <m:t>𝑅</m:t>
                        </m:r>
                        <m:d>
                          <m:dPr>
                            <m:ctrlPr>
                              <a:rPr kumimoji="1" lang="en-US" altLang="ko-KR" sz="1799" i="1">
                                <a:solidFill>
                                  <a:srgbClr val="FF0000"/>
                                </a:solidFill>
                                <a:latin typeface="Cambria Math" panose="02040503050406030204" pitchFamily="18" charset="0"/>
                              </a:rPr>
                            </m:ctrlPr>
                          </m:dPr>
                          <m:e>
                            <m:r>
                              <a:rPr kumimoji="1" lang="en-US" altLang="ko-KR" sz="1799" i="1">
                                <a:solidFill>
                                  <a:srgbClr val="FF0000"/>
                                </a:solidFill>
                                <a:latin typeface="Cambria Math"/>
                              </a:rPr>
                              <m:t>𝑇</m:t>
                            </m:r>
                          </m:e>
                        </m:d>
                        <m:r>
                          <a:rPr kumimoji="1" lang="en-US" altLang="ko-KR" sz="1799" i="1">
                            <a:solidFill>
                              <a:srgbClr val="FF0000"/>
                            </a:solidFill>
                            <a:latin typeface="Cambria Math"/>
                          </a:rPr>
                          <m:t>=</m:t>
                        </m:r>
                        <m:sSub>
                          <m:sSubPr>
                            <m:ctrlPr>
                              <a:rPr kumimoji="1" lang="en-US" altLang="ko-KR" sz="1799" i="1">
                                <a:solidFill>
                                  <a:srgbClr val="FF0000"/>
                                </a:solidFill>
                                <a:latin typeface="Cambria Math" panose="02040503050406030204" pitchFamily="18" charset="0"/>
                              </a:rPr>
                            </m:ctrlPr>
                          </m:sSubPr>
                          <m:e>
                            <m:r>
                              <a:rPr kumimoji="1" lang="en-US" altLang="ko-KR" sz="1799" i="1">
                                <a:solidFill>
                                  <a:srgbClr val="FF0000"/>
                                </a:solidFill>
                                <a:latin typeface="Cambria Math"/>
                              </a:rPr>
                              <m:t>𝑅</m:t>
                            </m:r>
                          </m:e>
                          <m:sub>
                            <m:r>
                              <a:rPr kumimoji="1" lang="en-US" altLang="ko-KR" sz="1799" i="1">
                                <a:solidFill>
                                  <a:srgbClr val="FF0000"/>
                                </a:solidFill>
                                <a:latin typeface="Cambria Math"/>
                              </a:rPr>
                              <m:t>𝑜</m:t>
                            </m:r>
                          </m:sub>
                        </m:sSub>
                        <m:r>
                          <a:rPr kumimoji="1" lang="en-US" altLang="ko-KR" sz="1799" i="1">
                            <a:solidFill>
                              <a:srgbClr val="FF0000"/>
                            </a:solidFill>
                            <a:latin typeface="Cambria Math"/>
                          </a:rPr>
                          <m:t>+</m:t>
                        </m:r>
                        <m:r>
                          <a:rPr kumimoji="1" lang="en-US" altLang="ko-KR" sz="1799" i="1">
                            <a:solidFill>
                              <a:srgbClr val="FF0000"/>
                            </a:solidFill>
                            <a:latin typeface="Cambria Math"/>
                          </a:rPr>
                          <m:t>𝑎𝑇</m:t>
                        </m:r>
                      </m:oMath>
                    </m:oMathPara>
                  </a14:m>
                  <a:endParaRPr kumimoji="1" lang="ko-KR" altLang="en-US" sz="1799" dirty="0">
                    <a:solidFill>
                      <a:srgbClr val="FF0000"/>
                    </a:solidFill>
                    <a:latin typeface="SamsungOne-400" panose="020B0503030303020204" pitchFamily="34" charset="0"/>
                    <a:ea typeface="KoPub돋움체 Bold" panose="02020603020101020101" pitchFamily="18" charset="-127"/>
                  </a:endParaRPr>
                </a:p>
              </p:txBody>
            </p:sp>
          </mc:Choice>
          <mc:Fallback xmlns="">
            <p:sp>
              <p:nvSpPr>
                <p:cNvPr id="30" name="TextBox 29">
                  <a:extLst>
                    <a:ext uri="{FF2B5EF4-FFF2-40B4-BE49-F238E27FC236}">
                      <a16:creationId xmlns:a16="http://schemas.microsoft.com/office/drawing/2014/main" id="{AC7DC2B5-A9AB-4A05-BF3A-39EDE6485D92}"/>
                    </a:ext>
                  </a:extLst>
                </p:cNvPr>
                <p:cNvSpPr txBox="1">
                  <a:spLocks noRot="1" noChangeAspect="1" noMove="1" noResize="1" noEditPoints="1" noAdjustHandles="1" noChangeArrowheads="1" noChangeShapeType="1" noTextEdit="1"/>
                </p:cNvSpPr>
                <p:nvPr/>
              </p:nvSpPr>
              <p:spPr>
                <a:xfrm>
                  <a:off x="1948347" y="3440392"/>
                  <a:ext cx="1854145" cy="36921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F0AEF3-A03D-4138-8875-83D1E91D9B0B}"/>
                    </a:ext>
                  </a:extLst>
                </p:cNvPr>
                <p:cNvSpPr txBox="1"/>
                <p:nvPr/>
              </p:nvSpPr>
              <p:spPr>
                <a:xfrm>
                  <a:off x="1948348" y="3862753"/>
                  <a:ext cx="2509660" cy="540084"/>
                </a:xfrm>
                <a:prstGeom prst="rect">
                  <a:avLst/>
                </a:prstGeom>
                <a:noFill/>
              </p:spPr>
              <p:txBody>
                <a:bodyPr wrap="none" rtlCol="0">
                  <a:spAutoFit/>
                  <a:scene3d>
                    <a:camera prst="orthographicFront"/>
                    <a:lightRig rig="threePt" dir="t"/>
                  </a:scene3d>
                  <a:sp3d>
                    <a:bevelB w="0" h="1270"/>
                  </a:sp3d>
                </a:bodyPr>
                <a:lstStyle/>
                <a:p>
                  <a:pPr defTabSz="914051" fontAlgn="base">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799" i="1">
                            <a:solidFill>
                              <a:srgbClr val="FF0000"/>
                            </a:solidFill>
                            <a:latin typeface="Cambria Math"/>
                          </a:rPr>
                          <m:t>𝑅</m:t>
                        </m:r>
                        <m:d>
                          <m:dPr>
                            <m:ctrlPr>
                              <a:rPr kumimoji="1" lang="en-US" altLang="ko-KR" sz="1799" i="1">
                                <a:solidFill>
                                  <a:srgbClr val="FF0000"/>
                                </a:solidFill>
                                <a:latin typeface="Cambria Math" panose="02040503050406030204" pitchFamily="18" charset="0"/>
                              </a:rPr>
                            </m:ctrlPr>
                          </m:dPr>
                          <m:e>
                            <m:r>
                              <a:rPr kumimoji="1" lang="en-US" altLang="ko-KR" sz="1799" i="1">
                                <a:solidFill>
                                  <a:srgbClr val="FF0000"/>
                                </a:solidFill>
                                <a:latin typeface="Cambria Math"/>
                              </a:rPr>
                              <m:t>𝑇</m:t>
                            </m:r>
                          </m:e>
                        </m:d>
                        <m:r>
                          <a:rPr kumimoji="1" lang="en-US" altLang="ko-KR" sz="1799" i="1">
                            <a:solidFill>
                              <a:srgbClr val="FF0000"/>
                            </a:solidFill>
                            <a:latin typeface="Cambria Math"/>
                          </a:rPr>
                          <m:t>=</m:t>
                        </m:r>
                        <m:sSub>
                          <m:sSubPr>
                            <m:ctrlPr>
                              <a:rPr kumimoji="1" lang="en-US" altLang="ko-KR" sz="1799" i="1">
                                <a:solidFill>
                                  <a:srgbClr val="FF0000"/>
                                </a:solidFill>
                                <a:latin typeface="Cambria Math" panose="02040503050406030204" pitchFamily="18" charset="0"/>
                              </a:rPr>
                            </m:ctrlPr>
                          </m:sSubPr>
                          <m:e>
                            <m:r>
                              <a:rPr kumimoji="1" lang="en-US" altLang="ko-KR" sz="1799" i="1">
                                <a:solidFill>
                                  <a:srgbClr val="FF0000"/>
                                </a:solidFill>
                                <a:latin typeface="Cambria Math"/>
                              </a:rPr>
                              <m:t>𝑅</m:t>
                            </m:r>
                          </m:e>
                          <m:sub>
                            <m:r>
                              <a:rPr kumimoji="1" lang="en-US" altLang="ko-KR" sz="1799" i="1">
                                <a:solidFill>
                                  <a:srgbClr val="FF0000"/>
                                </a:solidFill>
                                <a:latin typeface="Cambria Math"/>
                              </a:rPr>
                              <m:t>𝑜</m:t>
                            </m:r>
                          </m:sub>
                        </m:sSub>
                        <m:r>
                          <a:rPr kumimoji="1" lang="en-US" altLang="ko-KR" sz="1799" i="1">
                            <a:solidFill>
                              <a:srgbClr val="FF0000"/>
                            </a:solidFill>
                            <a:latin typeface="Cambria Math"/>
                          </a:rPr>
                          <m:t>+</m:t>
                        </m:r>
                        <m:sSup>
                          <m:sSupPr>
                            <m:ctrlPr>
                              <a:rPr kumimoji="1" lang="en-US" altLang="ko-KR" sz="1799" i="1">
                                <a:solidFill>
                                  <a:srgbClr val="FF0000"/>
                                </a:solidFill>
                                <a:latin typeface="Cambria Math" panose="02040503050406030204" pitchFamily="18" charset="0"/>
                              </a:rPr>
                            </m:ctrlPr>
                          </m:sSupPr>
                          <m:e>
                            <m:r>
                              <a:rPr kumimoji="1" lang="en-US" altLang="ko-KR" sz="1799" i="1">
                                <a:solidFill>
                                  <a:srgbClr val="FF0000"/>
                                </a:solidFill>
                                <a:latin typeface="Cambria Math"/>
                              </a:rPr>
                              <m:t>𝑒</m:t>
                            </m:r>
                          </m:e>
                          <m:sup>
                            <m:d>
                              <m:dPr>
                                <m:begChr m:val="["/>
                                <m:endChr m:val="]"/>
                                <m:ctrlPr>
                                  <a:rPr kumimoji="1" lang="en-US" altLang="ko-KR" sz="1799" i="1">
                                    <a:solidFill>
                                      <a:srgbClr val="FF0000"/>
                                    </a:solidFill>
                                    <a:latin typeface="Cambria Math" panose="02040503050406030204" pitchFamily="18" charset="0"/>
                                  </a:rPr>
                                </m:ctrlPr>
                              </m:dPr>
                              <m:e>
                                <m:r>
                                  <a:rPr kumimoji="1" lang="en-US" altLang="ko-KR" sz="1799" i="1">
                                    <a:solidFill>
                                      <a:srgbClr val="FF0000"/>
                                    </a:solidFill>
                                    <a:latin typeface="Cambria Math"/>
                                  </a:rPr>
                                  <m:t>𝐵</m:t>
                                </m:r>
                                <m:d>
                                  <m:dPr>
                                    <m:ctrlPr>
                                      <a:rPr kumimoji="1" lang="en-US" altLang="ko-KR" sz="1799" i="1">
                                        <a:solidFill>
                                          <a:srgbClr val="FF0000"/>
                                        </a:solidFill>
                                        <a:latin typeface="Cambria Math" panose="02040503050406030204" pitchFamily="18" charset="0"/>
                                      </a:rPr>
                                    </m:ctrlPr>
                                  </m:dPr>
                                  <m:e>
                                    <m:f>
                                      <m:fPr>
                                        <m:ctrlPr>
                                          <a:rPr kumimoji="1" lang="en-US" altLang="ko-KR" sz="1799" i="1">
                                            <a:solidFill>
                                              <a:srgbClr val="FF0000"/>
                                            </a:solidFill>
                                            <a:latin typeface="Cambria Math" panose="02040503050406030204" pitchFamily="18" charset="0"/>
                                          </a:rPr>
                                        </m:ctrlPr>
                                      </m:fPr>
                                      <m:num>
                                        <m:r>
                                          <a:rPr kumimoji="1" lang="en-US" altLang="ko-KR" sz="1799" i="1">
                                            <a:solidFill>
                                              <a:srgbClr val="FF0000"/>
                                            </a:solidFill>
                                            <a:latin typeface="Cambria Math"/>
                                          </a:rPr>
                                          <m:t>1</m:t>
                                        </m:r>
                                      </m:num>
                                      <m:den>
                                        <m:r>
                                          <a:rPr kumimoji="1" lang="en-US" altLang="ko-KR" sz="1799" i="1">
                                            <a:solidFill>
                                              <a:srgbClr val="FF0000"/>
                                            </a:solidFill>
                                            <a:latin typeface="Cambria Math"/>
                                          </a:rPr>
                                          <m:t>𝑇</m:t>
                                        </m:r>
                                      </m:den>
                                    </m:f>
                                    <m:r>
                                      <a:rPr kumimoji="1" lang="en-US" altLang="ko-KR" sz="1799" i="1">
                                        <a:solidFill>
                                          <a:srgbClr val="FF0000"/>
                                        </a:solidFill>
                                        <a:latin typeface="Cambria Math"/>
                                      </a:rPr>
                                      <m:t>−</m:t>
                                    </m:r>
                                    <m:f>
                                      <m:fPr>
                                        <m:ctrlPr>
                                          <a:rPr kumimoji="1" lang="en-US" altLang="ko-KR" sz="1799" i="1">
                                            <a:solidFill>
                                              <a:srgbClr val="FF0000"/>
                                            </a:solidFill>
                                            <a:latin typeface="Cambria Math" panose="02040503050406030204" pitchFamily="18" charset="0"/>
                                          </a:rPr>
                                        </m:ctrlPr>
                                      </m:fPr>
                                      <m:num>
                                        <m:r>
                                          <a:rPr kumimoji="1" lang="en-US" altLang="ko-KR" sz="1799" i="1">
                                            <a:solidFill>
                                              <a:srgbClr val="FF0000"/>
                                            </a:solidFill>
                                            <a:latin typeface="Cambria Math"/>
                                          </a:rPr>
                                          <m:t>1</m:t>
                                        </m:r>
                                      </m:num>
                                      <m:den>
                                        <m:sSub>
                                          <m:sSubPr>
                                            <m:ctrlPr>
                                              <a:rPr kumimoji="1" lang="en-US" altLang="ko-KR" sz="1799" i="1">
                                                <a:solidFill>
                                                  <a:srgbClr val="FF0000"/>
                                                </a:solidFill>
                                                <a:latin typeface="Cambria Math" panose="02040503050406030204" pitchFamily="18" charset="0"/>
                                              </a:rPr>
                                            </m:ctrlPr>
                                          </m:sSubPr>
                                          <m:e>
                                            <m:r>
                                              <a:rPr kumimoji="1" lang="en-US" altLang="ko-KR" sz="1799" i="1">
                                                <a:solidFill>
                                                  <a:srgbClr val="FF0000"/>
                                                </a:solidFill>
                                                <a:latin typeface="Cambria Math"/>
                                              </a:rPr>
                                              <m:t>𝑇</m:t>
                                            </m:r>
                                          </m:e>
                                          <m:sub>
                                            <m:r>
                                              <a:rPr kumimoji="1" lang="en-US" altLang="ko-KR" sz="1799" i="1">
                                                <a:solidFill>
                                                  <a:srgbClr val="FF0000"/>
                                                </a:solidFill>
                                                <a:latin typeface="Cambria Math"/>
                                              </a:rPr>
                                              <m:t>𝑜</m:t>
                                            </m:r>
                                          </m:sub>
                                        </m:sSub>
                                      </m:den>
                                    </m:f>
                                  </m:e>
                                </m:d>
                              </m:e>
                            </m:d>
                          </m:sup>
                        </m:sSup>
                      </m:oMath>
                    </m:oMathPara>
                  </a14:m>
                  <a:endParaRPr kumimoji="1" lang="ko-KR" altLang="en-US" sz="1799" dirty="0">
                    <a:solidFill>
                      <a:srgbClr val="FF0000"/>
                    </a:solidFill>
                    <a:latin typeface="SamsungOne-400" panose="020B0503030303020204" pitchFamily="34" charset="0"/>
                    <a:ea typeface="KoPub돋움체 Bold" panose="02020603020101020101" pitchFamily="18" charset="-127"/>
                  </a:endParaRPr>
                </a:p>
              </p:txBody>
            </p:sp>
          </mc:Choice>
          <mc:Fallback xmlns="">
            <p:sp>
              <p:nvSpPr>
                <p:cNvPr id="31" name="TextBox 30">
                  <a:extLst>
                    <a:ext uri="{FF2B5EF4-FFF2-40B4-BE49-F238E27FC236}">
                      <a16:creationId xmlns:a16="http://schemas.microsoft.com/office/drawing/2014/main" id="{6DF0AEF3-A03D-4138-8875-83D1E91D9B0B}"/>
                    </a:ext>
                  </a:extLst>
                </p:cNvPr>
                <p:cNvSpPr txBox="1">
                  <a:spLocks noRot="1" noChangeAspect="1" noMove="1" noResize="1" noEditPoints="1" noAdjustHandles="1" noChangeArrowheads="1" noChangeShapeType="1" noTextEdit="1"/>
                </p:cNvSpPr>
                <p:nvPr/>
              </p:nvSpPr>
              <p:spPr>
                <a:xfrm>
                  <a:off x="1948347" y="3862752"/>
                  <a:ext cx="2534753" cy="539975"/>
                </a:xfrm>
                <a:prstGeom prst="rect">
                  <a:avLst/>
                </a:prstGeom>
                <a:blipFill>
                  <a:blip r:embed="rId5"/>
                  <a:stretch>
                    <a:fillRect/>
                  </a:stretch>
                </a:blipFill>
              </p:spPr>
              <p:txBody>
                <a:bodyPr/>
                <a:lstStyle/>
                <a:p>
                  <a:r>
                    <a:rPr lang="ko-KR" altLang="en-US">
                      <a:noFill/>
                    </a:rPr>
                    <a:t> </a:t>
                  </a:r>
                </a:p>
              </p:txBody>
            </p:sp>
          </mc:Fallback>
        </mc:AlternateContent>
      </p:grpSp>
      <p:grpSp>
        <p:nvGrpSpPr>
          <p:cNvPr id="32" name="그룹 31">
            <a:extLst>
              <a:ext uri="{FF2B5EF4-FFF2-40B4-BE49-F238E27FC236}">
                <a16:creationId xmlns:a16="http://schemas.microsoft.com/office/drawing/2014/main" id="{F257FC36-0CFD-471A-811A-C683360D96EB}"/>
              </a:ext>
            </a:extLst>
          </p:cNvPr>
          <p:cNvGrpSpPr/>
          <p:nvPr/>
        </p:nvGrpSpPr>
        <p:grpSpPr>
          <a:xfrm>
            <a:off x="883862" y="3601630"/>
            <a:ext cx="3599247" cy="1951973"/>
            <a:chOff x="5088573" y="3998220"/>
            <a:chExt cx="3599246" cy="1951975"/>
          </a:xfrm>
        </p:grpSpPr>
        <p:cxnSp>
          <p:nvCxnSpPr>
            <p:cNvPr id="33" name="직선 화살표 연결선 32">
              <a:extLst>
                <a:ext uri="{FF2B5EF4-FFF2-40B4-BE49-F238E27FC236}">
                  <a16:creationId xmlns:a16="http://schemas.microsoft.com/office/drawing/2014/main" id="{0AD4C0BB-679B-4461-B7B8-AB658F6B32F4}"/>
                </a:ext>
              </a:extLst>
            </p:cNvPr>
            <p:cNvCxnSpPr/>
            <p:nvPr/>
          </p:nvCxnSpPr>
          <p:spPr>
            <a:xfrm>
              <a:off x="5520482" y="5797844"/>
              <a:ext cx="3167337"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1670A991-A1F6-4D0A-8A4F-04AEF4E895EE}"/>
                </a:ext>
              </a:extLst>
            </p:cNvPr>
            <p:cNvCxnSpPr/>
            <p:nvPr/>
          </p:nvCxnSpPr>
          <p:spPr>
            <a:xfrm flipV="1">
              <a:off x="5808421" y="4070206"/>
              <a:ext cx="0" cy="187998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67D9C5E2-DD2A-4AF5-A302-AA64E5BBCA9F}"/>
                </a:ext>
              </a:extLst>
            </p:cNvPr>
            <p:cNvCxnSpPr/>
            <p:nvPr/>
          </p:nvCxnSpPr>
          <p:spPr>
            <a:xfrm flipV="1">
              <a:off x="5808421" y="4286160"/>
              <a:ext cx="1871608" cy="1295729"/>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CEAF78F-5C7F-4CD5-AD1B-1AE7345E7B6A}"/>
                    </a:ext>
                  </a:extLst>
                </p:cNvPr>
                <p:cNvSpPr txBox="1"/>
                <p:nvPr/>
              </p:nvSpPr>
              <p:spPr>
                <a:xfrm>
                  <a:off x="6600255" y="4924734"/>
                  <a:ext cx="1835374" cy="369204"/>
                </a:xfrm>
                <a:prstGeom prst="rect">
                  <a:avLst/>
                </a:prstGeom>
                <a:noFill/>
              </p:spPr>
              <p:txBody>
                <a:bodyPr wrap="none" rtlCol="0">
                  <a:spAutoFit/>
                </a:bodyPr>
                <a:lstStyle/>
                <a:p>
                  <a:pPr defTabSz="914051" fontAlgn="base">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799" i="1">
                            <a:solidFill>
                              <a:srgbClr val="000000"/>
                            </a:solidFill>
                            <a:latin typeface="Cambria Math"/>
                          </a:rPr>
                          <m:t>𝑅</m:t>
                        </m:r>
                        <m:d>
                          <m:dPr>
                            <m:ctrlPr>
                              <a:rPr kumimoji="1" lang="en-US" altLang="ko-KR" sz="1799" i="1">
                                <a:solidFill>
                                  <a:srgbClr val="000000"/>
                                </a:solidFill>
                                <a:latin typeface="Cambria Math" panose="02040503050406030204" pitchFamily="18" charset="0"/>
                              </a:rPr>
                            </m:ctrlPr>
                          </m:dPr>
                          <m:e>
                            <m:r>
                              <a:rPr kumimoji="1" lang="en-US" altLang="ko-KR" sz="1799" i="1">
                                <a:solidFill>
                                  <a:srgbClr val="000000"/>
                                </a:solidFill>
                                <a:latin typeface="Cambria Math"/>
                              </a:rPr>
                              <m:t>𝑇</m:t>
                            </m:r>
                          </m:e>
                        </m:d>
                        <m:r>
                          <a:rPr kumimoji="1" lang="en-US" altLang="ko-KR" sz="1799" i="1">
                            <a:solidFill>
                              <a:srgbClr val="000000"/>
                            </a:solidFill>
                            <a:latin typeface="Cambria Math"/>
                          </a:rPr>
                          <m:t>=</m:t>
                        </m:r>
                        <m:sSub>
                          <m:sSubPr>
                            <m:ctrlPr>
                              <a:rPr kumimoji="1" lang="en-US" altLang="ko-KR" sz="1799" i="1">
                                <a:solidFill>
                                  <a:srgbClr val="000000"/>
                                </a:solidFill>
                                <a:latin typeface="Cambria Math" panose="02040503050406030204" pitchFamily="18" charset="0"/>
                              </a:rPr>
                            </m:ctrlPr>
                          </m:sSubPr>
                          <m:e>
                            <m:r>
                              <a:rPr kumimoji="1" lang="en-US" altLang="ko-KR" sz="1799" i="1">
                                <a:solidFill>
                                  <a:srgbClr val="000000"/>
                                </a:solidFill>
                                <a:latin typeface="Cambria Math"/>
                              </a:rPr>
                              <m:t>𝑅</m:t>
                            </m:r>
                          </m:e>
                          <m:sub>
                            <m:r>
                              <a:rPr kumimoji="1" lang="en-US" altLang="ko-KR" sz="1799" i="1">
                                <a:solidFill>
                                  <a:srgbClr val="000000"/>
                                </a:solidFill>
                                <a:latin typeface="Cambria Math"/>
                              </a:rPr>
                              <m:t>𝑜</m:t>
                            </m:r>
                          </m:sub>
                        </m:sSub>
                        <m:r>
                          <a:rPr kumimoji="1" lang="en-US" altLang="ko-KR" sz="1799" i="1">
                            <a:solidFill>
                              <a:srgbClr val="000000"/>
                            </a:solidFill>
                            <a:latin typeface="Cambria Math"/>
                          </a:rPr>
                          <m:t>+</m:t>
                        </m:r>
                        <m:r>
                          <a:rPr kumimoji="1" lang="en-US" altLang="ko-KR" sz="1799" i="1">
                            <a:solidFill>
                              <a:srgbClr val="000000"/>
                            </a:solidFill>
                            <a:latin typeface="Cambria Math"/>
                          </a:rPr>
                          <m:t>𝑎𝑇</m:t>
                        </m:r>
                      </m:oMath>
                    </m:oMathPara>
                  </a14:m>
                  <a:endParaRPr kumimoji="1" lang="ko-KR" altLang="en-US" sz="1799" dirty="0">
                    <a:solidFill>
                      <a:srgbClr val="000000"/>
                    </a:solidFill>
                    <a:latin typeface="KoPub돋움체 Bold" panose="02020603020101020101" pitchFamily="18" charset="-127"/>
                    <a:ea typeface="KoPub돋움체 Bold" panose="02020603020101020101" pitchFamily="18" charset="-127"/>
                  </a:endParaRPr>
                </a:p>
              </p:txBody>
            </p:sp>
          </mc:Choice>
          <mc:Fallback xmlns="">
            <p:sp>
              <p:nvSpPr>
                <p:cNvPr id="36" name="TextBox 35">
                  <a:extLst>
                    <a:ext uri="{FF2B5EF4-FFF2-40B4-BE49-F238E27FC236}">
                      <a16:creationId xmlns:a16="http://schemas.microsoft.com/office/drawing/2014/main" id="{2CEAF78F-5C7F-4CD5-AD1B-1AE7345E7B6A}"/>
                    </a:ext>
                  </a:extLst>
                </p:cNvPr>
                <p:cNvSpPr txBox="1">
                  <a:spLocks noRot="1" noChangeAspect="1" noMove="1" noResize="1" noEditPoints="1" noAdjustHandles="1" noChangeArrowheads="1" noChangeShapeType="1" noTextEdit="1"/>
                </p:cNvSpPr>
                <p:nvPr/>
              </p:nvSpPr>
              <p:spPr>
                <a:xfrm>
                  <a:off x="6600256" y="4924735"/>
                  <a:ext cx="1854145" cy="36921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9959EE3-68E3-4A05-A137-3030B0DDDD92}"/>
                    </a:ext>
                  </a:extLst>
                </p:cNvPr>
                <p:cNvSpPr txBox="1"/>
                <p:nvPr/>
              </p:nvSpPr>
              <p:spPr>
                <a:xfrm>
                  <a:off x="5088573" y="3998220"/>
                  <a:ext cx="731867" cy="369204"/>
                </a:xfrm>
                <a:prstGeom prst="rect">
                  <a:avLst/>
                </a:prstGeom>
                <a:noFill/>
              </p:spPr>
              <p:txBody>
                <a:bodyPr wrap="none" rtlCol="0">
                  <a:spAutoFit/>
                </a:bodyPr>
                <a:lstStyle/>
                <a:p>
                  <a:pPr defTabSz="914051" fontAlgn="base">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799" i="1">
                            <a:solidFill>
                              <a:srgbClr val="000000"/>
                            </a:solidFill>
                            <a:latin typeface="Cambria Math"/>
                          </a:rPr>
                          <m:t>𝑅</m:t>
                        </m:r>
                        <m:r>
                          <a:rPr kumimoji="1" lang="en-US" altLang="ko-KR" sz="1799" i="1">
                            <a:solidFill>
                              <a:srgbClr val="000000"/>
                            </a:solidFill>
                            <a:latin typeface="Cambria Math"/>
                          </a:rPr>
                          <m:t>(</m:t>
                        </m:r>
                        <m:r>
                          <a:rPr kumimoji="1" lang="en-US" altLang="ko-KR" sz="1799" i="1">
                            <a:solidFill>
                              <a:srgbClr val="000000"/>
                            </a:solidFill>
                            <a:latin typeface="Cambria Math"/>
                          </a:rPr>
                          <m:t>𝑇</m:t>
                        </m:r>
                        <m:r>
                          <a:rPr kumimoji="1" lang="en-US" altLang="ko-KR" sz="1799" i="1">
                            <a:solidFill>
                              <a:srgbClr val="000000"/>
                            </a:solidFill>
                            <a:latin typeface="Cambria Math"/>
                          </a:rPr>
                          <m:t>)</m:t>
                        </m:r>
                      </m:oMath>
                    </m:oMathPara>
                  </a14:m>
                  <a:endParaRPr kumimoji="1" lang="ko-KR" altLang="en-US" sz="1799" dirty="0">
                    <a:solidFill>
                      <a:srgbClr val="000000"/>
                    </a:solidFill>
                    <a:latin typeface="KoPub돋움체 Bold" panose="02020603020101020101" pitchFamily="18" charset="-127"/>
                    <a:ea typeface="KoPub돋움체 Bold" panose="02020603020101020101" pitchFamily="18" charset="-127"/>
                  </a:endParaRPr>
                </a:p>
              </p:txBody>
            </p:sp>
          </mc:Choice>
          <mc:Fallback xmlns="">
            <p:sp>
              <p:nvSpPr>
                <p:cNvPr id="37" name="TextBox 36">
                  <a:extLst>
                    <a:ext uri="{FF2B5EF4-FFF2-40B4-BE49-F238E27FC236}">
                      <a16:creationId xmlns:a16="http://schemas.microsoft.com/office/drawing/2014/main" id="{D9959EE3-68E3-4A05-A137-3030B0DDDD92}"/>
                    </a:ext>
                  </a:extLst>
                </p:cNvPr>
                <p:cNvSpPr txBox="1">
                  <a:spLocks noRot="1" noChangeAspect="1" noMove="1" noResize="1" noEditPoints="1" noAdjustHandles="1" noChangeArrowheads="1" noChangeShapeType="1" noTextEdit="1"/>
                </p:cNvSpPr>
                <p:nvPr/>
              </p:nvSpPr>
              <p:spPr>
                <a:xfrm>
                  <a:off x="5088573" y="3998220"/>
                  <a:ext cx="750862" cy="369214"/>
                </a:xfrm>
                <a:prstGeom prst="rect">
                  <a:avLst/>
                </a:prstGeom>
                <a:blipFill>
                  <a:blip r:embed="rId7"/>
                  <a:stretch>
                    <a:fillRect b="-13333"/>
                  </a:stretch>
                </a:blipFill>
              </p:spPr>
              <p:txBody>
                <a:bodyPr/>
                <a:lstStyle/>
                <a:p>
                  <a:r>
                    <a:rPr lang="ko-KR" altLang="en-US">
                      <a:noFill/>
                    </a:rPr>
                    <a:t> </a:t>
                  </a:r>
                </a:p>
              </p:txBody>
            </p:sp>
          </mc:Fallback>
        </mc:AlternateContent>
      </p:grpSp>
      <p:sp>
        <p:nvSpPr>
          <p:cNvPr id="38" name="직사각형 37">
            <a:extLst>
              <a:ext uri="{FF2B5EF4-FFF2-40B4-BE49-F238E27FC236}">
                <a16:creationId xmlns:a16="http://schemas.microsoft.com/office/drawing/2014/main" id="{A0CC43D0-ABF0-4677-B45A-7FA35288DAE5}"/>
              </a:ext>
            </a:extLst>
          </p:cNvPr>
          <p:cNvSpPr/>
          <p:nvPr/>
        </p:nvSpPr>
        <p:spPr>
          <a:xfrm>
            <a:off x="882719" y="3440395"/>
            <a:ext cx="3781367" cy="227460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3"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37784182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nhạy</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6" name="직사각형 25">
            <a:extLst>
              <a:ext uri="{FF2B5EF4-FFF2-40B4-BE49-F238E27FC236}">
                <a16:creationId xmlns:a16="http://schemas.microsoft.com/office/drawing/2014/main" id="{B33DAB9F-AABD-4CF3-9089-603FDDC70B5B}"/>
              </a:ext>
            </a:extLst>
          </p:cNvPr>
          <p:cNvSpPr/>
          <p:nvPr/>
        </p:nvSpPr>
        <p:spPr>
          <a:xfrm>
            <a:off x="580400" y="1944544"/>
            <a:ext cx="8619172" cy="559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Nếu sự phụ thuộc giữa tín hiệu vào/ra của cảm biến là đường thẳng thì hàm truyền là</a:t>
            </a:r>
          </a:p>
          <a:p>
            <a:pPr marL="115879" indent="-115879">
              <a:spcAft>
                <a:spcPts val="1000"/>
              </a:spcAft>
              <a:buSzPct val="120000"/>
              <a:buBlip>
                <a:blip r:embed="rId3"/>
              </a:buBlip>
              <a:defRPr/>
            </a:pPr>
            <a:endParaRPr lang="vi-VN" altLang="ko-KR" sz="1401"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A3F9A6-92E8-42B0-B316-88307756D719}"/>
                  </a:ext>
                </a:extLst>
              </p:cNvPr>
              <p:cNvSpPr txBox="1"/>
              <p:nvPr/>
            </p:nvSpPr>
            <p:spPr>
              <a:xfrm>
                <a:off x="4240575" y="2253699"/>
                <a:ext cx="847027" cy="338682"/>
              </a:xfrm>
              <a:prstGeom prst="rect">
                <a:avLst/>
              </a:prstGeom>
              <a:solidFill>
                <a:srgbClr val="F2F2F2"/>
              </a:solidFill>
            </p:spPr>
            <p:txBody>
              <a:bodyPr wrap="none" rtlCol="0">
                <a:spAutoFit/>
                <a:scene3d>
                  <a:camera prst="orthographicFront"/>
                  <a:lightRig rig="threePt" dir="t"/>
                </a:scene3d>
                <a:sp3d>
                  <a:bevelB w="0" h="1270"/>
                </a:sp3d>
              </a:bodyPr>
              <a:lstStyle/>
              <a:p>
                <a:pPr algn="ctr" defTabSz="914051" fontAlgn="base">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601" i="1">
                          <a:latin typeface="Cambria Math"/>
                        </a:rPr>
                        <m:t>𝑦</m:t>
                      </m:r>
                      <m:r>
                        <a:rPr kumimoji="1" lang="en-US" altLang="ko-KR" sz="1601" i="1">
                          <a:latin typeface="Cambria Math"/>
                        </a:rPr>
                        <m:t>=</m:t>
                      </m:r>
                      <m:r>
                        <a:rPr kumimoji="1" lang="en-US" altLang="ko-KR" sz="1601" i="1">
                          <a:latin typeface="Cambria Math"/>
                        </a:rPr>
                        <m:t>𝑆𝑥</m:t>
                      </m:r>
                    </m:oMath>
                  </m:oMathPara>
                </a14:m>
                <a:endParaRPr kumimoji="1" lang="ko-KR" altLang="en-US" sz="1601" dirty="0">
                  <a:latin typeface="KoPub돋움체 Bold" panose="02020603020101020101" pitchFamily="18" charset="-127"/>
                  <a:ea typeface="KoPub돋움체 Bold" panose="02020603020101020101" pitchFamily="18" charset="-127"/>
                </a:endParaRPr>
              </a:p>
            </p:txBody>
          </p:sp>
        </mc:Choice>
        <mc:Fallback xmlns="">
          <p:sp>
            <p:nvSpPr>
              <p:cNvPr id="22" name="TextBox 21">
                <a:extLst>
                  <a:ext uri="{FF2B5EF4-FFF2-40B4-BE49-F238E27FC236}">
                    <a16:creationId xmlns:a16="http://schemas.microsoft.com/office/drawing/2014/main" id="{1EA3F9A6-92E8-42B0-B316-88307756D719}"/>
                  </a:ext>
                </a:extLst>
              </p:cNvPr>
              <p:cNvSpPr txBox="1">
                <a:spLocks noRot="1" noChangeAspect="1" noMove="1" noResize="1" noEditPoints="1" noAdjustHandles="1" noChangeArrowheads="1" noChangeShapeType="1" noTextEdit="1"/>
              </p:cNvSpPr>
              <p:nvPr/>
            </p:nvSpPr>
            <p:spPr>
              <a:xfrm>
                <a:off x="4236553" y="2253693"/>
                <a:ext cx="855042" cy="338554"/>
              </a:xfrm>
              <a:prstGeom prst="rect">
                <a:avLst/>
              </a:prstGeom>
              <a:blipFill>
                <a:blip r:embed="rId4"/>
                <a:stretch>
                  <a:fillRect/>
                </a:stretch>
              </a:blipFill>
            </p:spPr>
            <p:txBody>
              <a:bodyPr/>
              <a:lstStyle/>
              <a:p>
                <a:r>
                  <a:rPr lang="ko-KR" altLang="en-US">
                    <a:noFill/>
                  </a:rPr>
                  <a:t> </a:t>
                </a:r>
              </a:p>
            </p:txBody>
          </p:sp>
        </mc:Fallback>
      </mc:AlternateContent>
      <p:sp>
        <p:nvSpPr>
          <p:cNvPr id="23" name="직사각형 22">
            <a:extLst>
              <a:ext uri="{FF2B5EF4-FFF2-40B4-BE49-F238E27FC236}">
                <a16:creationId xmlns:a16="http://schemas.microsoft.com/office/drawing/2014/main" id="{3E986FAF-17B0-49E4-BE7B-988F514A73A2}"/>
              </a:ext>
            </a:extLst>
          </p:cNvPr>
          <p:cNvSpPr/>
          <p:nvPr/>
        </p:nvSpPr>
        <p:spPr>
          <a:xfrm>
            <a:off x="709605" y="2673707"/>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SzPct val="120000"/>
              <a:defRPr/>
            </a:pPr>
            <a:r>
              <a:rPr lang="vi-VN" altLang="ko-KR" sz="1401" dirty="0">
                <a:solidFill>
                  <a:schemeClr val="tx1"/>
                </a:solidFill>
                <a:latin typeface="SamsungOne-400" panose="020B0503030303020204" pitchFamily="34" charset="0"/>
                <a:ea typeface="SamsungOne-400" panose="020B0503030303020204" pitchFamily="34" charset="0"/>
              </a:rPr>
              <a:t>Độ nhạy là độ dốc của đường thẳng.</a:t>
            </a:r>
          </a:p>
        </p:txBody>
      </p:sp>
      <p:sp>
        <p:nvSpPr>
          <p:cNvPr id="41" name="직사각형 40">
            <a:extLst>
              <a:ext uri="{FF2B5EF4-FFF2-40B4-BE49-F238E27FC236}">
                <a16:creationId xmlns:a16="http://schemas.microsoft.com/office/drawing/2014/main" id="{B849B257-21FE-4FB9-83C0-81AC66F30789}"/>
              </a:ext>
            </a:extLst>
          </p:cNvPr>
          <p:cNvSpPr/>
          <p:nvPr/>
        </p:nvSpPr>
        <p:spPr>
          <a:xfrm>
            <a:off x="580400" y="5217871"/>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Nếu hàm truyền phi tuyến thì chỉ xác định được độ nhạy bằng tín hiệu đầu vào cụ thể xo. </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4F0E91B-D53C-4975-AAED-A3075DABC110}"/>
                  </a:ext>
                </a:extLst>
              </p:cNvPr>
              <p:cNvSpPr txBox="1"/>
              <p:nvPr/>
            </p:nvSpPr>
            <p:spPr>
              <a:xfrm>
                <a:off x="4048406" y="5508912"/>
                <a:ext cx="1231363" cy="561436"/>
              </a:xfrm>
              <a:prstGeom prst="rect">
                <a:avLst/>
              </a:prstGeom>
              <a:solidFill>
                <a:srgbClr val="F2F2F2"/>
              </a:solidFill>
            </p:spPr>
            <p:txBody>
              <a:bodyPr wrap="none" rtlCol="0">
                <a:spAutoFit/>
                <a:scene3d>
                  <a:camera prst="orthographicFront"/>
                  <a:lightRig rig="threePt" dir="t"/>
                </a:scene3d>
                <a:sp3d>
                  <a:bevelB w="0" h="1270"/>
                </a:sp3d>
              </a:bodyPr>
              <a:lstStyle/>
              <a:p>
                <a:pPr algn="ctr" defTabSz="914051" fontAlgn="base">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601" i="1">
                          <a:latin typeface="Cambria Math"/>
                        </a:rPr>
                        <m:t>𝑆</m:t>
                      </m:r>
                      <m:r>
                        <a:rPr kumimoji="1" lang="en-US" altLang="ko-KR" sz="1601" i="1">
                          <a:latin typeface="Cambria Math"/>
                        </a:rPr>
                        <m:t>=</m:t>
                      </m:r>
                      <m:f>
                        <m:fPr>
                          <m:ctrlPr>
                            <a:rPr kumimoji="1" lang="en-US" altLang="ko-KR" sz="1601" i="1">
                              <a:latin typeface="Cambria Math" panose="02040503050406030204" pitchFamily="18" charset="0"/>
                            </a:rPr>
                          </m:ctrlPr>
                        </m:fPr>
                        <m:num>
                          <m:r>
                            <a:rPr kumimoji="1" lang="en-US" altLang="ko-KR" sz="1601" i="1">
                              <a:latin typeface="Cambria Math"/>
                            </a:rPr>
                            <m:t>𝑑𝑦</m:t>
                          </m:r>
                          <m:r>
                            <a:rPr kumimoji="1" lang="en-US" altLang="ko-KR" sz="1601" i="1">
                              <a:latin typeface="Cambria Math"/>
                            </a:rPr>
                            <m:t>(</m:t>
                          </m:r>
                          <m:sSub>
                            <m:sSubPr>
                              <m:ctrlPr>
                                <a:rPr kumimoji="1" lang="en-US" altLang="ko-KR" sz="1601" i="1">
                                  <a:latin typeface="Cambria Math" panose="02040503050406030204" pitchFamily="18" charset="0"/>
                                </a:rPr>
                              </m:ctrlPr>
                            </m:sSubPr>
                            <m:e>
                              <m:r>
                                <a:rPr kumimoji="1" lang="en-US" altLang="ko-KR" sz="1601" i="1">
                                  <a:latin typeface="Cambria Math"/>
                                </a:rPr>
                                <m:t>𝑥</m:t>
                              </m:r>
                            </m:e>
                            <m:sub>
                              <m:r>
                                <a:rPr kumimoji="1" lang="en-US" altLang="ko-KR" sz="1601" i="1">
                                  <a:latin typeface="Cambria Math"/>
                                </a:rPr>
                                <m:t>𝑜</m:t>
                              </m:r>
                            </m:sub>
                          </m:sSub>
                          <m:r>
                            <a:rPr kumimoji="1" lang="en-US" altLang="ko-KR" sz="1601" i="1">
                              <a:latin typeface="Cambria Math"/>
                            </a:rPr>
                            <m:t>)</m:t>
                          </m:r>
                        </m:num>
                        <m:den>
                          <m:r>
                            <a:rPr kumimoji="1" lang="en-US" altLang="ko-KR" sz="1601" i="1">
                              <a:latin typeface="Cambria Math"/>
                            </a:rPr>
                            <m:t>𝑑𝑥</m:t>
                          </m:r>
                        </m:den>
                      </m:f>
                    </m:oMath>
                  </m:oMathPara>
                </a14:m>
                <a:endParaRPr kumimoji="1" lang="ko-KR" altLang="en-US" sz="1601" dirty="0">
                  <a:latin typeface="KoPub돋움체 Bold" panose="02020603020101020101" pitchFamily="18" charset="-127"/>
                  <a:ea typeface="KoPub돋움체 Bold" panose="02020603020101020101" pitchFamily="18" charset="-127"/>
                </a:endParaRPr>
              </a:p>
            </p:txBody>
          </p:sp>
        </mc:Choice>
        <mc:Fallback xmlns="">
          <p:sp>
            <p:nvSpPr>
              <p:cNvPr id="42" name="TextBox 41">
                <a:extLst>
                  <a:ext uri="{FF2B5EF4-FFF2-40B4-BE49-F238E27FC236}">
                    <a16:creationId xmlns:a16="http://schemas.microsoft.com/office/drawing/2014/main" id="{64F0E91B-D53C-4975-AAED-A3075DABC110}"/>
                  </a:ext>
                </a:extLst>
              </p:cNvPr>
              <p:cNvSpPr txBox="1">
                <a:spLocks noRot="1" noChangeAspect="1" noMove="1" noResize="1" noEditPoints="1" noAdjustHandles="1" noChangeArrowheads="1" noChangeShapeType="1" noTextEdit="1"/>
              </p:cNvSpPr>
              <p:nvPr/>
            </p:nvSpPr>
            <p:spPr>
              <a:xfrm>
                <a:off x="4044385" y="5508909"/>
                <a:ext cx="1239378" cy="561372"/>
              </a:xfrm>
              <a:prstGeom prst="rect">
                <a:avLst/>
              </a:prstGeom>
              <a:blipFill>
                <a:blip r:embed="rId5"/>
                <a:stretch>
                  <a:fillRect/>
                </a:stretch>
              </a:blipFill>
            </p:spPr>
            <p:txBody>
              <a:bodyPr/>
              <a:lstStyle/>
              <a:p>
                <a:r>
                  <a:rPr lang="ko-KR" altLang="en-US">
                    <a:noFill/>
                  </a:rPr>
                  <a:t> </a:t>
                </a:r>
              </a:p>
            </p:txBody>
          </p:sp>
        </mc:Fallback>
      </mc:AlternateContent>
      <p:grpSp>
        <p:nvGrpSpPr>
          <p:cNvPr id="24" name="그룹 23">
            <a:extLst>
              <a:ext uri="{FF2B5EF4-FFF2-40B4-BE49-F238E27FC236}">
                <a16:creationId xmlns:a16="http://schemas.microsoft.com/office/drawing/2014/main" id="{DEC01652-4B98-4FBB-A52B-E202E3833160}"/>
              </a:ext>
            </a:extLst>
          </p:cNvPr>
          <p:cNvGrpSpPr/>
          <p:nvPr/>
        </p:nvGrpSpPr>
        <p:grpSpPr>
          <a:xfrm>
            <a:off x="873876" y="3015962"/>
            <a:ext cx="2528433" cy="2071111"/>
            <a:chOff x="4859933" y="2584660"/>
            <a:chExt cx="3405113" cy="2789224"/>
          </a:xfrm>
        </p:grpSpPr>
        <p:pic>
          <p:nvPicPr>
            <p:cNvPr id="25" name="Picture 58">
              <a:extLst>
                <a:ext uri="{FF2B5EF4-FFF2-40B4-BE49-F238E27FC236}">
                  <a16:creationId xmlns:a16="http://schemas.microsoft.com/office/drawing/2014/main" id="{4D1A7C65-3978-456B-8ED8-B5C1404302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55" t="4763" r="3164" b="4664"/>
            <a:stretch/>
          </p:blipFill>
          <p:spPr bwMode="auto">
            <a:xfrm>
              <a:off x="4859933" y="2598973"/>
              <a:ext cx="3292789" cy="263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직사각형 26">
              <a:extLst>
                <a:ext uri="{FF2B5EF4-FFF2-40B4-BE49-F238E27FC236}">
                  <a16:creationId xmlns:a16="http://schemas.microsoft.com/office/drawing/2014/main" id="{5FF567E9-0753-436F-A717-55AA936A17CC}"/>
                </a:ext>
              </a:extLst>
            </p:cNvPr>
            <p:cNvSpPr/>
            <p:nvPr/>
          </p:nvSpPr>
          <p:spPr>
            <a:xfrm>
              <a:off x="5283101" y="2804901"/>
              <a:ext cx="846624" cy="455595"/>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r>
                <a:rPr lang="en-US" altLang="ko-KR" sz="1099" dirty="0" err="1">
                  <a:latin typeface="SamsungOne-700" panose="020B0803030303020204" pitchFamily="34" charset="0"/>
                  <a:ea typeface="SamsungOne-700" panose="020B0803030303020204" pitchFamily="34" charset="0"/>
                </a:rPr>
                <a:t>Tín</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hiệu</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đầu</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ra</a:t>
              </a:r>
              <a:endParaRPr lang="en-US" altLang="ko-KR" sz="1099" dirty="0">
                <a:latin typeface="SamsungOne-700" panose="020B0803030303020204" pitchFamily="34" charset="0"/>
                <a:ea typeface="SamsungOne-700" panose="020B0803030303020204" pitchFamily="34" charset="0"/>
              </a:endParaRPr>
            </a:p>
          </p:txBody>
        </p:sp>
        <p:sp>
          <p:nvSpPr>
            <p:cNvPr id="39" name="직사각형 38">
              <a:extLst>
                <a:ext uri="{FF2B5EF4-FFF2-40B4-BE49-F238E27FC236}">
                  <a16:creationId xmlns:a16="http://schemas.microsoft.com/office/drawing/2014/main" id="{5D3310D9-71A6-499B-A9A1-08E39ACA4004}"/>
                </a:ext>
              </a:extLst>
            </p:cNvPr>
            <p:cNvSpPr/>
            <p:nvPr/>
          </p:nvSpPr>
          <p:spPr>
            <a:xfrm>
              <a:off x="7544758" y="4338347"/>
              <a:ext cx="720288" cy="1035537"/>
            </a:xfrm>
            <a:prstGeom prst="rect">
              <a:avLst/>
            </a:prstGeom>
            <a:solidFill>
              <a:schemeClr val="bg1"/>
            </a:solidFill>
          </p:spPr>
          <p:txBody>
            <a:bodyPr wrap="square">
              <a:spAutoFit/>
              <a:scene3d>
                <a:camera prst="orthographicFront"/>
                <a:lightRig rig="threePt" dir="t"/>
              </a:scene3d>
              <a:sp3d>
                <a:bevelT w="0" h="6350"/>
              </a:sp3d>
            </a:bodyPr>
            <a:lstStyle/>
            <a:p>
              <a:pPr algn="ctr"/>
              <a:r>
                <a:rPr lang="en-US" altLang="ko-KR" sz="1099" dirty="0" err="1">
                  <a:latin typeface="SamsungOne-700" panose="020B0803030303020204" pitchFamily="34" charset="0"/>
                  <a:ea typeface="SamsungOne-700" panose="020B0803030303020204" pitchFamily="34" charset="0"/>
                </a:rPr>
                <a:t>Tín</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hiệu</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đầu</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vào</a:t>
              </a:r>
              <a:endParaRPr lang="en-US" altLang="ko-KR" sz="1099" dirty="0">
                <a:latin typeface="SamsungOne-700" panose="020B0803030303020204" pitchFamily="34" charset="0"/>
                <a:ea typeface="SamsungOne-700" panose="020B0803030303020204" pitchFamily="34" charset="0"/>
              </a:endParaRPr>
            </a:p>
          </p:txBody>
        </p:sp>
        <mc:AlternateContent xmlns:mc="http://schemas.openxmlformats.org/markup-compatibility/2006" xmlns:a14="http://schemas.microsoft.com/office/drawing/2010/main">
          <mc:Choice Requires="a14">
            <p:sp>
              <p:nvSpPr>
                <p:cNvPr id="43" name="직사각형 42">
                  <a:extLst>
                    <a:ext uri="{FF2B5EF4-FFF2-40B4-BE49-F238E27FC236}">
                      <a16:creationId xmlns:a16="http://schemas.microsoft.com/office/drawing/2014/main" id="{14FE0C8A-567B-4B8A-B740-7E4445E41CC4}"/>
                    </a:ext>
                  </a:extLst>
                </p:cNvPr>
                <p:cNvSpPr/>
                <p:nvPr/>
              </p:nvSpPr>
              <p:spPr>
                <a:xfrm>
                  <a:off x="5656359" y="3347070"/>
                  <a:ext cx="473358"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𝑦</m:t>
                        </m:r>
                        <m:r>
                          <a:rPr lang="en-US" altLang="ko-KR" sz="1000" i="1" baseline="-25000" dirty="0" err="1">
                            <a:latin typeface="Cambria Math" panose="02040503050406030204" pitchFamily="18" charset="0"/>
                            <a:ea typeface="SamsungOne-700" panose="020B0803030303020204" pitchFamily="34" charset="0"/>
                          </a:rPr>
                          <m:t>𝑚𝑎𝑥</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3" name="직사각형 42">
                  <a:extLst>
                    <a:ext uri="{FF2B5EF4-FFF2-40B4-BE49-F238E27FC236}">
                      <a16:creationId xmlns:a16="http://schemas.microsoft.com/office/drawing/2014/main" id="{14FE0C8A-567B-4B8A-B740-7E4445E41CC4}"/>
                    </a:ext>
                  </a:extLst>
                </p:cNvPr>
                <p:cNvSpPr>
                  <a:spLocks noRot="1" noChangeAspect="1" noMove="1" noResize="1" noEditPoints="1" noAdjustHandles="1" noChangeArrowheads="1" noChangeShapeType="1" noTextEdit="1"/>
                </p:cNvSpPr>
                <p:nvPr/>
              </p:nvSpPr>
              <p:spPr>
                <a:xfrm>
                  <a:off x="5656361" y="3347071"/>
                  <a:ext cx="473359" cy="202497"/>
                </a:xfrm>
                <a:prstGeom prst="rect">
                  <a:avLst/>
                </a:prstGeom>
                <a:blipFill>
                  <a:blip r:embed="rId7"/>
                  <a:stretch>
                    <a:fillRect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직사각형 43">
                  <a:extLst>
                    <a:ext uri="{FF2B5EF4-FFF2-40B4-BE49-F238E27FC236}">
                      <a16:creationId xmlns:a16="http://schemas.microsoft.com/office/drawing/2014/main" id="{B9070A14-8A68-4C1A-A05E-3F4071CCC0F7}"/>
                    </a:ext>
                  </a:extLst>
                </p:cNvPr>
                <p:cNvSpPr/>
                <p:nvPr/>
              </p:nvSpPr>
              <p:spPr>
                <a:xfrm>
                  <a:off x="6032973" y="2584660"/>
                  <a:ext cx="393049"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𝑦</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4" name="직사각형 43">
                  <a:extLst>
                    <a:ext uri="{FF2B5EF4-FFF2-40B4-BE49-F238E27FC236}">
                      <a16:creationId xmlns:a16="http://schemas.microsoft.com/office/drawing/2014/main" id="{B9070A14-8A68-4C1A-A05E-3F4071CCC0F7}"/>
                    </a:ext>
                  </a:extLst>
                </p:cNvPr>
                <p:cNvSpPr>
                  <a:spLocks noRot="1" noChangeAspect="1" noMove="1" noResize="1" noEditPoints="1" noAdjustHandles="1" noChangeArrowheads="1" noChangeShapeType="1" noTextEdit="1"/>
                </p:cNvSpPr>
                <p:nvPr/>
              </p:nvSpPr>
              <p:spPr>
                <a:xfrm>
                  <a:off x="6032968" y="2584660"/>
                  <a:ext cx="393048" cy="202497"/>
                </a:xfrm>
                <a:prstGeom prst="rect">
                  <a:avLst/>
                </a:prstGeom>
                <a:blipFill>
                  <a:blip r:embed="rId8"/>
                  <a:stretch>
                    <a:fillRect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id="{9E81DACF-18BE-4393-BCEF-27C77ACE311B}"/>
                    </a:ext>
                  </a:extLst>
                </p:cNvPr>
                <p:cNvSpPr/>
                <p:nvPr/>
              </p:nvSpPr>
              <p:spPr>
                <a:xfrm>
                  <a:off x="6203837" y="4892488"/>
                  <a:ext cx="393049"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m:t>
                        </m:r>
                        <m:r>
                          <a:rPr lang="en-US" altLang="ko-KR" sz="1000" i="1" dirty="0">
                            <a:latin typeface="Cambria Math" panose="02040503050406030204" pitchFamily="18" charset="0"/>
                            <a:ea typeface="SamsungOne-700" panose="020B0803030303020204" pitchFamily="34" charset="0"/>
                          </a:rPr>
                          <m:t>𝑦𝑚𝑖𝑛</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5" name="직사각형 44">
                  <a:extLst>
                    <a:ext uri="{FF2B5EF4-FFF2-40B4-BE49-F238E27FC236}">
                      <a16:creationId xmlns:a16="http://schemas.microsoft.com/office/drawing/2014/main" id="{9E81DACF-18BE-4393-BCEF-27C77ACE311B}"/>
                    </a:ext>
                  </a:extLst>
                </p:cNvPr>
                <p:cNvSpPr>
                  <a:spLocks noRot="1" noChangeAspect="1" noMove="1" noResize="1" noEditPoints="1" noAdjustHandles="1" noChangeArrowheads="1" noChangeShapeType="1" noTextEdit="1"/>
                </p:cNvSpPr>
                <p:nvPr/>
              </p:nvSpPr>
              <p:spPr>
                <a:xfrm>
                  <a:off x="6203837" y="4892484"/>
                  <a:ext cx="393048" cy="202497"/>
                </a:xfrm>
                <a:prstGeom prst="rect">
                  <a:avLst/>
                </a:prstGeom>
                <a:blipFill>
                  <a:blip r:embed="rId9"/>
                  <a:stretch>
                    <a:fillRect l="-2083"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직사각형 45">
                  <a:extLst>
                    <a:ext uri="{FF2B5EF4-FFF2-40B4-BE49-F238E27FC236}">
                      <a16:creationId xmlns:a16="http://schemas.microsoft.com/office/drawing/2014/main" id="{A18D9F95-2AAD-46DF-B27A-495B0524F286}"/>
                    </a:ext>
                  </a:extLst>
                </p:cNvPr>
                <p:cNvSpPr/>
                <p:nvPr/>
              </p:nvSpPr>
              <p:spPr>
                <a:xfrm>
                  <a:off x="7002163" y="4341559"/>
                  <a:ext cx="473358"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𝑥</m:t>
                        </m:r>
                        <m:r>
                          <a:rPr lang="en-US" altLang="ko-KR" sz="1000" i="1" baseline="-25000" dirty="0" err="1">
                            <a:latin typeface="Cambria Math" panose="02040503050406030204" pitchFamily="18" charset="0"/>
                            <a:ea typeface="SamsungOne-700" panose="020B0803030303020204" pitchFamily="34" charset="0"/>
                          </a:rPr>
                          <m:t>𝑚𝑎𝑥</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6" name="직사각형 45">
                  <a:extLst>
                    <a:ext uri="{FF2B5EF4-FFF2-40B4-BE49-F238E27FC236}">
                      <a16:creationId xmlns:a16="http://schemas.microsoft.com/office/drawing/2014/main" id="{A18D9F95-2AAD-46DF-B27A-495B0524F286}"/>
                    </a:ext>
                  </a:extLst>
                </p:cNvPr>
                <p:cNvSpPr>
                  <a:spLocks noRot="1" noChangeAspect="1" noMove="1" noResize="1" noEditPoints="1" noAdjustHandles="1" noChangeArrowheads="1" noChangeShapeType="1" noTextEdit="1"/>
                </p:cNvSpPr>
                <p:nvPr/>
              </p:nvSpPr>
              <p:spPr>
                <a:xfrm>
                  <a:off x="7002165" y="4341557"/>
                  <a:ext cx="473359" cy="202497"/>
                </a:xfrm>
                <a:prstGeom prst="rect">
                  <a:avLst/>
                </a:prstGeom>
                <a:blipFill>
                  <a:blip r:embed="rId10"/>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4388C62D-BECF-44DC-9F17-7CF522CA1934}"/>
                    </a:ext>
                  </a:extLst>
                </p:cNvPr>
                <p:cNvSpPr/>
                <p:nvPr/>
              </p:nvSpPr>
              <p:spPr>
                <a:xfrm>
                  <a:off x="5046417" y="4033129"/>
                  <a:ext cx="473358"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m:t>
                        </m:r>
                        <m:r>
                          <a:rPr lang="en-US" altLang="ko-KR" sz="1000" i="1" dirty="0">
                            <a:latin typeface="Cambria Math" panose="02040503050406030204" pitchFamily="18" charset="0"/>
                            <a:ea typeface="SamsungOne-700" panose="020B0803030303020204" pitchFamily="34" charset="0"/>
                          </a:rPr>
                          <m:t>𝑥𝑚𝑎𝑥</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7" name="직사각형 46">
                  <a:extLst>
                    <a:ext uri="{FF2B5EF4-FFF2-40B4-BE49-F238E27FC236}">
                      <a16:creationId xmlns:a16="http://schemas.microsoft.com/office/drawing/2014/main" id="{4388C62D-BECF-44DC-9F17-7CF522CA1934}"/>
                    </a:ext>
                  </a:extLst>
                </p:cNvPr>
                <p:cNvSpPr>
                  <a:spLocks noRot="1" noChangeAspect="1" noMove="1" noResize="1" noEditPoints="1" noAdjustHandles="1" noChangeArrowheads="1" noChangeShapeType="1" noTextEdit="1"/>
                </p:cNvSpPr>
                <p:nvPr/>
              </p:nvSpPr>
              <p:spPr>
                <a:xfrm>
                  <a:off x="5046419" y="4033129"/>
                  <a:ext cx="473359" cy="202497"/>
                </a:xfrm>
                <a:prstGeom prst="rect">
                  <a:avLst/>
                </a:prstGeom>
                <a:blipFill>
                  <a:blip r:embed="rId11"/>
                  <a:stretch>
                    <a:fillRect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직사각형 47">
                  <a:extLst>
                    <a:ext uri="{FF2B5EF4-FFF2-40B4-BE49-F238E27FC236}">
                      <a16:creationId xmlns:a16="http://schemas.microsoft.com/office/drawing/2014/main" id="{03FA6524-77DA-4358-B08C-A23ABFA68B93}"/>
                    </a:ext>
                  </a:extLst>
                </p:cNvPr>
                <p:cNvSpPr/>
                <p:nvPr/>
              </p:nvSpPr>
              <p:spPr>
                <a:xfrm>
                  <a:off x="6562677" y="4000128"/>
                  <a:ext cx="261757"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Cambria Math" panose="02040503050406030204" pitchFamily="18" charset="0"/>
                          </a:rPr>
                          <m:t>∆</m:t>
                        </m:r>
                        <m:r>
                          <a:rPr lang="en-US" altLang="ko-KR" sz="1000" i="1" dirty="0">
                            <a:latin typeface="Cambria Math" panose="02040503050406030204" pitchFamily="18" charset="0"/>
                            <a:ea typeface="Cambria Math" panose="02040503050406030204" pitchFamily="18" charset="0"/>
                          </a:rPr>
                          <m:t>𝑥</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8" name="직사각형 47">
                  <a:extLst>
                    <a:ext uri="{FF2B5EF4-FFF2-40B4-BE49-F238E27FC236}">
                      <a16:creationId xmlns:a16="http://schemas.microsoft.com/office/drawing/2014/main" id="{03FA6524-77DA-4358-B08C-A23ABFA68B93}"/>
                    </a:ext>
                  </a:extLst>
                </p:cNvPr>
                <p:cNvSpPr>
                  <a:spLocks noRot="1" noChangeAspect="1" noMove="1" noResize="1" noEditPoints="1" noAdjustHandles="1" noChangeArrowheads="1" noChangeShapeType="1" noTextEdit="1"/>
                </p:cNvSpPr>
                <p:nvPr/>
              </p:nvSpPr>
              <p:spPr>
                <a:xfrm>
                  <a:off x="6562679" y="4000127"/>
                  <a:ext cx="261758" cy="202497"/>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6F08105F-BDB0-494D-BEB4-E0CA657748BE}"/>
                    </a:ext>
                  </a:extLst>
                </p:cNvPr>
                <p:cNvSpPr/>
                <p:nvPr/>
              </p:nvSpPr>
              <p:spPr>
                <a:xfrm>
                  <a:off x="6802127" y="3839882"/>
                  <a:ext cx="261757"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Cambria Math" panose="02040503050406030204" pitchFamily="18" charset="0"/>
                          </a:rPr>
                          <m:t>∆</m:t>
                        </m:r>
                        <m:r>
                          <a:rPr lang="en-US" altLang="ko-KR" sz="1000" i="1" dirty="0">
                            <a:latin typeface="Cambria Math" panose="02040503050406030204" pitchFamily="18" charset="0"/>
                            <a:ea typeface="Cambria Math" panose="02040503050406030204" pitchFamily="18" charset="0"/>
                          </a:rPr>
                          <m:t>𝑦</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9" name="직사각형 48">
                  <a:extLst>
                    <a:ext uri="{FF2B5EF4-FFF2-40B4-BE49-F238E27FC236}">
                      <a16:creationId xmlns:a16="http://schemas.microsoft.com/office/drawing/2014/main" id="{6F08105F-BDB0-494D-BEB4-E0CA657748BE}"/>
                    </a:ext>
                  </a:extLst>
                </p:cNvPr>
                <p:cNvSpPr>
                  <a:spLocks noRot="1" noChangeAspect="1" noMove="1" noResize="1" noEditPoints="1" noAdjustHandles="1" noChangeArrowheads="1" noChangeShapeType="1" noTextEdit="1"/>
                </p:cNvSpPr>
                <p:nvPr/>
              </p:nvSpPr>
              <p:spPr>
                <a:xfrm>
                  <a:off x="6802127" y="3839883"/>
                  <a:ext cx="261758" cy="202497"/>
                </a:xfrm>
                <a:prstGeom prst="rect">
                  <a:avLst/>
                </a:prstGeom>
                <a:blipFill>
                  <a:blip r:embed="rId13"/>
                  <a:stretch>
                    <a:fillRect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직사각형 49">
                  <a:extLst>
                    <a:ext uri="{FF2B5EF4-FFF2-40B4-BE49-F238E27FC236}">
                      <a16:creationId xmlns:a16="http://schemas.microsoft.com/office/drawing/2014/main" id="{A6E9C8ED-1445-4453-BAB9-83E431D38F5B}"/>
                    </a:ext>
                  </a:extLst>
                </p:cNvPr>
                <p:cNvSpPr/>
                <p:nvPr/>
              </p:nvSpPr>
              <p:spPr>
                <a:xfrm>
                  <a:off x="7990814" y="4140497"/>
                  <a:ext cx="261757"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𝑥</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50" name="직사각형 49">
                  <a:extLst>
                    <a:ext uri="{FF2B5EF4-FFF2-40B4-BE49-F238E27FC236}">
                      <a16:creationId xmlns:a16="http://schemas.microsoft.com/office/drawing/2014/main" id="{A6E9C8ED-1445-4453-BAB9-83E431D38F5B}"/>
                    </a:ext>
                  </a:extLst>
                </p:cNvPr>
                <p:cNvSpPr>
                  <a:spLocks noRot="1" noChangeAspect="1" noMove="1" noResize="1" noEditPoints="1" noAdjustHandles="1" noChangeArrowheads="1" noChangeShapeType="1" noTextEdit="1"/>
                </p:cNvSpPr>
                <p:nvPr/>
              </p:nvSpPr>
              <p:spPr>
                <a:xfrm>
                  <a:off x="7990815" y="4140497"/>
                  <a:ext cx="261758" cy="202497"/>
                </a:xfrm>
                <a:prstGeom prst="rect">
                  <a:avLst/>
                </a:prstGeom>
                <a:blipFill>
                  <a:blip r:embed="rId14"/>
                  <a:stretch>
                    <a:fillRect/>
                  </a:stretch>
                </a:blipFill>
              </p:spPr>
              <p:txBody>
                <a:bodyPr/>
                <a:lstStyle/>
                <a:p>
                  <a:r>
                    <a:rPr lang="ko-KR" altLang="en-US">
                      <a:noFill/>
                    </a:rPr>
                    <a:t> </a:t>
                  </a:r>
                </a:p>
              </p:txBody>
            </p:sp>
          </mc:Fallback>
        </mc:AlternateContent>
      </p:grpSp>
      <p:sp>
        <p:nvSpPr>
          <p:cNvPr id="51" name="직사각형 50">
            <a:extLst>
              <a:ext uri="{FF2B5EF4-FFF2-40B4-BE49-F238E27FC236}">
                <a16:creationId xmlns:a16="http://schemas.microsoft.com/office/drawing/2014/main" id="{77906AA3-5B17-49FF-B25D-5602E2A971F7}"/>
              </a:ext>
            </a:extLst>
          </p:cNvPr>
          <p:cNvSpPr/>
          <p:nvPr/>
        </p:nvSpPr>
        <p:spPr>
          <a:xfrm>
            <a:off x="709597" y="3015964"/>
            <a:ext cx="2743200" cy="202219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8"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0D1D26F-A47D-06EC-30C2-5CDB9A6307B7}"/>
                  </a:ext>
                </a:extLst>
              </p:cNvPr>
              <p:cNvSpPr txBox="1"/>
              <p:nvPr/>
            </p:nvSpPr>
            <p:spPr>
              <a:xfrm>
                <a:off x="3869906" y="3179500"/>
                <a:ext cx="3646639" cy="681725"/>
              </a:xfrm>
              <a:prstGeom prst="rect">
                <a:avLst/>
              </a:prstGeom>
              <a:noFill/>
            </p:spPr>
            <p:txBody>
              <a:bodyPr wrap="none" rtlCol="0">
                <a:spAutoFit/>
                <a:scene3d>
                  <a:camera prst="orthographicFront"/>
                  <a:lightRig rig="threePt" dir="t"/>
                </a:scene3d>
                <a:sp3d>
                  <a:bevelB w="0" h="1270"/>
                </a:sp3d>
              </a:bodyPr>
              <a:lstStyle/>
              <a:p>
                <a:pPr algn="ctr" defTabSz="914126" fontAlgn="base" latinLnBrk="1">
                  <a:spcBef>
                    <a:spcPct val="0"/>
                  </a:spcBef>
                  <a:spcAft>
                    <a:spcPct val="0"/>
                  </a:spcAft>
                  <a:defRPr/>
                </a:pPr>
                <a14:m>
                  <m:oMathPara xmlns:m="http://schemas.openxmlformats.org/officeDocument/2006/math">
                    <m:oMathParaPr>
                      <m:jc m:val="centerGroup"/>
                    </m:oMathParaPr>
                    <m:oMath xmlns:m="http://schemas.openxmlformats.org/officeDocument/2006/math">
                      <m:r>
                        <a:rPr kumimoji="1" lang="en-US" altLang="ko-KR" sz="1799" i="1" smtClean="0">
                          <a:solidFill>
                            <a:srgbClr val="FF0000"/>
                          </a:solidFill>
                          <a:latin typeface="Cambria Math"/>
                        </a:rPr>
                        <m:t>𝑆</m:t>
                      </m:r>
                      <m:r>
                        <a:rPr kumimoji="1" lang="en-US" altLang="ko-KR" sz="1799" i="1" smtClean="0">
                          <a:solidFill>
                            <a:srgbClr val="FF0000"/>
                          </a:solidFill>
                          <a:latin typeface="Cambria Math"/>
                        </a:rPr>
                        <m:t>=</m:t>
                      </m:r>
                      <m:f>
                        <m:fPr>
                          <m:ctrlPr>
                            <a:rPr kumimoji="1" lang="en-US" altLang="ko-KR" sz="1799" i="1">
                              <a:solidFill>
                                <a:srgbClr val="FF0000"/>
                              </a:solidFill>
                              <a:latin typeface="Cambria Math" panose="02040503050406030204" pitchFamily="18" charset="0"/>
                            </a:rPr>
                          </m:ctrlPr>
                        </m:fPr>
                        <m:num>
                          <m:r>
                            <a:rPr kumimoji="1" lang="en-US" altLang="ko-KR" sz="1799" b="0" i="1" smtClean="0">
                              <a:solidFill>
                                <a:srgbClr val="FF0000"/>
                              </a:solidFill>
                              <a:latin typeface="Cambria Math" panose="02040503050406030204" pitchFamily="18" charset="0"/>
                            </a:rPr>
                            <m:t>𝐿</m:t>
                          </m:r>
                          <m:r>
                            <a:rPr kumimoji="1" lang="en-US" altLang="ko-KR" sz="1799" b="0" i="1" smtClean="0">
                              <a:solidFill>
                                <a:srgbClr val="FF0000"/>
                              </a:solidFill>
                              <a:latin typeface="Cambria Math" panose="02040503050406030204" pitchFamily="18" charset="0"/>
                            </a:rPr>
                            <m:t>ượ</m:t>
                          </m:r>
                          <m:r>
                            <a:rPr kumimoji="1" lang="en-US" altLang="ko-KR" sz="1799" b="0" i="1" smtClean="0">
                              <a:solidFill>
                                <a:srgbClr val="FF0000"/>
                              </a:solidFill>
                              <a:latin typeface="Cambria Math" panose="02040503050406030204" pitchFamily="18" charset="0"/>
                            </a:rPr>
                            <m:t>𝑛𝑔</m:t>
                          </m:r>
                          <m:r>
                            <a:rPr kumimoji="1" lang="en-US" altLang="ko-KR" sz="1799" b="0" i="1" smtClean="0">
                              <a:solidFill>
                                <a:srgbClr val="FF0000"/>
                              </a:solidFill>
                              <a:latin typeface="Cambria Math" panose="02040503050406030204" pitchFamily="18" charset="0"/>
                            </a:rPr>
                            <m:t> </m:t>
                          </m:r>
                          <m:r>
                            <a:rPr kumimoji="1" lang="en-US" altLang="ko-KR" sz="1799" b="0" i="1" smtClean="0">
                              <a:solidFill>
                                <a:srgbClr val="FF0000"/>
                              </a:solidFill>
                              <a:latin typeface="Cambria Math" panose="02040503050406030204" pitchFamily="18" charset="0"/>
                            </a:rPr>
                            <m:t>𝑡</m:t>
                          </m:r>
                          <m:r>
                            <a:rPr kumimoji="1" lang="en-US" altLang="ko-KR" sz="1799" b="0" i="1" smtClean="0">
                              <a:solidFill>
                                <a:srgbClr val="FF0000"/>
                              </a:solidFill>
                              <a:latin typeface="Cambria Math" panose="02040503050406030204" pitchFamily="18" charset="0"/>
                            </a:rPr>
                            <m:t>í</m:t>
                          </m:r>
                          <m:r>
                            <a:rPr kumimoji="1" lang="en-US" altLang="ko-KR" sz="1799" b="0" i="1" smtClean="0">
                              <a:solidFill>
                                <a:srgbClr val="FF0000"/>
                              </a:solidFill>
                              <a:latin typeface="Cambria Math" panose="02040503050406030204" pitchFamily="18" charset="0"/>
                            </a:rPr>
                            <m:t>𝑛</m:t>
                          </m:r>
                          <m:r>
                            <a:rPr kumimoji="1" lang="en-US" altLang="ko-KR" sz="1799" b="0" i="1" smtClean="0">
                              <a:solidFill>
                                <a:srgbClr val="FF0000"/>
                              </a:solidFill>
                              <a:latin typeface="Cambria Math" panose="02040503050406030204" pitchFamily="18" charset="0"/>
                            </a:rPr>
                            <m:t> </m:t>
                          </m:r>
                          <m:r>
                            <a:rPr kumimoji="1" lang="en-US" altLang="ko-KR" sz="1799" b="0" i="1" smtClean="0">
                              <a:solidFill>
                                <a:srgbClr val="FF0000"/>
                              </a:solidFill>
                              <a:latin typeface="Cambria Math" panose="02040503050406030204" pitchFamily="18" charset="0"/>
                            </a:rPr>
                            <m:t>h𝑖</m:t>
                          </m:r>
                          <m:r>
                            <a:rPr kumimoji="1" lang="en-US" altLang="ko-KR" sz="1799" b="0" i="1" smtClean="0">
                              <a:solidFill>
                                <a:srgbClr val="FF0000"/>
                              </a:solidFill>
                              <a:latin typeface="Cambria Math" panose="02040503050406030204" pitchFamily="18" charset="0"/>
                            </a:rPr>
                            <m:t>ệ</m:t>
                          </m:r>
                          <m:r>
                            <a:rPr kumimoji="1" lang="en-US" altLang="ko-KR" sz="1799" b="0" i="1" smtClean="0">
                              <a:solidFill>
                                <a:srgbClr val="FF0000"/>
                              </a:solidFill>
                              <a:latin typeface="Cambria Math" panose="02040503050406030204" pitchFamily="18" charset="0"/>
                            </a:rPr>
                            <m:t>𝑢</m:t>
                          </m:r>
                          <m:r>
                            <a:rPr kumimoji="1" lang="en-US" altLang="ko-KR" sz="1799" b="0" i="1" smtClean="0">
                              <a:solidFill>
                                <a:srgbClr val="FF0000"/>
                              </a:solidFill>
                              <a:latin typeface="Cambria Math" panose="02040503050406030204" pitchFamily="18" charset="0"/>
                            </a:rPr>
                            <m:t> đầ</m:t>
                          </m:r>
                          <m:r>
                            <a:rPr kumimoji="1" lang="en-US" altLang="ko-KR" sz="1799" b="0" i="1" smtClean="0">
                              <a:solidFill>
                                <a:srgbClr val="FF0000"/>
                              </a:solidFill>
                              <a:latin typeface="Cambria Math" panose="02040503050406030204" pitchFamily="18" charset="0"/>
                            </a:rPr>
                            <m:t>𝑢</m:t>
                          </m:r>
                          <m:r>
                            <a:rPr kumimoji="1" lang="en-US" altLang="ko-KR" sz="1799" b="0" i="1" smtClean="0">
                              <a:solidFill>
                                <a:srgbClr val="FF0000"/>
                              </a:solidFill>
                              <a:latin typeface="Cambria Math" panose="02040503050406030204" pitchFamily="18" charset="0"/>
                            </a:rPr>
                            <m:t> </m:t>
                          </m:r>
                          <m:r>
                            <a:rPr kumimoji="1" lang="en-US" altLang="ko-KR" sz="1799" b="0" i="1" smtClean="0">
                              <a:solidFill>
                                <a:srgbClr val="FF0000"/>
                              </a:solidFill>
                              <a:latin typeface="Cambria Math" panose="02040503050406030204" pitchFamily="18" charset="0"/>
                            </a:rPr>
                            <m:t>𝑣</m:t>
                          </m:r>
                          <m:r>
                            <a:rPr kumimoji="1" lang="en-US" altLang="ko-KR" sz="1799" b="0" i="1" smtClean="0">
                              <a:solidFill>
                                <a:srgbClr val="FF0000"/>
                              </a:solidFill>
                              <a:latin typeface="Cambria Math" panose="02040503050406030204" pitchFamily="18" charset="0"/>
                            </a:rPr>
                            <m:t>à</m:t>
                          </m:r>
                          <m:r>
                            <a:rPr kumimoji="1" lang="en-US" altLang="ko-KR" sz="1799" b="0" i="1" smtClean="0">
                              <a:solidFill>
                                <a:srgbClr val="FF0000"/>
                              </a:solidFill>
                              <a:latin typeface="Cambria Math" panose="02040503050406030204" pitchFamily="18" charset="0"/>
                            </a:rPr>
                            <m:t>𝑜</m:t>
                          </m:r>
                        </m:num>
                        <m:den>
                          <m:r>
                            <a:rPr kumimoji="1" lang="en-US" altLang="ko-KR" sz="1799" b="0" i="1" smtClean="0">
                              <a:solidFill>
                                <a:srgbClr val="FF0000"/>
                              </a:solidFill>
                              <a:latin typeface="Cambria Math" panose="02040503050406030204" pitchFamily="18" charset="0"/>
                            </a:rPr>
                            <m:t>𝐿</m:t>
                          </m:r>
                          <m:r>
                            <a:rPr kumimoji="1" lang="en-US" altLang="ko-KR" sz="1799" b="0" i="1" smtClean="0">
                              <a:solidFill>
                                <a:srgbClr val="FF0000"/>
                              </a:solidFill>
                              <a:latin typeface="Cambria Math" panose="02040503050406030204" pitchFamily="18" charset="0"/>
                            </a:rPr>
                            <m:t>ượ</m:t>
                          </m:r>
                          <m:r>
                            <a:rPr kumimoji="1" lang="en-US" altLang="ko-KR" sz="1799" b="0" i="1" smtClean="0">
                              <a:solidFill>
                                <a:srgbClr val="FF0000"/>
                              </a:solidFill>
                              <a:latin typeface="Cambria Math" panose="02040503050406030204" pitchFamily="18" charset="0"/>
                            </a:rPr>
                            <m:t>𝑛𝑔</m:t>
                          </m:r>
                          <m:r>
                            <a:rPr kumimoji="1" lang="en-US" altLang="ko-KR" sz="1799" b="0" i="1" smtClean="0">
                              <a:solidFill>
                                <a:srgbClr val="FF0000"/>
                              </a:solidFill>
                              <a:latin typeface="Cambria Math" panose="02040503050406030204" pitchFamily="18" charset="0"/>
                            </a:rPr>
                            <m:t> </m:t>
                          </m:r>
                          <m:r>
                            <a:rPr kumimoji="1" lang="en-US" altLang="ko-KR" sz="1799" b="0" i="1" smtClean="0">
                              <a:solidFill>
                                <a:srgbClr val="FF0000"/>
                              </a:solidFill>
                              <a:latin typeface="Cambria Math" panose="02040503050406030204" pitchFamily="18" charset="0"/>
                            </a:rPr>
                            <m:t>𝑡</m:t>
                          </m:r>
                          <m:r>
                            <a:rPr kumimoji="1" lang="en-US" altLang="ko-KR" sz="1799" b="0" i="1" smtClean="0">
                              <a:solidFill>
                                <a:srgbClr val="FF0000"/>
                              </a:solidFill>
                              <a:latin typeface="Cambria Math" panose="02040503050406030204" pitchFamily="18" charset="0"/>
                            </a:rPr>
                            <m:t>í</m:t>
                          </m:r>
                          <m:r>
                            <a:rPr kumimoji="1" lang="en-US" altLang="ko-KR" sz="1799" b="0" i="1" smtClean="0">
                              <a:solidFill>
                                <a:srgbClr val="FF0000"/>
                              </a:solidFill>
                              <a:latin typeface="Cambria Math" panose="02040503050406030204" pitchFamily="18" charset="0"/>
                            </a:rPr>
                            <m:t>𝑛</m:t>
                          </m:r>
                          <m:r>
                            <a:rPr kumimoji="1" lang="en-US" altLang="ko-KR" sz="1799" b="0" i="1" smtClean="0">
                              <a:solidFill>
                                <a:srgbClr val="FF0000"/>
                              </a:solidFill>
                              <a:latin typeface="Cambria Math" panose="02040503050406030204" pitchFamily="18" charset="0"/>
                            </a:rPr>
                            <m:t> </m:t>
                          </m:r>
                          <m:r>
                            <a:rPr kumimoji="1" lang="en-US" altLang="ko-KR" sz="1799" b="0" i="1" smtClean="0">
                              <a:solidFill>
                                <a:srgbClr val="FF0000"/>
                              </a:solidFill>
                              <a:latin typeface="Cambria Math" panose="02040503050406030204" pitchFamily="18" charset="0"/>
                            </a:rPr>
                            <m:t>h𝑖</m:t>
                          </m:r>
                          <m:r>
                            <a:rPr kumimoji="1" lang="en-US" altLang="ko-KR" sz="1799" b="0" i="1" smtClean="0">
                              <a:solidFill>
                                <a:srgbClr val="FF0000"/>
                              </a:solidFill>
                              <a:latin typeface="Cambria Math" panose="02040503050406030204" pitchFamily="18" charset="0"/>
                            </a:rPr>
                            <m:t>ệ</m:t>
                          </m:r>
                          <m:r>
                            <a:rPr kumimoji="1" lang="en-US" altLang="ko-KR" sz="1799" b="0" i="1" smtClean="0">
                              <a:solidFill>
                                <a:srgbClr val="FF0000"/>
                              </a:solidFill>
                              <a:latin typeface="Cambria Math" panose="02040503050406030204" pitchFamily="18" charset="0"/>
                            </a:rPr>
                            <m:t>𝑢</m:t>
                          </m:r>
                          <m:r>
                            <a:rPr kumimoji="1" lang="en-US" altLang="ko-KR" sz="1799" b="0" i="1" smtClean="0">
                              <a:solidFill>
                                <a:srgbClr val="FF0000"/>
                              </a:solidFill>
                              <a:latin typeface="Cambria Math" panose="02040503050406030204" pitchFamily="18" charset="0"/>
                            </a:rPr>
                            <m:t> đầ</m:t>
                          </m:r>
                          <m:r>
                            <a:rPr kumimoji="1" lang="en-US" altLang="ko-KR" sz="1799" b="0" i="1" smtClean="0">
                              <a:solidFill>
                                <a:srgbClr val="FF0000"/>
                              </a:solidFill>
                              <a:latin typeface="Cambria Math" panose="02040503050406030204" pitchFamily="18" charset="0"/>
                            </a:rPr>
                            <m:t>𝑢</m:t>
                          </m:r>
                          <m:r>
                            <a:rPr kumimoji="1" lang="en-US" altLang="ko-KR" sz="1799" b="0" i="1" smtClean="0">
                              <a:solidFill>
                                <a:srgbClr val="FF0000"/>
                              </a:solidFill>
                              <a:latin typeface="Cambria Math" panose="02040503050406030204" pitchFamily="18" charset="0"/>
                            </a:rPr>
                            <m:t> </m:t>
                          </m:r>
                          <m:r>
                            <a:rPr kumimoji="1" lang="en-US" altLang="ko-KR" sz="1799" b="0" i="1" smtClean="0">
                              <a:solidFill>
                                <a:srgbClr val="FF0000"/>
                              </a:solidFill>
                              <a:latin typeface="Cambria Math" panose="02040503050406030204" pitchFamily="18" charset="0"/>
                            </a:rPr>
                            <m:t>𝑟𝑎</m:t>
                          </m:r>
                        </m:den>
                      </m:f>
                      <m:r>
                        <a:rPr kumimoji="1" lang="en-US" altLang="ko-KR" sz="1799" i="1">
                          <a:solidFill>
                            <a:srgbClr val="FF0000"/>
                          </a:solidFill>
                          <a:latin typeface="Cambria Math"/>
                        </a:rPr>
                        <m:t>=</m:t>
                      </m:r>
                      <m:f>
                        <m:fPr>
                          <m:ctrlPr>
                            <a:rPr kumimoji="1" lang="en-US" altLang="ko-KR" sz="1799" i="1">
                              <a:solidFill>
                                <a:srgbClr val="FF0000"/>
                              </a:solidFill>
                              <a:latin typeface="Cambria Math" panose="02040503050406030204" pitchFamily="18" charset="0"/>
                            </a:rPr>
                          </m:ctrlPr>
                        </m:fPr>
                        <m:num>
                          <m:r>
                            <a:rPr kumimoji="1" lang="en-US" altLang="ko-KR" sz="1799" i="1">
                              <a:solidFill>
                                <a:srgbClr val="FF0000"/>
                              </a:solidFill>
                              <a:latin typeface="Cambria Math"/>
                              <a:ea typeface="Cambria Math"/>
                            </a:rPr>
                            <m:t>∆</m:t>
                          </m:r>
                          <m:r>
                            <a:rPr kumimoji="1" lang="en-US" altLang="ko-KR" sz="1799" i="1">
                              <a:solidFill>
                                <a:srgbClr val="FF0000"/>
                              </a:solidFill>
                              <a:latin typeface="Cambria Math"/>
                              <a:ea typeface="Cambria Math"/>
                            </a:rPr>
                            <m:t>𝑦</m:t>
                          </m:r>
                        </m:num>
                        <m:den>
                          <m:r>
                            <a:rPr kumimoji="1" lang="en-US" altLang="ko-KR" sz="1799" i="1">
                              <a:solidFill>
                                <a:srgbClr val="FF0000"/>
                              </a:solidFill>
                              <a:latin typeface="Cambria Math"/>
                              <a:ea typeface="Cambria Math"/>
                            </a:rPr>
                            <m:t>∆</m:t>
                          </m:r>
                          <m:r>
                            <a:rPr kumimoji="1" lang="en-US" altLang="ko-KR" sz="1799" i="1">
                              <a:solidFill>
                                <a:srgbClr val="FF0000"/>
                              </a:solidFill>
                              <a:latin typeface="Cambria Math"/>
                              <a:ea typeface="Cambria Math"/>
                            </a:rPr>
                            <m:t>𝑥</m:t>
                          </m:r>
                        </m:den>
                      </m:f>
                    </m:oMath>
                  </m:oMathPara>
                </a14:m>
                <a:endParaRPr dirty="0"/>
              </a:p>
            </p:txBody>
          </p:sp>
        </mc:Choice>
        <mc:Fallback xmlns="">
          <p:sp>
            <p:nvSpPr>
              <p:cNvPr id="2" name="TextBox 1">
                <a:extLst>
                  <a:ext uri="{FF2B5EF4-FFF2-40B4-BE49-F238E27FC236}">
                    <a16:creationId xmlns:a16="http://schemas.microsoft.com/office/drawing/2014/main" id="{60D1D26F-A47D-06EC-30C2-5CDB9A6307B7}"/>
                  </a:ext>
                </a:extLst>
              </p:cNvPr>
              <p:cNvSpPr txBox="1">
                <a:spLocks noRot="1" noChangeAspect="1" noMove="1" noResize="1" noEditPoints="1" noAdjustHandles="1" noChangeArrowheads="1" noChangeShapeType="1" noTextEdit="1"/>
              </p:cNvSpPr>
              <p:nvPr/>
            </p:nvSpPr>
            <p:spPr>
              <a:xfrm>
                <a:off x="3869906" y="3179500"/>
                <a:ext cx="3646639" cy="68172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34339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5"/>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Phạm</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vi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hoạt</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động</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Giá</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trị</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đầu</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ra</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toàn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thang</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6" name="직사각형 25">
            <a:extLst>
              <a:ext uri="{FF2B5EF4-FFF2-40B4-BE49-F238E27FC236}">
                <a16:creationId xmlns:a16="http://schemas.microsoft.com/office/drawing/2014/main" id="{B33DAB9F-AABD-4CF3-9089-603FDDC70B5B}"/>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Phạm</a:t>
            </a:r>
            <a:r>
              <a:rPr lang="en-US" altLang="ko-KR" sz="1401" dirty="0">
                <a:solidFill>
                  <a:schemeClr val="tx1"/>
                </a:solidFill>
                <a:latin typeface="SamsungOne-400" panose="020B0503030303020204" pitchFamily="34" charset="0"/>
                <a:ea typeface="SamsungOne-400" panose="020B0503030303020204" pitchFamily="34" charset="0"/>
              </a:rPr>
              <a:t> vi </a:t>
            </a:r>
            <a:r>
              <a:rPr lang="en-US" altLang="ko-KR" sz="1401" dirty="0" err="1">
                <a:solidFill>
                  <a:schemeClr val="tx1"/>
                </a:solidFill>
                <a:latin typeface="SamsungOne-400" panose="020B0503030303020204" pitchFamily="34" charset="0"/>
                <a:ea typeface="SamsungOne-400" panose="020B0503030303020204" pitchFamily="34" charset="0"/>
              </a:rPr>
              <a:t>hoạt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động</a:t>
            </a:r>
            <a:r>
              <a:rPr lang="en-US" altLang="ko-KR" sz="1401" dirty="0">
                <a:solidFill>
                  <a:schemeClr val="tx1"/>
                </a:solidFill>
                <a:latin typeface="SamsungOne-400" panose="020B0503030303020204" pitchFamily="34" charset="0"/>
                <a:ea typeface="SamsungOne-400" panose="020B0503030303020204" pitchFamily="34" charset="0"/>
              </a:rPr>
              <a:t> hay </a:t>
            </a:r>
            <a:r>
              <a:rPr lang="en-US" altLang="ko-KR" sz="1401" dirty="0" err="1">
                <a:solidFill>
                  <a:schemeClr val="tx1"/>
                </a:solidFill>
                <a:latin typeface="SamsungOne-400" panose="020B0503030303020204" pitchFamily="34" charset="0"/>
                <a:ea typeface="SamsungOne-400" panose="020B0503030303020204" pitchFamily="34" charset="0"/>
              </a:rPr>
              <a:t>khoảng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đo</a:t>
            </a:r>
            <a:endParaRPr lang="en-US" altLang="ko-KR" sz="1401"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A3F9A6-92E8-42B0-B316-88307756D719}"/>
                  </a:ext>
                </a:extLst>
              </p:cNvPr>
              <p:cNvSpPr txBox="1"/>
              <p:nvPr/>
            </p:nvSpPr>
            <p:spPr>
              <a:xfrm>
                <a:off x="906024" y="2615651"/>
                <a:ext cx="1673407" cy="338682"/>
              </a:xfrm>
              <a:prstGeom prst="rect">
                <a:avLst/>
              </a:prstGeom>
              <a:solidFill>
                <a:srgbClr val="F2F2F2"/>
              </a:solidFill>
            </p:spPr>
            <p:txBody>
              <a:bodyPr wrap="none" rtlCol="0">
                <a:spAutoFit/>
                <a:scene3d>
                  <a:camera prst="orthographicFront"/>
                  <a:lightRig rig="threePt" dir="t"/>
                </a:scene3d>
                <a:sp3d>
                  <a:bevelB w="0" h="1270"/>
                </a:sp3d>
              </a:bodyPr>
              <a:lstStyle/>
              <a:p>
                <a:pPr defTabSz="914051"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601" i="1">
                              <a:latin typeface="Cambria Math" panose="02040503050406030204" pitchFamily="18" charset="0"/>
                            </a:rPr>
                          </m:ctrlPr>
                        </m:sSubPr>
                        <m:e>
                          <m:r>
                            <a:rPr kumimoji="1" lang="en-US" altLang="ko-KR" sz="1601" i="1">
                              <a:latin typeface="Cambria Math"/>
                            </a:rPr>
                            <m:t>−</m:t>
                          </m:r>
                          <m:r>
                            <a:rPr kumimoji="1" lang="en-US" altLang="ko-KR" sz="1601" i="1">
                              <a:latin typeface="Cambria Math"/>
                            </a:rPr>
                            <m:t>𝑥</m:t>
                          </m:r>
                        </m:e>
                        <m:sub>
                          <m:r>
                            <a:rPr kumimoji="1" lang="en-US" altLang="ko-KR" sz="1601" i="1">
                              <a:latin typeface="Cambria Math"/>
                            </a:rPr>
                            <m:t>𝑚𝑖𝑛</m:t>
                          </m:r>
                        </m:sub>
                      </m:sSub>
                      <m:r>
                        <a:rPr kumimoji="1" lang="en-US" altLang="ko-KR" sz="1601" i="1">
                          <a:latin typeface="Cambria Math"/>
                        </a:rPr>
                        <m:t> </m:t>
                      </m:r>
                      <m:r>
                        <a:rPr kumimoji="1" lang="en-US" altLang="ko-KR" sz="1601" i="1">
                          <a:latin typeface="Cambria Math"/>
                          <a:ea typeface="Cambria Math"/>
                        </a:rPr>
                        <m:t>~ </m:t>
                      </m:r>
                      <m:sSub>
                        <m:sSubPr>
                          <m:ctrlPr>
                            <a:rPr kumimoji="1" lang="en-US" altLang="ko-KR" sz="1601" i="1">
                              <a:latin typeface="Cambria Math" panose="02040503050406030204" pitchFamily="18" charset="0"/>
                            </a:rPr>
                          </m:ctrlPr>
                        </m:sSubPr>
                        <m:e>
                          <m:r>
                            <a:rPr kumimoji="1" lang="en-US" altLang="ko-KR" sz="1601" i="1">
                              <a:latin typeface="Cambria Math"/>
                            </a:rPr>
                            <m:t>+</m:t>
                          </m:r>
                          <m:r>
                            <a:rPr kumimoji="1" lang="en-US" altLang="ko-KR" sz="1601" i="1">
                              <a:latin typeface="Cambria Math"/>
                            </a:rPr>
                            <m:t>𝑥</m:t>
                          </m:r>
                        </m:e>
                        <m:sub>
                          <m:r>
                            <a:rPr kumimoji="1" lang="en-US" altLang="ko-KR" sz="1601" i="1">
                              <a:latin typeface="Cambria Math"/>
                            </a:rPr>
                            <m:t>𝑚𝑎𝑥</m:t>
                          </m:r>
                        </m:sub>
                      </m:sSub>
                    </m:oMath>
                  </m:oMathPara>
                </a14:m>
                <a:endParaRPr kumimoji="1" lang="ko-KR" altLang="en-US" sz="1601" dirty="0">
                  <a:latin typeface="KoPub돋움체 Bold" panose="02020603020101020101" pitchFamily="18" charset="-127"/>
                  <a:ea typeface="KoPub돋움체 Bold" panose="02020603020101020101" pitchFamily="18" charset="-127"/>
                </a:endParaRPr>
              </a:p>
            </p:txBody>
          </p:sp>
        </mc:Choice>
        <mc:Fallback xmlns="">
          <p:sp>
            <p:nvSpPr>
              <p:cNvPr id="22" name="TextBox 21">
                <a:extLst>
                  <a:ext uri="{FF2B5EF4-FFF2-40B4-BE49-F238E27FC236}">
                    <a16:creationId xmlns:a16="http://schemas.microsoft.com/office/drawing/2014/main" id="{1EA3F9A6-92E8-42B0-B316-88307756D719}"/>
                  </a:ext>
                </a:extLst>
              </p:cNvPr>
              <p:cNvSpPr txBox="1">
                <a:spLocks noRot="1" noChangeAspect="1" noMove="1" noResize="1" noEditPoints="1" noAdjustHandles="1" noChangeArrowheads="1" noChangeShapeType="1" noTextEdit="1"/>
              </p:cNvSpPr>
              <p:nvPr/>
            </p:nvSpPr>
            <p:spPr>
              <a:xfrm>
                <a:off x="906014" y="2615643"/>
                <a:ext cx="1681421" cy="338554"/>
              </a:xfrm>
              <a:prstGeom prst="rect">
                <a:avLst/>
              </a:prstGeom>
              <a:blipFill>
                <a:blip r:embed="rId4"/>
                <a:stretch>
                  <a:fillRect/>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7950436C-4C80-4FFB-87C0-DF4DE4F94DE3}"/>
              </a:ext>
            </a:extLst>
          </p:cNvPr>
          <p:cNvSpPr/>
          <p:nvPr/>
        </p:nvSpPr>
        <p:spPr>
          <a:xfrm>
            <a:off x="712189" y="2174884"/>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Phạm</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vi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giữa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nhỏ</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lớn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nghĩa</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9" name="직사각형 28">
            <a:extLst>
              <a:ext uri="{FF2B5EF4-FFF2-40B4-BE49-F238E27FC236}">
                <a16:creationId xmlns:a16="http://schemas.microsoft.com/office/drawing/2014/main" id="{8D32B281-506F-4C49-988B-BB62CFAFA1B4}"/>
              </a:ext>
            </a:extLst>
          </p:cNvPr>
          <p:cNvSpPr/>
          <p:nvPr/>
        </p:nvSpPr>
        <p:spPr>
          <a:xfrm>
            <a:off x="712189" y="3097864"/>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Đây được gọi là giá trị đầu vào toàn thang hoặc phạm vi toàn thang</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Trong nhiều trường hợp, khoảng đo bằng 0 ~ 〖+</a:t>
            </a:r>
            <a:r>
              <a:rPr lang="ko-KR" altLang="vi-VN" sz="1299" dirty="0">
                <a:solidFill>
                  <a:prstClr val="black">
                    <a:lumMod val="85000"/>
                    <a:lumOff val="15000"/>
                  </a:prstClr>
                </a:solidFill>
                <a:latin typeface="SamsungOne-400" panose="020B0503030303020204" pitchFamily="34" charset="0"/>
                <a:ea typeface="SamsungOne-400" panose="020B0503030303020204" pitchFamily="34" charset="0"/>
              </a:rPr>
              <a:t>𝑥</a:t>
            </a: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vi-VN" sz="1299" dirty="0">
                <a:solidFill>
                  <a:prstClr val="black">
                    <a:lumMod val="85000"/>
                    <a:lumOff val="15000"/>
                  </a:prstClr>
                </a:solidFill>
                <a:latin typeface="SamsungOne-400" panose="020B0503030303020204" pitchFamily="34" charset="0"/>
                <a:ea typeface="SamsungOne-400" panose="020B0503030303020204" pitchFamily="34" charset="0"/>
              </a:rPr>
              <a:t>𝑚𝑎𝑥</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a16="http://schemas.microsoft.com/office/drawing/2014/main" id="{3832F822-C698-4B5E-9B70-C0B40EAFEBA2}"/>
              </a:ext>
            </a:extLst>
          </p:cNvPr>
          <p:cNvSpPr/>
          <p:nvPr/>
        </p:nvSpPr>
        <p:spPr>
          <a:xfrm>
            <a:off x="580400" y="4259830"/>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Giá</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trị</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đầu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ra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toàn</a:t>
            </a:r>
            <a:r>
              <a:rPr lang="en-US" altLang="ko-KR" sz="1401" dirty="0">
                <a:solidFill>
                  <a:schemeClr val="tx1"/>
                </a:solidFill>
                <a:latin typeface="SamsungOne-400" panose="020B0503030303020204" pitchFamily="34" charset="0"/>
                <a:ea typeface="SamsungOne-400" panose="020B0503030303020204" pitchFamily="34" charset="0"/>
              </a:rPr>
              <a:t> thang </a:t>
            </a:r>
            <a:r>
              <a:rPr lang="ko-KR" altLang="en-US" sz="1401" dirty="0">
                <a:solidFill>
                  <a:schemeClr val="tx1"/>
                </a:solidFill>
                <a:latin typeface="SamsungOne-400" panose="020B0503030303020204" pitchFamily="34" charset="0"/>
                <a:ea typeface="SamsungOne-400" panose="020B0503030303020204" pitchFamily="34" charset="0"/>
              </a:rPr>
              <a:t>； </a:t>
            </a:r>
            <a:r>
              <a:rPr lang="en-US" altLang="ko-KR" sz="1401" dirty="0">
                <a:solidFill>
                  <a:schemeClr val="tx1"/>
                </a:solidFill>
                <a:latin typeface="SamsungOne-400" panose="020B0503030303020204" pitchFamily="34" charset="0"/>
                <a:ea typeface="SamsungOne-400" panose="020B0503030303020204" pitchFamily="34" charset="0"/>
              </a:rPr>
              <a:t>FSO</a:t>
            </a:r>
          </a:p>
        </p:txBody>
      </p:sp>
      <p:sp>
        <p:nvSpPr>
          <p:cNvPr id="36" name="직사각형 35">
            <a:extLst>
              <a:ext uri="{FF2B5EF4-FFF2-40B4-BE49-F238E27FC236}">
                <a16:creationId xmlns:a16="http://schemas.microsoft.com/office/drawing/2014/main" id="{907851FE-8B21-46AB-9E10-2A6E45BFDAE0}"/>
              </a:ext>
            </a:extLst>
          </p:cNvPr>
          <p:cNvSpPr/>
          <p:nvPr/>
        </p:nvSpPr>
        <p:spPr>
          <a:xfrm>
            <a:off x="712189" y="4490160"/>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Chênh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lệch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giữa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lớn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ymax</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nhỏ</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ymin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a:t>
            </a:r>
          </a:p>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cũng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mức</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587DF2C-526B-404B-AA18-85ABE996C921}"/>
                  </a:ext>
                </a:extLst>
              </p:cNvPr>
              <p:cNvSpPr txBox="1"/>
              <p:nvPr/>
            </p:nvSpPr>
            <p:spPr>
              <a:xfrm>
                <a:off x="4951423" y="2787423"/>
                <a:ext cx="3335336" cy="1457519"/>
              </a:xfrm>
              <a:prstGeom prst="rect">
                <a:avLst/>
              </a:prstGeom>
              <a:solidFill>
                <a:srgbClr val="F2F2F2"/>
              </a:solidFill>
            </p:spPr>
            <p:txBody>
              <a:bodyPr wrap="square" rtlCol="0" anchor="ctr">
                <a:noAutofit/>
                <a:scene3d>
                  <a:camera prst="orthographicFront"/>
                  <a:lightRig rig="threePt" dir="t"/>
                </a:scene3d>
                <a:sp3d>
                  <a:bevelB w="0" h="1270"/>
                </a:sp3d>
              </a:bodyPr>
              <a:lstStyle/>
              <a:p>
                <a:pPr defTabSz="914051"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2800" i="1">
                              <a:latin typeface="Cambria Math" panose="02040503050406030204" pitchFamily="18" charset="0"/>
                            </a:rPr>
                          </m:ctrlPr>
                        </m:sSubPr>
                        <m:e>
                          <m:r>
                            <a:rPr kumimoji="1" lang="en-US" altLang="ko-KR" sz="2800" i="1">
                              <a:latin typeface="Cambria Math"/>
                            </a:rPr>
                            <m:t>−</m:t>
                          </m:r>
                          <m:r>
                            <a:rPr kumimoji="1" lang="en-US" altLang="ko-KR" sz="2800" i="1">
                              <a:latin typeface="Cambria Math"/>
                            </a:rPr>
                            <m:t>𝑥</m:t>
                          </m:r>
                        </m:e>
                        <m:sub>
                          <m:r>
                            <a:rPr kumimoji="1" lang="en-US" altLang="ko-KR" sz="2800" i="1">
                              <a:latin typeface="Cambria Math"/>
                            </a:rPr>
                            <m:t>𝑚𝑖𝑛</m:t>
                          </m:r>
                        </m:sub>
                      </m:sSub>
                      <m:r>
                        <a:rPr kumimoji="1" lang="en-US" altLang="ko-KR" sz="2800" i="1">
                          <a:latin typeface="Cambria Math"/>
                        </a:rPr>
                        <m:t> </m:t>
                      </m:r>
                      <m:r>
                        <a:rPr kumimoji="1" lang="en-US" altLang="ko-KR" sz="2800" i="1">
                          <a:latin typeface="Cambria Math"/>
                          <a:ea typeface="Cambria Math"/>
                        </a:rPr>
                        <m:t>~ </m:t>
                      </m:r>
                      <m:sSub>
                        <m:sSubPr>
                          <m:ctrlPr>
                            <a:rPr kumimoji="1" lang="en-US" altLang="ko-KR" sz="2800" i="1">
                              <a:latin typeface="Cambria Math" panose="02040503050406030204" pitchFamily="18" charset="0"/>
                            </a:rPr>
                          </m:ctrlPr>
                        </m:sSubPr>
                        <m:e>
                          <m:r>
                            <a:rPr kumimoji="1" lang="en-US" altLang="ko-KR" sz="2800" i="1">
                              <a:latin typeface="Cambria Math"/>
                            </a:rPr>
                            <m:t>+</m:t>
                          </m:r>
                          <m:r>
                            <a:rPr kumimoji="1" lang="en-US" altLang="ko-KR" sz="2800" i="1">
                              <a:latin typeface="Cambria Math"/>
                            </a:rPr>
                            <m:t>𝑥</m:t>
                          </m:r>
                        </m:e>
                        <m:sub>
                          <m:r>
                            <a:rPr kumimoji="1" lang="en-US" altLang="ko-KR" sz="2800" i="1">
                              <a:latin typeface="Cambria Math"/>
                            </a:rPr>
                            <m:t>𝑚𝑎𝑥</m:t>
                          </m:r>
                        </m:sub>
                      </m:sSub>
                    </m:oMath>
                  </m:oMathPara>
                </a14:m>
                <a:endParaRPr kumimoji="1" lang="ko-KR" altLang="en-US" sz="2800" dirty="0">
                  <a:latin typeface="KoPub돋움체 Bold" panose="02020603020101020101" pitchFamily="18" charset="-127"/>
                  <a:ea typeface="KoPub돋움체 Bold" panose="02020603020101020101" pitchFamily="18" charset="-127"/>
                </a:endParaRPr>
              </a:p>
            </p:txBody>
          </p:sp>
        </mc:Choice>
        <mc:Fallback xmlns="">
          <p:sp>
            <p:nvSpPr>
              <p:cNvPr id="37" name="TextBox 36">
                <a:extLst>
                  <a:ext uri="{FF2B5EF4-FFF2-40B4-BE49-F238E27FC236}">
                    <a16:creationId xmlns:a16="http://schemas.microsoft.com/office/drawing/2014/main" id="{7587DF2C-526B-404B-AA18-85ABE996C921}"/>
                  </a:ext>
                </a:extLst>
              </p:cNvPr>
              <p:cNvSpPr txBox="1">
                <a:spLocks noRot="1" noChangeAspect="1" noMove="1" noResize="1" noEditPoints="1" noAdjustHandles="1" noChangeArrowheads="1" noChangeShapeType="1" noTextEdit="1"/>
              </p:cNvSpPr>
              <p:nvPr/>
            </p:nvSpPr>
            <p:spPr>
              <a:xfrm>
                <a:off x="4951413" y="2787412"/>
                <a:ext cx="3335337" cy="1457518"/>
              </a:xfrm>
              <a:prstGeom prst="rect">
                <a:avLst/>
              </a:prstGeom>
              <a:blipFill>
                <a:blip r:embed="rId6"/>
                <a:stretch>
                  <a:fillRect/>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1B703C8D-3633-4406-B0C9-F31A761E1797}"/>
              </a:ext>
            </a:extLst>
          </p:cNvPr>
          <p:cNvSpPr txBox="1"/>
          <p:nvPr/>
        </p:nvSpPr>
        <p:spPr>
          <a:xfrm>
            <a:off x="5085440" y="2945466"/>
            <a:ext cx="817251" cy="30480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defPPr>
              <a:defRPr lang="en-US"/>
            </a:defPPr>
            <a:lvl1pPr algn="ctr">
              <a:lnSpc>
                <a:spcPts val="1000"/>
              </a:lnSpc>
              <a:defRPr sz="11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99" dirty="0" err="1">
                <a:latin typeface="SamsungOne-700" panose="020B0803030303020204" pitchFamily="34" charset="0"/>
                <a:ea typeface="SamsungOne-700" panose="020B0803030303020204" pitchFamily="34" charset="0"/>
              </a:rPr>
              <a:t>Tín</a:t>
            </a:r>
            <a:r>
              <a:rPr lang="en-US" altLang="ko-KR" sz="1299" dirty="0">
                <a:latin typeface="SamsungOne-700" panose="020B0803030303020204" pitchFamily="34" charset="0"/>
                <a:ea typeface="SamsungOne-700" panose="020B0803030303020204" pitchFamily="34" charset="0"/>
              </a:rPr>
              <a:t> </a:t>
            </a:r>
            <a:r>
              <a:rPr lang="en-US" altLang="ko-KR" sz="1299" dirty="0" err="1">
                <a:latin typeface="SamsungOne-700" panose="020B0803030303020204" pitchFamily="34" charset="0"/>
                <a:ea typeface="SamsungOne-700" panose="020B0803030303020204" pitchFamily="34" charset="0"/>
              </a:rPr>
              <a:t>hiệu</a:t>
            </a:r>
            <a:r>
              <a:rPr lang="en-US" altLang="ko-KR" sz="1299" dirty="0">
                <a:latin typeface="SamsungOne-700" panose="020B0803030303020204" pitchFamily="34" charset="0"/>
                <a:ea typeface="SamsungOne-700" panose="020B0803030303020204" pitchFamily="34" charset="0"/>
              </a:rPr>
              <a:t> </a:t>
            </a:r>
            <a:r>
              <a:rPr lang="en-US" altLang="ko-KR" sz="1299" dirty="0" err="1">
                <a:latin typeface="SamsungOne-700" panose="020B0803030303020204" pitchFamily="34" charset="0"/>
                <a:ea typeface="SamsungOne-700" panose="020B0803030303020204" pitchFamily="34" charset="0"/>
              </a:rPr>
              <a:t>đầu</a:t>
            </a:r>
            <a:r>
              <a:rPr lang="en-US" altLang="ko-KR" sz="1299" dirty="0">
                <a:latin typeface="SamsungOne-700" panose="020B0803030303020204" pitchFamily="34" charset="0"/>
                <a:ea typeface="SamsungOne-700" panose="020B0803030303020204" pitchFamily="34" charset="0"/>
              </a:rPr>
              <a:t> </a:t>
            </a:r>
            <a:r>
              <a:rPr lang="en-US" altLang="ko-KR" sz="1299" dirty="0" err="1">
                <a:latin typeface="SamsungOne-700" panose="020B0803030303020204" pitchFamily="34" charset="0"/>
                <a:ea typeface="SamsungOne-700" panose="020B0803030303020204" pitchFamily="34" charset="0"/>
              </a:rPr>
              <a:t>ra</a:t>
            </a:r>
            <a:endParaRPr lang="en-US" altLang="ko-KR" sz="1299" dirty="0">
              <a:latin typeface="SamsungOne-700" panose="020B0803030303020204" pitchFamily="34" charset="0"/>
              <a:ea typeface="SamsungOne-700" panose="020B0803030303020204" pitchFamily="34" charset="0"/>
            </a:endParaRPr>
          </a:p>
        </p:txBody>
      </p:sp>
      <p:sp>
        <p:nvSpPr>
          <p:cNvPr id="38" name="TextBox 37">
            <a:extLst>
              <a:ext uri="{FF2B5EF4-FFF2-40B4-BE49-F238E27FC236}">
                <a16:creationId xmlns:a16="http://schemas.microsoft.com/office/drawing/2014/main" id="{13E7B57D-2F14-420C-93DD-D818A5C7C756}"/>
              </a:ext>
            </a:extLst>
          </p:cNvPr>
          <p:cNvSpPr txBox="1"/>
          <p:nvPr/>
        </p:nvSpPr>
        <p:spPr>
          <a:xfrm>
            <a:off x="7285716" y="3860651"/>
            <a:ext cx="817251" cy="304800"/>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defPPr>
              <a:defRPr lang="en-US"/>
            </a:defPPr>
            <a:lvl1pPr algn="ctr">
              <a:lnSpc>
                <a:spcPts val="1000"/>
              </a:lnSpc>
              <a:defRPr sz="1100" b="1">
                <a:solidFill>
                  <a:schemeClr val="bg1"/>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99" dirty="0" err="1">
                <a:latin typeface="SamsungOne-700" panose="020B0803030303020204" pitchFamily="34" charset="0"/>
                <a:ea typeface="SamsungOne-700" panose="020B0803030303020204" pitchFamily="34" charset="0"/>
              </a:rPr>
              <a:t>Tín</a:t>
            </a:r>
            <a:r>
              <a:rPr lang="en-US" altLang="ko-KR" sz="1299" dirty="0">
                <a:latin typeface="SamsungOne-700" panose="020B0803030303020204" pitchFamily="34" charset="0"/>
                <a:ea typeface="SamsungOne-700" panose="020B0803030303020204" pitchFamily="34" charset="0"/>
              </a:rPr>
              <a:t> </a:t>
            </a:r>
            <a:r>
              <a:rPr lang="en-US" altLang="ko-KR" sz="1299" dirty="0" err="1">
                <a:latin typeface="SamsungOne-700" panose="020B0803030303020204" pitchFamily="34" charset="0"/>
                <a:ea typeface="SamsungOne-700" panose="020B0803030303020204" pitchFamily="34" charset="0"/>
              </a:rPr>
              <a:t>hiệu</a:t>
            </a:r>
            <a:r>
              <a:rPr lang="en-US" altLang="ko-KR" sz="1299" dirty="0">
                <a:latin typeface="SamsungOne-700" panose="020B0803030303020204" pitchFamily="34" charset="0"/>
                <a:ea typeface="SamsungOne-700" panose="020B0803030303020204" pitchFamily="34" charset="0"/>
              </a:rPr>
              <a:t> </a:t>
            </a:r>
            <a:r>
              <a:rPr lang="en-US" altLang="ko-KR" sz="1299" dirty="0" err="1">
                <a:latin typeface="SamsungOne-700" panose="020B0803030303020204" pitchFamily="34" charset="0"/>
                <a:ea typeface="SamsungOne-700" panose="020B0803030303020204" pitchFamily="34" charset="0"/>
              </a:rPr>
              <a:t>đầu</a:t>
            </a:r>
            <a:r>
              <a:rPr lang="en-US" altLang="ko-KR" sz="1299" dirty="0">
                <a:latin typeface="SamsungOne-700" panose="020B0803030303020204" pitchFamily="34" charset="0"/>
                <a:ea typeface="SamsungOne-700" panose="020B0803030303020204" pitchFamily="34" charset="0"/>
              </a:rPr>
              <a:t> </a:t>
            </a:r>
            <a:r>
              <a:rPr lang="en-US" altLang="ko-KR" sz="1299" dirty="0" err="1">
                <a:latin typeface="SamsungOne-700" panose="020B0803030303020204" pitchFamily="34" charset="0"/>
                <a:ea typeface="SamsungOne-700" panose="020B0803030303020204" pitchFamily="34" charset="0"/>
              </a:rPr>
              <a:t>vào</a:t>
            </a:r>
            <a:endParaRPr lang="en-US" altLang="ko-KR" sz="1299" dirty="0">
              <a:latin typeface="SamsungOne-700" panose="020B0803030303020204" pitchFamily="34" charset="0"/>
              <a:ea typeface="SamsungOne-700" panose="020B0803030303020204" pitchFamily="34" charset="0"/>
            </a:endParaRPr>
          </a:p>
        </p:txBody>
      </p:sp>
      <p:sp>
        <p:nvSpPr>
          <p:cNvPr id="15"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395047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Raspberry Pi 4 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30" name="직사각형 29">
            <a:extLst>
              <a:ext uri="{FF2B5EF4-FFF2-40B4-BE49-F238E27FC236}">
                <a16:creationId xmlns:a16="http://schemas.microsoft.com/office/drawing/2014/main" id="{D48A6A8D-FFD8-4127-B6F4-F1B034B8603E}"/>
              </a:ext>
            </a:extLst>
          </p:cNvPr>
          <p:cNvSpPr/>
          <p:nvPr/>
        </p:nvSpPr>
        <p:spPr>
          <a:xfrm>
            <a:off x="580401" y="1944543"/>
            <a:ext cx="408368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Các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cổng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mở</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rộng</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44" name="직사각형 43">
            <a:extLst>
              <a:ext uri="{FF2B5EF4-FFF2-40B4-BE49-F238E27FC236}">
                <a16:creationId xmlns:a16="http://schemas.microsoft.com/office/drawing/2014/main" id="{E5002490-DEE7-42F7-AED4-C9D80E58973D}"/>
              </a:ext>
            </a:extLst>
          </p:cNvPr>
          <p:cNvSpPr/>
          <p:nvPr/>
        </p:nvSpPr>
        <p:spPr>
          <a:xfrm>
            <a:off x="712190" y="2259143"/>
            <a:ext cx="3951893" cy="2283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6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2 USB 3.0 ports; 2 USB 2.0 ports</a:t>
            </a:r>
          </a:p>
          <a:p>
            <a:pPr marL="182548" indent="-182548">
              <a:spcAft>
                <a:spcPts val="6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Gigabit Ethernet port</a:t>
            </a:r>
          </a:p>
          <a:p>
            <a:pPr marL="182548" indent="-182548">
              <a:spcAft>
                <a:spcPts val="6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2 × micro-HDMI ports (up to 4kp60 supported)</a:t>
            </a:r>
          </a:p>
          <a:p>
            <a:pPr marL="182548" indent="-182548">
              <a:spcAft>
                <a:spcPts val="6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2-lane MIPI DSI display port</a:t>
            </a:r>
          </a:p>
          <a:p>
            <a:pPr marL="182548" indent="-182548">
              <a:spcAft>
                <a:spcPts val="6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2-lane MIPI CSI camera port</a:t>
            </a:r>
          </a:p>
          <a:p>
            <a:pPr marL="182548" indent="-182548">
              <a:spcAft>
                <a:spcPts val="6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4-pole stereo audio and composite video port</a:t>
            </a:r>
          </a:p>
          <a:p>
            <a:pPr marL="182548" indent="-182548">
              <a:spcAft>
                <a:spcPts val="6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Micro SD card slot</a:t>
            </a:r>
          </a:p>
          <a:p>
            <a:pPr marL="182548" indent="-182548">
              <a:spcAft>
                <a:spcPts val="600"/>
              </a:spcAft>
              <a:buClr>
                <a:srgbClr val="193EB0"/>
              </a:buClr>
              <a:buFont typeface="SamsungOne 400" panose="020B0503030303020204" pitchFamily="34" charset="0"/>
              <a:buChar char="‣"/>
            </a:pPr>
            <a:r>
              <a:rPr lang="en-US" altLang="ko-KR" sz="1299" dirty="0">
                <a:solidFill>
                  <a:srgbClr val="FF0000"/>
                </a:solidFill>
                <a:latin typeface="SamsungOne-400" panose="020B0503030303020204" pitchFamily="34" charset="0"/>
                <a:ea typeface="SamsungOne-400" panose="020B0503030303020204" pitchFamily="34" charset="0"/>
              </a:rPr>
              <a:t>40 GPIO pins</a:t>
            </a:r>
          </a:p>
        </p:txBody>
      </p:sp>
      <p:sp>
        <p:nvSpPr>
          <p:cNvPr id="59" name="Στρογγυλεμένο ορθογώνιο 17">
            <a:extLst>
              <a:ext uri="{FF2B5EF4-FFF2-40B4-BE49-F238E27FC236}">
                <a16:creationId xmlns:a16="http://schemas.microsoft.com/office/drawing/2014/main" id="{049CF2FC-39C1-4FD3-A136-196ABA8637D8}"/>
              </a:ext>
            </a:extLst>
          </p:cNvPr>
          <p:cNvSpPr/>
          <p:nvPr/>
        </p:nvSpPr>
        <p:spPr>
          <a:xfrm>
            <a:off x="864490" y="4257682"/>
            <a:ext cx="1041465" cy="187011"/>
          </a:xfrm>
          <a:prstGeom prst="roundRect">
            <a:avLst>
              <a:gd name="adj" fmla="val 0"/>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l-GR" sz="1601">
              <a:latin typeface="KoPub돋움체 Bold" panose="02020603020101020101" pitchFamily="18" charset="-127"/>
              <a:ea typeface="KoPub돋움체 Bold" panose="02020603020101020101" pitchFamily="18" charset="-127"/>
            </a:endParaRPr>
          </a:p>
        </p:txBody>
      </p:sp>
      <p:grpSp>
        <p:nvGrpSpPr>
          <p:cNvPr id="4" name="그룹 3">
            <a:extLst>
              <a:ext uri="{FF2B5EF4-FFF2-40B4-BE49-F238E27FC236}">
                <a16:creationId xmlns:a16="http://schemas.microsoft.com/office/drawing/2014/main" id="{9B2E3FCE-9F67-4531-B0F5-1FE09D8845FB}"/>
              </a:ext>
            </a:extLst>
          </p:cNvPr>
          <p:cNvGrpSpPr/>
          <p:nvPr/>
        </p:nvGrpSpPr>
        <p:grpSpPr>
          <a:xfrm>
            <a:off x="864490" y="4542538"/>
            <a:ext cx="4261440" cy="1178695"/>
            <a:chOff x="843216" y="5143215"/>
            <a:chExt cx="4261440" cy="1178696"/>
          </a:xfrm>
        </p:grpSpPr>
        <p:pic>
          <p:nvPicPr>
            <p:cNvPr id="58" name="Picture 3" descr="D:\!_Anna Thesis\images1\gpio.png">
              <a:extLst>
                <a:ext uri="{FF2B5EF4-FFF2-40B4-BE49-F238E27FC236}">
                  <a16:creationId xmlns:a16="http://schemas.microsoft.com/office/drawing/2014/main" id="{C4D1255B-8B05-463B-9C6F-F0317116DB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3216" y="5143215"/>
              <a:ext cx="4261440" cy="1178696"/>
            </a:xfrm>
            <a:prstGeom prst="rect">
              <a:avLst/>
            </a:prstGeom>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4B4A4E2F-01AF-4569-B0DD-42B8EA482684}"/>
                </a:ext>
              </a:extLst>
            </p:cNvPr>
            <p:cNvGrpSpPr/>
            <p:nvPr/>
          </p:nvGrpSpPr>
          <p:grpSpPr>
            <a:xfrm>
              <a:off x="1493971" y="5855560"/>
              <a:ext cx="2554154" cy="311555"/>
              <a:chOff x="1493971" y="5855560"/>
              <a:chExt cx="2554154" cy="311555"/>
            </a:xfrm>
          </p:grpSpPr>
          <p:sp>
            <p:nvSpPr>
              <p:cNvPr id="60" name="직사각형 59">
                <a:extLst>
                  <a:ext uri="{FF2B5EF4-FFF2-40B4-BE49-F238E27FC236}">
                    <a16:creationId xmlns:a16="http://schemas.microsoft.com/office/drawing/2014/main" id="{9F5B94B4-B23A-4696-887C-CF561DF17111}"/>
                  </a:ext>
                </a:extLst>
              </p:cNvPr>
              <p:cNvSpPr/>
              <p:nvPr/>
            </p:nvSpPr>
            <p:spPr>
              <a:xfrm>
                <a:off x="3578222" y="6018356"/>
                <a:ext cx="469903" cy="148759"/>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spcAft>
                    <a:spcPts val="199"/>
                  </a:spcAft>
                </a:pPr>
                <a:r>
                  <a:rPr lang="en-US" altLang="ko-KR" sz="400" b="1" dirty="0">
                    <a:solidFill>
                      <a:srgbClr val="000000"/>
                    </a:solidFill>
                    <a:latin typeface="SamsungOne-400" panose="020B0503030303020204" pitchFamily="34" charset="0"/>
                    <a:ea typeface="SamsungOne-400" panose="020B0503030303020204" pitchFamily="34" charset="0"/>
                  </a:rPr>
                  <a:t>ID</a:t>
                </a:r>
                <a:r>
                  <a:rPr lang="ko-KR" altLang="en-US" sz="400" b="1" dirty="0">
                    <a:solidFill>
                      <a:srgbClr val="000000"/>
                    </a:solidFill>
                    <a:latin typeface="SamsungOne-400" panose="020B0503030303020204" pitchFamily="34" charset="0"/>
                    <a:ea typeface="SamsungOne-400" panose="020B0503030303020204" pitchFamily="34" charset="0"/>
                  </a:rPr>
                  <a:t> </a:t>
                </a:r>
                <a:r>
                  <a:rPr lang="en-US" altLang="ko-KR" sz="400" b="1" dirty="0">
                    <a:solidFill>
                      <a:srgbClr val="000000"/>
                    </a:solidFill>
                    <a:latin typeface="SamsungOne-400" panose="020B0503030303020204" pitchFamily="34" charset="0"/>
                    <a:ea typeface="SamsungOne-400" panose="020B0503030303020204" pitchFamily="34" charset="0"/>
                  </a:rPr>
                  <a:t>EEPROM</a:t>
                </a:r>
              </a:p>
              <a:p>
                <a:pPr>
                  <a:spcAft>
                    <a:spcPts val="199"/>
                  </a:spcAft>
                </a:pPr>
                <a:r>
                  <a:rPr lang="en-US" altLang="ko-KR" sz="400" b="1" dirty="0">
                    <a:solidFill>
                      <a:srgbClr val="000000"/>
                    </a:solidFill>
                    <a:latin typeface="SamsungOne-400" panose="020B0503030303020204" pitchFamily="34" charset="0"/>
                    <a:ea typeface="SamsungOne-400" panose="020B0503030303020204" pitchFamily="34" charset="0"/>
                  </a:rPr>
                  <a:t>Advanced use </a:t>
                </a:r>
                <a:r>
                  <a:rPr lang="en-US" altLang="ko-KR" sz="400" b="1" dirty="0" err="1">
                    <a:solidFill>
                      <a:srgbClr val="000000"/>
                    </a:solidFill>
                    <a:latin typeface="SamsungOne-400" panose="020B0503030303020204" pitchFamily="34" charset="0"/>
                    <a:ea typeface="SamsungOne-400" panose="020B0503030303020204" pitchFamily="34" charset="0"/>
                  </a:rPr>
                  <a:t>olny</a:t>
                </a:r>
                <a:endParaRPr lang="en-US" altLang="ko-KR" sz="400" b="1" dirty="0">
                  <a:solidFill>
                    <a:srgbClr val="000000"/>
                  </a:solidFill>
                  <a:latin typeface="SamsungOne-400" panose="020B0503030303020204" pitchFamily="34" charset="0"/>
                  <a:ea typeface="SamsungOne-400" panose="020B0503030303020204" pitchFamily="34" charset="0"/>
                </a:endParaRPr>
              </a:p>
            </p:txBody>
          </p:sp>
          <p:sp>
            <p:nvSpPr>
              <p:cNvPr id="61" name="직사각형 60">
                <a:extLst>
                  <a:ext uri="{FF2B5EF4-FFF2-40B4-BE49-F238E27FC236}">
                    <a16:creationId xmlns:a16="http://schemas.microsoft.com/office/drawing/2014/main" id="{18DBCAE1-6634-4400-ACAE-12F094A764D5}"/>
                  </a:ext>
                </a:extLst>
              </p:cNvPr>
              <p:cNvSpPr/>
              <p:nvPr/>
            </p:nvSpPr>
            <p:spPr>
              <a:xfrm>
                <a:off x="3211512" y="6036919"/>
                <a:ext cx="160339" cy="123432"/>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spcAft>
                    <a:spcPts val="199"/>
                  </a:spcAft>
                </a:pPr>
                <a:r>
                  <a:rPr lang="en-US" altLang="ko-KR" sz="802" b="1" dirty="0">
                    <a:solidFill>
                      <a:srgbClr val="000000"/>
                    </a:solidFill>
                    <a:latin typeface="SamsungOne-400" panose="020B0503030303020204" pitchFamily="34" charset="0"/>
                    <a:ea typeface="SamsungOne-400" panose="020B0503030303020204" pitchFamily="34" charset="0"/>
                  </a:rPr>
                  <a:t>5v</a:t>
                </a:r>
              </a:p>
            </p:txBody>
          </p:sp>
          <p:sp>
            <p:nvSpPr>
              <p:cNvPr id="62" name="직사각형 61">
                <a:extLst>
                  <a:ext uri="{FF2B5EF4-FFF2-40B4-BE49-F238E27FC236}">
                    <a16:creationId xmlns:a16="http://schemas.microsoft.com/office/drawing/2014/main" id="{4AFAE47D-F0E5-429A-AD5D-3FC1D399B8A8}"/>
                  </a:ext>
                </a:extLst>
              </p:cNvPr>
              <p:cNvSpPr/>
              <p:nvPr/>
            </p:nvSpPr>
            <p:spPr>
              <a:xfrm>
                <a:off x="2737396" y="6031014"/>
                <a:ext cx="236539" cy="123432"/>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spcAft>
                    <a:spcPts val="199"/>
                  </a:spcAft>
                </a:pPr>
                <a:r>
                  <a:rPr lang="en-US" altLang="ko-KR" sz="802" b="1" dirty="0">
                    <a:solidFill>
                      <a:srgbClr val="000000"/>
                    </a:solidFill>
                    <a:latin typeface="SamsungOne-400" panose="020B0503030303020204" pitchFamily="34" charset="0"/>
                    <a:ea typeface="SamsungOne-400" panose="020B0503030303020204" pitchFamily="34" charset="0"/>
                  </a:rPr>
                  <a:t>3.3v</a:t>
                </a:r>
              </a:p>
            </p:txBody>
          </p:sp>
          <p:sp>
            <p:nvSpPr>
              <p:cNvPr id="63" name="직사각형 62">
                <a:extLst>
                  <a:ext uri="{FF2B5EF4-FFF2-40B4-BE49-F238E27FC236}">
                    <a16:creationId xmlns:a16="http://schemas.microsoft.com/office/drawing/2014/main" id="{D3E9BE37-E397-4B0A-B3E6-7782F28B60A8}"/>
                  </a:ext>
                </a:extLst>
              </p:cNvPr>
              <p:cNvSpPr/>
              <p:nvPr/>
            </p:nvSpPr>
            <p:spPr>
              <a:xfrm>
                <a:off x="2154996" y="6031014"/>
                <a:ext cx="366698" cy="123432"/>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spcAft>
                    <a:spcPts val="199"/>
                  </a:spcAft>
                </a:pPr>
                <a:r>
                  <a:rPr lang="en-US" altLang="ko-KR" sz="802" b="1" dirty="0">
                    <a:solidFill>
                      <a:srgbClr val="000000"/>
                    </a:solidFill>
                    <a:latin typeface="SamsungOne-400" panose="020B0503030303020204" pitchFamily="34" charset="0"/>
                    <a:ea typeface="SamsungOne-400" panose="020B0503030303020204" pitchFamily="34" charset="0"/>
                  </a:rPr>
                  <a:t>Ground</a:t>
                </a:r>
              </a:p>
            </p:txBody>
          </p:sp>
          <p:sp>
            <p:nvSpPr>
              <p:cNvPr id="64" name="직사각형 63">
                <a:extLst>
                  <a:ext uri="{FF2B5EF4-FFF2-40B4-BE49-F238E27FC236}">
                    <a16:creationId xmlns:a16="http://schemas.microsoft.com/office/drawing/2014/main" id="{E30F1263-7096-4568-96F1-EA19BC95C1CC}"/>
                  </a:ext>
                </a:extLst>
              </p:cNvPr>
              <p:cNvSpPr/>
              <p:nvPr/>
            </p:nvSpPr>
            <p:spPr>
              <a:xfrm>
                <a:off x="1675289" y="6031014"/>
                <a:ext cx="247903" cy="123432"/>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spcAft>
                    <a:spcPts val="199"/>
                  </a:spcAft>
                </a:pPr>
                <a:r>
                  <a:rPr lang="en-US" altLang="ko-KR" sz="802" b="1">
                    <a:solidFill>
                      <a:srgbClr val="000000"/>
                    </a:solidFill>
                    <a:latin typeface="SamsungOne-400" panose="020B0503030303020204" pitchFamily="34" charset="0"/>
                    <a:ea typeface="SamsungOne-400" panose="020B0503030303020204" pitchFamily="34" charset="0"/>
                  </a:rPr>
                  <a:t>GPIO</a:t>
                </a:r>
                <a:endParaRPr lang="en-US" altLang="ko-KR" sz="802" b="1" dirty="0">
                  <a:solidFill>
                    <a:srgbClr val="000000"/>
                  </a:solidFill>
                  <a:latin typeface="SamsungOne-400" panose="020B0503030303020204" pitchFamily="34" charset="0"/>
                  <a:ea typeface="SamsungOne-400" panose="020B0503030303020204" pitchFamily="34" charset="0"/>
                </a:endParaRPr>
              </a:p>
            </p:txBody>
          </p:sp>
          <p:sp>
            <p:nvSpPr>
              <p:cNvPr id="65" name="직사각형 64">
                <a:extLst>
                  <a:ext uri="{FF2B5EF4-FFF2-40B4-BE49-F238E27FC236}">
                    <a16:creationId xmlns:a16="http://schemas.microsoft.com/office/drawing/2014/main" id="{6CE92A3F-9326-4ED9-9D60-22CFE4FEF948}"/>
                  </a:ext>
                </a:extLst>
              </p:cNvPr>
              <p:cNvSpPr/>
              <p:nvPr/>
            </p:nvSpPr>
            <p:spPr>
              <a:xfrm>
                <a:off x="1493971" y="5855560"/>
                <a:ext cx="2554154" cy="107594"/>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spcAft>
                    <a:spcPts val="199"/>
                  </a:spcAft>
                </a:pPr>
                <a:r>
                  <a:rPr lang="en-US" altLang="ko-KR" sz="699" b="1" dirty="0">
                    <a:solidFill>
                      <a:srgbClr val="000000"/>
                    </a:solidFill>
                    <a:latin typeface="SamsungOne-400" panose="020B0503030303020204" pitchFamily="34" charset="0"/>
                    <a:ea typeface="SamsungOne-400" panose="020B0503030303020204" pitchFamily="34" charset="0"/>
                  </a:rPr>
                  <a:t>Raspberry Pi A+ / B+ and Raspberry Pi 4 B physical pin numbers</a:t>
                </a:r>
              </a:p>
            </p:txBody>
          </p:sp>
        </p:grpSp>
      </p:grpSp>
      <p:cxnSp>
        <p:nvCxnSpPr>
          <p:cNvPr id="6" name="연결선: 꺾임 5">
            <a:extLst>
              <a:ext uri="{FF2B5EF4-FFF2-40B4-BE49-F238E27FC236}">
                <a16:creationId xmlns:a16="http://schemas.microsoft.com/office/drawing/2014/main" id="{5B2C9873-8900-4B53-BB40-E6F7BA6224E1}"/>
              </a:ext>
            </a:extLst>
          </p:cNvPr>
          <p:cNvCxnSpPr>
            <a:stCxn id="59" idx="3"/>
            <a:endCxn id="58" idx="0"/>
          </p:cNvCxnSpPr>
          <p:nvPr/>
        </p:nvCxnSpPr>
        <p:spPr>
          <a:xfrm>
            <a:off x="1905955" y="4351188"/>
            <a:ext cx="1089255" cy="191350"/>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B0FE9C0B-96A5-450F-9006-B2061A6A322F}"/>
              </a:ext>
            </a:extLst>
          </p:cNvPr>
          <p:cNvSpPr/>
          <p:nvPr/>
        </p:nvSpPr>
        <p:spPr>
          <a:xfrm>
            <a:off x="7126091" y="5310487"/>
            <a:ext cx="2334035" cy="994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rgbClr val="34339A"/>
                </a:solidFill>
                <a:latin typeface="SamsungOne-400" panose="020B0503030303020204" pitchFamily="34" charset="0"/>
                <a:ea typeface="SamsungOne-400" panose="020B0503030303020204" pitchFamily="34" charset="0"/>
              </a:rPr>
              <a:t>I/O </a:t>
            </a:r>
            <a:r>
              <a:rPr lang="en-US" altLang="ko-KR" sz="1200" b="1" dirty="0" err="1">
                <a:solidFill>
                  <a:srgbClr val="34339A"/>
                </a:solidFill>
                <a:latin typeface="SamsungOne-400" panose="020B0503030303020204" pitchFamily="34" charset="0"/>
                <a:ea typeface="SamsungOne-400" panose="020B0503030303020204" pitchFamily="34" charset="0"/>
              </a:rPr>
              <a:t>toàn</a:t>
            </a:r>
            <a:r>
              <a:rPr lang="en-US" altLang="ko-KR" sz="1200" b="1" dirty="0">
                <a:solidFill>
                  <a:srgbClr val="34339A"/>
                </a:solidFill>
                <a:latin typeface="SamsungOne-400" panose="020B0503030303020204" pitchFamily="34" charset="0"/>
                <a:ea typeface="SamsungOne-400" panose="020B0503030303020204" pitchFamily="34" charset="0"/>
              </a:rPr>
              <a:t> </a:t>
            </a:r>
            <a:r>
              <a:rPr lang="en-US" altLang="ko-KR" sz="1200" b="1" dirty="0" err="1">
                <a:solidFill>
                  <a:srgbClr val="34339A"/>
                </a:solidFill>
                <a:latin typeface="SamsungOne-400" panose="020B0503030303020204" pitchFamily="34" charset="0"/>
                <a:ea typeface="SamsungOne-400" panose="020B0503030303020204" pitchFamily="34" charset="0"/>
              </a:rPr>
              <a:t>diện</a:t>
            </a:r>
            <a:r>
              <a:rPr lang="en-US" altLang="ko-KR" sz="1200" b="1" dirty="0">
                <a:solidFill>
                  <a:srgbClr val="34339A"/>
                </a:solidFill>
                <a:latin typeface="SamsungOne-400" panose="020B0503030303020204" pitchFamily="34" charset="0"/>
                <a:ea typeface="SamsungOne-400" panose="020B0503030303020204" pitchFamily="34" charset="0"/>
              </a:rPr>
              <a:t>:</a:t>
            </a:r>
          </a:p>
          <a:p>
            <a:pPr marL="265091" indent="-173024">
              <a:buClr>
                <a:schemeClr val="bg2">
                  <a:lumMod val="25000"/>
                </a:schemeClr>
              </a:buClr>
              <a:buFont typeface="Arial" panose="020B0604020202020204" pitchFamily="34" charset="0"/>
              <a:buChar char="•"/>
            </a:pPr>
            <a:r>
              <a:rPr lang="en-US" altLang="ko-KR" sz="1200" dirty="0">
                <a:solidFill>
                  <a:schemeClr val="tx1"/>
                </a:solidFill>
                <a:latin typeface="SamsungOne-400" panose="020B0503030303020204" pitchFamily="34" charset="0"/>
                <a:ea typeface="SamsungOne-400" panose="020B0503030303020204" pitchFamily="34" charset="0"/>
              </a:rPr>
              <a:t>26 </a:t>
            </a:r>
            <a:r>
              <a:rPr lang="en-US" altLang="ko-KR" sz="1200" dirty="0" err="1">
                <a:solidFill>
                  <a:schemeClr val="tx1"/>
                </a:solidFill>
                <a:latin typeface="SamsungOne-400" panose="020B0503030303020204" pitchFamily="34" charset="0"/>
                <a:ea typeface="SamsungOne-400" panose="020B0503030303020204" pitchFamily="34" charset="0"/>
              </a:rPr>
              <a:t>chân</a:t>
            </a:r>
            <a:r>
              <a:rPr lang="en-US" altLang="ko-KR" sz="1200" dirty="0">
                <a:solidFill>
                  <a:schemeClr val="tx1"/>
                </a:solidFill>
                <a:latin typeface="SamsungOne-400" panose="020B0503030303020204" pitchFamily="34" charset="0"/>
                <a:ea typeface="SamsungOne-400" panose="020B0503030303020204" pitchFamily="34" charset="0"/>
              </a:rPr>
              <a:t> digital</a:t>
            </a:r>
          </a:p>
          <a:p>
            <a:pPr marL="265091" indent="-173024">
              <a:buClr>
                <a:schemeClr val="bg2">
                  <a:lumMod val="25000"/>
                </a:schemeClr>
              </a:buClr>
              <a:buFont typeface="Arial" panose="020B0604020202020204" pitchFamily="34" charset="0"/>
              <a:buChar char="•"/>
            </a:pPr>
            <a:r>
              <a:rPr lang="en-US" altLang="ko-KR" sz="1200" dirty="0">
                <a:solidFill>
                  <a:schemeClr val="tx1"/>
                </a:solidFill>
                <a:latin typeface="SamsungOne-400" panose="020B0503030303020204" pitchFamily="34" charset="0"/>
                <a:ea typeface="SamsungOne-400" panose="020B0503030303020204" pitchFamily="34" charset="0"/>
              </a:rPr>
              <a:t> 4 </a:t>
            </a:r>
            <a:r>
              <a:rPr lang="en-US" altLang="ko-KR" sz="1200" dirty="0" err="1">
                <a:solidFill>
                  <a:schemeClr val="tx1"/>
                </a:solidFill>
                <a:latin typeface="SamsungOne-400" panose="020B0503030303020204" pitchFamily="34" charset="0"/>
                <a:ea typeface="SamsungOne-400" panose="020B0503030303020204" pitchFamily="34" charset="0"/>
              </a:rPr>
              <a:t>nguồn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điện</a:t>
            </a:r>
            <a:r>
              <a:rPr lang="en-US" altLang="ko-KR" sz="1200" dirty="0">
                <a:solidFill>
                  <a:schemeClr val="tx1"/>
                </a:solidFill>
                <a:latin typeface="SamsungOne-400" panose="020B0503030303020204" pitchFamily="34" charset="0"/>
                <a:ea typeface="SamsungOne-400" panose="020B0503030303020204" pitchFamily="34" charset="0"/>
              </a:rPr>
              <a:t> (5 V </a:t>
            </a:r>
            <a:r>
              <a:rPr lang="en-US" altLang="ko-KR" sz="1200" dirty="0" err="1">
                <a:solidFill>
                  <a:schemeClr val="tx1"/>
                </a:solidFill>
                <a:latin typeface="SamsungOne-400" panose="020B0503030303020204" pitchFamily="34" charset="0"/>
                <a:ea typeface="SamsungOne-400" panose="020B0503030303020204" pitchFamily="34" charset="0"/>
              </a:rPr>
              <a:t>và</a:t>
            </a:r>
            <a:r>
              <a:rPr lang="en-US" altLang="ko-KR" sz="1200" dirty="0">
                <a:solidFill>
                  <a:schemeClr val="tx1"/>
                </a:solidFill>
                <a:latin typeface="SamsungOne-400" panose="020B0503030303020204" pitchFamily="34" charset="0"/>
                <a:ea typeface="SamsungOne-400" panose="020B0503030303020204" pitchFamily="34" charset="0"/>
              </a:rPr>
              <a:t> 3,3 A)</a:t>
            </a:r>
          </a:p>
          <a:p>
            <a:pPr marL="265091" indent="-173024">
              <a:buClr>
                <a:schemeClr val="bg2">
                  <a:lumMod val="25000"/>
                </a:schemeClr>
              </a:buClr>
              <a:buFont typeface="Arial" panose="020B0604020202020204" pitchFamily="34" charset="0"/>
              <a:buChar char="•"/>
            </a:pPr>
            <a:r>
              <a:rPr lang="en-US" altLang="ko-KR" sz="1200" dirty="0">
                <a:solidFill>
                  <a:schemeClr val="tx1"/>
                </a:solidFill>
                <a:latin typeface="SamsungOne-400" panose="020B0503030303020204" pitchFamily="34" charset="0"/>
                <a:ea typeface="SamsungOne-400" panose="020B0503030303020204" pitchFamily="34" charset="0"/>
              </a:rPr>
              <a:t> 8 </a:t>
            </a:r>
            <a:r>
              <a:rPr lang="en-US" altLang="ko-KR" sz="1200" dirty="0" err="1">
                <a:solidFill>
                  <a:schemeClr val="tx1"/>
                </a:solidFill>
                <a:latin typeface="SamsungOne-400" panose="020B0503030303020204" pitchFamily="34" charset="0"/>
                <a:ea typeface="SamsungOne-400" panose="020B0503030303020204" pitchFamily="34" charset="0"/>
              </a:rPr>
              <a:t>chân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nối</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đất</a:t>
            </a:r>
            <a:endParaRPr lang="en-US" altLang="ko-KR" sz="1200" dirty="0">
              <a:solidFill>
                <a:schemeClr val="tx1"/>
              </a:solidFill>
              <a:latin typeface="SamsungOne-400" panose="020B0503030303020204" pitchFamily="34" charset="0"/>
              <a:ea typeface="SamsungOne-400" panose="020B0503030303020204" pitchFamily="34" charset="0"/>
            </a:endParaRPr>
          </a:p>
          <a:p>
            <a:pPr marL="265091" indent="-173024">
              <a:buClr>
                <a:schemeClr val="bg2">
                  <a:lumMod val="25000"/>
                </a:schemeClr>
              </a:buClr>
              <a:buFont typeface="Arial" panose="020B0604020202020204" pitchFamily="34" charset="0"/>
              <a:buChar char="•"/>
            </a:pPr>
            <a:r>
              <a:rPr lang="en-US" altLang="ko-KR" sz="1200" dirty="0">
                <a:solidFill>
                  <a:schemeClr val="tx1"/>
                </a:solidFill>
                <a:latin typeface="SamsungOne-400" panose="020B0503030303020204" pitchFamily="34" charset="0"/>
                <a:ea typeface="SamsungOne-400" panose="020B0503030303020204" pitchFamily="34" charset="0"/>
              </a:rPr>
              <a:t> 2 ID EEPROM</a:t>
            </a:r>
          </a:p>
        </p:txBody>
      </p:sp>
      <p:pic>
        <p:nvPicPr>
          <p:cNvPr id="23558" name="Picture 6" descr="Raspberry Pi Python Tutorials – Setting Up Raspberry Pi Desktop">
            <a:extLst>
              <a:ext uri="{FF2B5EF4-FFF2-40B4-BE49-F238E27FC236}">
                <a16:creationId xmlns:a16="http://schemas.microsoft.com/office/drawing/2014/main" id="{E4C14F2D-BD47-4677-A208-7F41A2158C9F}"/>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8520" r="1410" b="13391"/>
          <a:stretch/>
        </p:blipFill>
        <p:spPr bwMode="auto">
          <a:xfrm>
            <a:off x="4951412" y="775649"/>
            <a:ext cx="4446361" cy="4475555"/>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21843840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phân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giải</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6" name="직사각형 25">
            <a:extLst>
              <a:ext uri="{FF2B5EF4-FFF2-40B4-BE49-F238E27FC236}">
                <a16:creationId xmlns:a16="http://schemas.microsoft.com/office/drawing/2014/main" id="{B33DAB9F-AABD-4CF3-9089-603FDDC70B5B}"/>
              </a:ext>
            </a:extLst>
          </p:cNvPr>
          <p:cNvSpPr/>
          <p:nvPr/>
        </p:nvSpPr>
        <p:spPr>
          <a:xfrm>
            <a:off x="580400" y="1944547"/>
            <a:ext cx="8619172" cy="1118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Gia </a:t>
            </a:r>
            <a:r>
              <a:rPr lang="en-US" altLang="ko-KR" sz="1401" dirty="0" err="1">
                <a:solidFill>
                  <a:schemeClr val="tx1"/>
                </a:solidFill>
                <a:latin typeface="SamsungOne-400" panose="020B0503030303020204" pitchFamily="34" charset="0"/>
                <a:ea typeface="SamsungOne-400" panose="020B0503030303020204" pitchFamily="34" charset="0"/>
              </a:rPr>
              <a:t>số</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nhỏ</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nhất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có</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thể</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phát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hiện</a:t>
            </a:r>
            <a:endParaRPr lang="en-US" altLang="ko-KR" sz="1401" dirty="0">
              <a:solidFill>
                <a:schemeClr val="tx1"/>
              </a:solidFill>
              <a:latin typeface="SamsungOne-400" panose="020B0503030303020204" pitchFamily="34" charset="0"/>
              <a:ea typeface="SamsungOne-400" panose="020B0503030303020204" pitchFamily="34" charset="0"/>
            </a:endParaRPr>
          </a:p>
          <a:p>
            <a:pPr marL="115879" indent="-115879">
              <a:spcAft>
                <a:spcPts val="1000"/>
              </a:spcAft>
              <a:buSzPct val="120000"/>
              <a:buBlip>
                <a:blip r:embed="rId3"/>
              </a:buBlip>
              <a:defRPr/>
            </a:pPr>
            <a:r>
              <a:rPr lang="vi-VN" altLang="ko-KR" sz="1401" dirty="0">
                <a:solidFill>
                  <a:prstClr val="black">
                    <a:lumMod val="85000"/>
                    <a:lumOff val="15000"/>
                  </a:prstClr>
                </a:solidFill>
                <a:latin typeface="SamsungOne-400" panose="020B0503030303020204" pitchFamily="34" charset="0"/>
                <a:ea typeface="SamsungOne-400" panose="020B0503030303020204" pitchFamily="34" charset="0"/>
              </a:rPr>
              <a:t>Như trong hình, nếu </a:t>
            </a:r>
            <a:r>
              <a:rPr lang="el-GR" altLang="ko-KR" sz="1401" dirty="0">
                <a:solidFill>
                  <a:prstClr val="black">
                    <a:lumMod val="85000"/>
                    <a:lumOff val="15000"/>
                  </a:prstClr>
                </a:solidFill>
                <a:latin typeface="SamsungOne-400" panose="020B0503030303020204" pitchFamily="34" charset="0"/>
                <a:ea typeface="SamsungOne-400" panose="020B0503030303020204" pitchFamily="34" charset="0"/>
              </a:rPr>
              <a:t>Δ</a:t>
            </a:r>
            <a:r>
              <a:rPr lang="vi-VN" altLang="ko-KR" sz="1401" dirty="0">
                <a:solidFill>
                  <a:prstClr val="black">
                    <a:lumMod val="85000"/>
                    <a:lumOff val="15000"/>
                  </a:prstClr>
                </a:solidFill>
                <a:latin typeface="SamsungOne-400" panose="020B0503030303020204" pitchFamily="34" charset="0"/>
                <a:ea typeface="SamsungOne-400" panose="020B0503030303020204" pitchFamily="34" charset="0"/>
              </a:rPr>
              <a:t>x nhỏ đi thì </a:t>
            </a:r>
            <a:r>
              <a:rPr lang="el-GR" altLang="ko-KR" sz="1401" dirty="0">
                <a:solidFill>
                  <a:prstClr val="black">
                    <a:lumMod val="85000"/>
                    <a:lumOff val="15000"/>
                  </a:prstClr>
                </a:solidFill>
                <a:latin typeface="SamsungOne-400" panose="020B0503030303020204" pitchFamily="34" charset="0"/>
                <a:ea typeface="SamsungOne-400" panose="020B0503030303020204" pitchFamily="34" charset="0"/>
              </a:rPr>
              <a:t>Δ</a:t>
            </a:r>
            <a:r>
              <a:rPr lang="vi-VN" altLang="ko-KR" sz="1401" dirty="0">
                <a:solidFill>
                  <a:prstClr val="black">
                    <a:lumMod val="85000"/>
                    <a:lumOff val="15000"/>
                  </a:prstClr>
                </a:solidFill>
                <a:latin typeface="SamsungOne-400" panose="020B0503030303020204" pitchFamily="34" charset="0"/>
                <a:ea typeface="SamsungOne-400" panose="020B0503030303020204" pitchFamily="34" charset="0"/>
              </a:rPr>
              <a:t>y cũng nhỏ đi. Do vậy, </a:t>
            </a:r>
            <a:r>
              <a:rPr lang="el-GR" altLang="ko-KR" sz="1401" dirty="0">
                <a:solidFill>
                  <a:prstClr val="black">
                    <a:lumMod val="85000"/>
                    <a:lumOff val="15000"/>
                  </a:prstClr>
                </a:solidFill>
                <a:latin typeface="SamsungOne-400" panose="020B0503030303020204" pitchFamily="34" charset="0"/>
                <a:ea typeface="SamsungOne-400" panose="020B0503030303020204" pitchFamily="34" charset="0"/>
              </a:rPr>
              <a:t>Δ</a:t>
            </a:r>
            <a:r>
              <a:rPr lang="vi-VN" altLang="ko-KR" sz="1401" dirty="0">
                <a:solidFill>
                  <a:prstClr val="black">
                    <a:lumMod val="85000"/>
                    <a:lumOff val="15000"/>
                  </a:prstClr>
                </a:solidFill>
                <a:latin typeface="SamsungOne-400" panose="020B0503030303020204" pitchFamily="34" charset="0"/>
                <a:ea typeface="SamsungOne-400" panose="020B0503030303020204" pitchFamily="34" charset="0"/>
              </a:rPr>
              <a:t>y là đại lượng không xác định mặc dù tín hiệu đầu vào thay đổi. Trong trường hợp này, </a:t>
            </a:r>
            <a:r>
              <a:rPr lang="el-GR" altLang="ko-KR" sz="1401" dirty="0">
                <a:solidFill>
                  <a:prstClr val="black">
                    <a:lumMod val="85000"/>
                    <a:lumOff val="15000"/>
                  </a:prstClr>
                </a:solidFill>
                <a:latin typeface="SamsungOne-400" panose="020B0503030303020204" pitchFamily="34" charset="0"/>
                <a:ea typeface="SamsungOne-400" panose="020B0503030303020204" pitchFamily="34" charset="0"/>
              </a:rPr>
              <a:t>Δ</a:t>
            </a:r>
            <a:r>
              <a:rPr lang="vi-VN" altLang="ko-KR" sz="1401" dirty="0">
                <a:solidFill>
                  <a:prstClr val="black">
                    <a:lumMod val="85000"/>
                    <a:lumOff val="15000"/>
                  </a:prstClr>
                </a:solidFill>
                <a:latin typeface="SamsungOne-400" panose="020B0503030303020204" pitchFamily="34" charset="0"/>
                <a:ea typeface="SamsungOne-400" panose="020B0503030303020204" pitchFamily="34" charset="0"/>
              </a:rPr>
              <a:t>x chính là độ phân giải góc</a:t>
            </a:r>
          </a:p>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Nguyên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nhân</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0D158B4E-B9BB-4BE8-BB95-7772C31E75B2}"/>
              </a:ext>
            </a:extLst>
          </p:cNvPr>
          <p:cNvSpPr/>
          <p:nvPr/>
        </p:nvSpPr>
        <p:spPr>
          <a:xfrm>
            <a:off x="3504307" y="3062795"/>
            <a:ext cx="5695260" cy="125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Các phần bị thay đổi của tín hiệu đầu vào được xử lý bên trong cảm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biến và không xuất ra dưới dạng tín hiệu đầu ra</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a:t>
            </a:r>
            <a:r>
              <a:rPr lang="el-GR" altLang="ko-KR" sz="1299" dirty="0">
                <a:solidFill>
                  <a:prstClr val="black">
                    <a:lumMod val="85000"/>
                    <a:lumOff val="15000"/>
                  </a:prstClr>
                </a:solidFill>
                <a:latin typeface="SamsungOne-400" panose="020B0503030303020204" pitchFamily="34" charset="0"/>
                <a:ea typeface="SamsungOne-400" panose="020B0503030303020204" pitchFamily="34" charset="0"/>
              </a:rPr>
              <a:t>Δ</a:t>
            </a: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x) phản hồi trước thay đổi của tín hiệu đầu vào (</a:t>
            </a:r>
            <a:r>
              <a:rPr lang="el-GR" altLang="ko-KR" sz="1299" dirty="0">
                <a:solidFill>
                  <a:prstClr val="black">
                    <a:lumMod val="85000"/>
                    <a:lumOff val="15000"/>
                  </a:prstClr>
                </a:solidFill>
                <a:latin typeface="SamsungOne-400" panose="020B0503030303020204" pitchFamily="34" charset="0"/>
                <a:ea typeface="SamsungOne-400" panose="020B0503030303020204" pitchFamily="34" charset="0"/>
              </a:rPr>
              <a:t>Δ</a:t>
            </a: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y) thì cảm biến sẽ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ít bị nhiễu hơn</a:t>
            </a:r>
          </a:p>
        </p:txBody>
      </p:sp>
      <p:sp>
        <p:nvSpPr>
          <p:cNvPr id="16" name="직사각형 15">
            <a:extLst>
              <a:ext uri="{FF2B5EF4-FFF2-40B4-BE49-F238E27FC236}">
                <a16:creationId xmlns:a16="http://schemas.microsoft.com/office/drawing/2014/main" id="{5D485122-A956-4870-AF34-4DFC550D4DEA}"/>
              </a:ext>
            </a:extLst>
          </p:cNvPr>
          <p:cNvSpPr/>
          <p:nvPr/>
        </p:nvSpPr>
        <p:spPr>
          <a:xfrm>
            <a:off x="558807" y="3120371"/>
            <a:ext cx="2822576" cy="227460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nvGrpSpPr>
          <p:cNvPr id="32" name="그룹 31">
            <a:extLst>
              <a:ext uri="{FF2B5EF4-FFF2-40B4-BE49-F238E27FC236}">
                <a16:creationId xmlns:a16="http://schemas.microsoft.com/office/drawing/2014/main" id="{1477AC22-1E65-46A5-B157-739CBE9FBC84}"/>
              </a:ext>
            </a:extLst>
          </p:cNvPr>
          <p:cNvGrpSpPr/>
          <p:nvPr/>
        </p:nvGrpSpPr>
        <p:grpSpPr>
          <a:xfrm>
            <a:off x="745068" y="3269637"/>
            <a:ext cx="2528433" cy="2071111"/>
            <a:chOff x="4859933" y="2584660"/>
            <a:chExt cx="3405113" cy="2789224"/>
          </a:xfrm>
        </p:grpSpPr>
        <p:pic>
          <p:nvPicPr>
            <p:cNvPr id="33" name="Picture 58">
              <a:extLst>
                <a:ext uri="{FF2B5EF4-FFF2-40B4-BE49-F238E27FC236}">
                  <a16:creationId xmlns:a16="http://schemas.microsoft.com/office/drawing/2014/main" id="{B0D82CFE-218A-42DA-B791-7DF9038B2A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55" t="4763" r="3164" b="4664"/>
            <a:stretch/>
          </p:blipFill>
          <p:spPr bwMode="auto">
            <a:xfrm>
              <a:off x="4859933" y="2598973"/>
              <a:ext cx="3292789" cy="263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직사각형 33">
              <a:extLst>
                <a:ext uri="{FF2B5EF4-FFF2-40B4-BE49-F238E27FC236}">
                  <a16:creationId xmlns:a16="http://schemas.microsoft.com/office/drawing/2014/main" id="{315077F7-17F1-4E05-8DDD-E097FD83F468}"/>
                </a:ext>
              </a:extLst>
            </p:cNvPr>
            <p:cNvSpPr/>
            <p:nvPr/>
          </p:nvSpPr>
          <p:spPr>
            <a:xfrm>
              <a:off x="5283101" y="2804901"/>
              <a:ext cx="846624" cy="455595"/>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r>
                <a:rPr lang="en-US" altLang="ko-KR" sz="1099" dirty="0" err="1">
                  <a:latin typeface="SamsungOne-700" panose="020B0803030303020204" pitchFamily="34" charset="0"/>
                  <a:ea typeface="SamsungOne-700" panose="020B0803030303020204" pitchFamily="34" charset="0"/>
                </a:rPr>
                <a:t>Tín</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hiệu</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đầu</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ra</a:t>
              </a:r>
              <a:endParaRPr lang="en-US" altLang="ko-KR" sz="1099" dirty="0">
                <a:latin typeface="SamsungOne-700" panose="020B0803030303020204" pitchFamily="34" charset="0"/>
                <a:ea typeface="SamsungOne-700" panose="020B0803030303020204" pitchFamily="34" charset="0"/>
              </a:endParaRPr>
            </a:p>
          </p:txBody>
        </p:sp>
        <p:sp>
          <p:nvSpPr>
            <p:cNvPr id="39" name="직사각형 38">
              <a:extLst>
                <a:ext uri="{FF2B5EF4-FFF2-40B4-BE49-F238E27FC236}">
                  <a16:creationId xmlns:a16="http://schemas.microsoft.com/office/drawing/2014/main" id="{813A0D16-83C5-40C1-BEE1-052451FE55DC}"/>
                </a:ext>
              </a:extLst>
            </p:cNvPr>
            <p:cNvSpPr/>
            <p:nvPr/>
          </p:nvSpPr>
          <p:spPr>
            <a:xfrm>
              <a:off x="7544758" y="4338347"/>
              <a:ext cx="720288" cy="1035537"/>
            </a:xfrm>
            <a:prstGeom prst="rect">
              <a:avLst/>
            </a:prstGeom>
            <a:solidFill>
              <a:schemeClr val="bg1"/>
            </a:solidFill>
          </p:spPr>
          <p:txBody>
            <a:bodyPr wrap="square">
              <a:spAutoFit/>
              <a:scene3d>
                <a:camera prst="orthographicFront"/>
                <a:lightRig rig="threePt" dir="t"/>
              </a:scene3d>
              <a:sp3d>
                <a:bevelT w="0" h="6350"/>
              </a:sp3d>
            </a:bodyPr>
            <a:lstStyle/>
            <a:p>
              <a:pPr algn="ctr"/>
              <a:r>
                <a:rPr lang="en-US" altLang="ko-KR" sz="1099" dirty="0" err="1">
                  <a:latin typeface="SamsungOne-700" panose="020B0803030303020204" pitchFamily="34" charset="0"/>
                  <a:ea typeface="SamsungOne-700" panose="020B0803030303020204" pitchFamily="34" charset="0"/>
                </a:rPr>
                <a:t>Tín</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hiệu</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đầu</a:t>
              </a:r>
              <a:r>
                <a:rPr lang="en-US" altLang="ko-KR" sz="1099" dirty="0">
                  <a:latin typeface="SamsungOne-700" panose="020B0803030303020204" pitchFamily="34" charset="0"/>
                  <a:ea typeface="SamsungOne-700" panose="020B0803030303020204" pitchFamily="34" charset="0"/>
                </a:rPr>
                <a:t> </a:t>
              </a:r>
              <a:r>
                <a:rPr lang="en-US" altLang="ko-KR" sz="1099" dirty="0" err="1">
                  <a:latin typeface="SamsungOne-700" panose="020B0803030303020204" pitchFamily="34" charset="0"/>
                  <a:ea typeface="SamsungOne-700" panose="020B0803030303020204" pitchFamily="34" charset="0"/>
                </a:rPr>
                <a:t>vào</a:t>
              </a:r>
              <a:endParaRPr lang="en-US" altLang="ko-KR" sz="1099" dirty="0">
                <a:latin typeface="SamsungOne-700" panose="020B0803030303020204" pitchFamily="34" charset="0"/>
                <a:ea typeface="SamsungOne-700" panose="020B08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id="{3C2C3E4C-FDF4-4C5D-B211-5704A3308E0B}"/>
                    </a:ext>
                  </a:extLst>
                </p:cNvPr>
                <p:cNvSpPr/>
                <p:nvPr/>
              </p:nvSpPr>
              <p:spPr>
                <a:xfrm>
                  <a:off x="5656359" y="3347070"/>
                  <a:ext cx="473358"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𝑦</m:t>
                        </m:r>
                        <m:r>
                          <a:rPr lang="en-US" altLang="ko-KR" sz="1000" i="1" baseline="-25000" dirty="0" err="1">
                            <a:latin typeface="Cambria Math" panose="02040503050406030204" pitchFamily="18" charset="0"/>
                            <a:ea typeface="SamsungOne-700" panose="020B0803030303020204" pitchFamily="34" charset="0"/>
                          </a:rPr>
                          <m:t>𝑚𝑎𝑥</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1" name="직사각형 40">
                  <a:extLst>
                    <a:ext uri="{FF2B5EF4-FFF2-40B4-BE49-F238E27FC236}">
                      <a16:creationId xmlns:a16="http://schemas.microsoft.com/office/drawing/2014/main" id="{3C2C3E4C-FDF4-4C5D-B211-5704A3308E0B}"/>
                    </a:ext>
                  </a:extLst>
                </p:cNvPr>
                <p:cNvSpPr>
                  <a:spLocks noRot="1" noChangeAspect="1" noMove="1" noResize="1" noEditPoints="1" noAdjustHandles="1" noChangeArrowheads="1" noChangeShapeType="1" noTextEdit="1"/>
                </p:cNvSpPr>
                <p:nvPr/>
              </p:nvSpPr>
              <p:spPr>
                <a:xfrm>
                  <a:off x="5656361" y="3347071"/>
                  <a:ext cx="473359" cy="202497"/>
                </a:xfrm>
                <a:prstGeom prst="rect">
                  <a:avLst/>
                </a:prstGeom>
                <a:blipFill>
                  <a:blip r:embed="rId7"/>
                  <a:stretch>
                    <a:fillRect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EAC61BD8-80C8-43C0-BD06-7B58083A2BF6}"/>
                    </a:ext>
                  </a:extLst>
                </p:cNvPr>
                <p:cNvSpPr/>
                <p:nvPr/>
              </p:nvSpPr>
              <p:spPr>
                <a:xfrm>
                  <a:off x="6032973" y="2584660"/>
                  <a:ext cx="393049"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𝑦</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2" name="직사각형 41">
                  <a:extLst>
                    <a:ext uri="{FF2B5EF4-FFF2-40B4-BE49-F238E27FC236}">
                      <a16:creationId xmlns:a16="http://schemas.microsoft.com/office/drawing/2014/main" id="{EAC61BD8-80C8-43C0-BD06-7B58083A2BF6}"/>
                    </a:ext>
                  </a:extLst>
                </p:cNvPr>
                <p:cNvSpPr>
                  <a:spLocks noRot="1" noChangeAspect="1" noMove="1" noResize="1" noEditPoints="1" noAdjustHandles="1" noChangeArrowheads="1" noChangeShapeType="1" noTextEdit="1"/>
                </p:cNvSpPr>
                <p:nvPr/>
              </p:nvSpPr>
              <p:spPr>
                <a:xfrm>
                  <a:off x="6032968" y="2584660"/>
                  <a:ext cx="393048" cy="202497"/>
                </a:xfrm>
                <a:prstGeom prst="rect">
                  <a:avLst/>
                </a:prstGeom>
                <a:blipFill>
                  <a:blip r:embed="rId8"/>
                  <a:stretch>
                    <a:fillRect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직사각형 42">
                  <a:extLst>
                    <a:ext uri="{FF2B5EF4-FFF2-40B4-BE49-F238E27FC236}">
                      <a16:creationId xmlns:a16="http://schemas.microsoft.com/office/drawing/2014/main" id="{0CE59015-125B-4A96-B009-14A2BF0CD7FB}"/>
                    </a:ext>
                  </a:extLst>
                </p:cNvPr>
                <p:cNvSpPr/>
                <p:nvPr/>
              </p:nvSpPr>
              <p:spPr>
                <a:xfrm>
                  <a:off x="6203837" y="4892488"/>
                  <a:ext cx="393049"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m:t>
                        </m:r>
                        <m:r>
                          <a:rPr lang="en-US" altLang="ko-KR" sz="1000" i="1" dirty="0">
                            <a:latin typeface="Cambria Math" panose="02040503050406030204" pitchFamily="18" charset="0"/>
                            <a:ea typeface="SamsungOne-700" panose="020B0803030303020204" pitchFamily="34" charset="0"/>
                          </a:rPr>
                          <m:t>𝑦𝑚𝑖𝑛</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3" name="직사각형 42">
                  <a:extLst>
                    <a:ext uri="{FF2B5EF4-FFF2-40B4-BE49-F238E27FC236}">
                      <a16:creationId xmlns:a16="http://schemas.microsoft.com/office/drawing/2014/main" id="{0CE59015-125B-4A96-B009-14A2BF0CD7FB}"/>
                    </a:ext>
                  </a:extLst>
                </p:cNvPr>
                <p:cNvSpPr>
                  <a:spLocks noRot="1" noChangeAspect="1" noMove="1" noResize="1" noEditPoints="1" noAdjustHandles="1" noChangeArrowheads="1" noChangeShapeType="1" noTextEdit="1"/>
                </p:cNvSpPr>
                <p:nvPr/>
              </p:nvSpPr>
              <p:spPr>
                <a:xfrm>
                  <a:off x="6203837" y="4892484"/>
                  <a:ext cx="393048" cy="202497"/>
                </a:xfrm>
                <a:prstGeom prst="rect">
                  <a:avLst/>
                </a:prstGeom>
                <a:blipFill>
                  <a:blip r:embed="rId9"/>
                  <a:stretch>
                    <a:fillRect l="-2083"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직사각형 43">
                  <a:extLst>
                    <a:ext uri="{FF2B5EF4-FFF2-40B4-BE49-F238E27FC236}">
                      <a16:creationId xmlns:a16="http://schemas.microsoft.com/office/drawing/2014/main" id="{6D6477FE-2458-422E-A2A7-F25EA8E7387D}"/>
                    </a:ext>
                  </a:extLst>
                </p:cNvPr>
                <p:cNvSpPr/>
                <p:nvPr/>
              </p:nvSpPr>
              <p:spPr>
                <a:xfrm>
                  <a:off x="7002163" y="4341559"/>
                  <a:ext cx="473358"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𝑥</m:t>
                        </m:r>
                        <m:r>
                          <a:rPr lang="en-US" altLang="ko-KR" sz="1000" i="1" baseline="-25000" dirty="0" err="1">
                            <a:latin typeface="Cambria Math" panose="02040503050406030204" pitchFamily="18" charset="0"/>
                            <a:ea typeface="SamsungOne-700" panose="020B0803030303020204" pitchFamily="34" charset="0"/>
                          </a:rPr>
                          <m:t>𝑚𝑎𝑥</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4" name="직사각형 43">
                  <a:extLst>
                    <a:ext uri="{FF2B5EF4-FFF2-40B4-BE49-F238E27FC236}">
                      <a16:creationId xmlns:a16="http://schemas.microsoft.com/office/drawing/2014/main" id="{6D6477FE-2458-422E-A2A7-F25EA8E7387D}"/>
                    </a:ext>
                  </a:extLst>
                </p:cNvPr>
                <p:cNvSpPr>
                  <a:spLocks noRot="1" noChangeAspect="1" noMove="1" noResize="1" noEditPoints="1" noAdjustHandles="1" noChangeArrowheads="1" noChangeShapeType="1" noTextEdit="1"/>
                </p:cNvSpPr>
                <p:nvPr/>
              </p:nvSpPr>
              <p:spPr>
                <a:xfrm>
                  <a:off x="7002165" y="4341557"/>
                  <a:ext cx="473359" cy="202497"/>
                </a:xfrm>
                <a:prstGeom prst="rect">
                  <a:avLst/>
                </a:prstGeom>
                <a:blipFill>
                  <a:blip r:embed="rId10"/>
                  <a:stretch>
                    <a:fillRect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id="{07E97414-BBD3-489A-A5E3-89516547E87E}"/>
                    </a:ext>
                  </a:extLst>
                </p:cNvPr>
                <p:cNvSpPr/>
                <p:nvPr/>
              </p:nvSpPr>
              <p:spPr>
                <a:xfrm>
                  <a:off x="5046417" y="4033129"/>
                  <a:ext cx="473358"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m:t>
                        </m:r>
                        <m:r>
                          <a:rPr lang="en-US" altLang="ko-KR" sz="1000" i="1" dirty="0">
                            <a:latin typeface="Cambria Math" panose="02040503050406030204" pitchFamily="18" charset="0"/>
                            <a:ea typeface="SamsungOne-700" panose="020B0803030303020204" pitchFamily="34" charset="0"/>
                          </a:rPr>
                          <m:t>𝑥𝑚𝑎𝑥</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5" name="직사각형 44">
                  <a:extLst>
                    <a:ext uri="{FF2B5EF4-FFF2-40B4-BE49-F238E27FC236}">
                      <a16:creationId xmlns:a16="http://schemas.microsoft.com/office/drawing/2014/main" id="{07E97414-BBD3-489A-A5E3-89516547E87E}"/>
                    </a:ext>
                  </a:extLst>
                </p:cNvPr>
                <p:cNvSpPr>
                  <a:spLocks noRot="1" noChangeAspect="1" noMove="1" noResize="1" noEditPoints="1" noAdjustHandles="1" noChangeArrowheads="1" noChangeShapeType="1" noTextEdit="1"/>
                </p:cNvSpPr>
                <p:nvPr/>
              </p:nvSpPr>
              <p:spPr>
                <a:xfrm>
                  <a:off x="5046419" y="4033129"/>
                  <a:ext cx="473359" cy="202497"/>
                </a:xfrm>
                <a:prstGeom prst="rect">
                  <a:avLst/>
                </a:prstGeom>
                <a:blipFill>
                  <a:blip r:embed="rId11"/>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직사각형 45">
                  <a:extLst>
                    <a:ext uri="{FF2B5EF4-FFF2-40B4-BE49-F238E27FC236}">
                      <a16:creationId xmlns:a16="http://schemas.microsoft.com/office/drawing/2014/main" id="{2410FCA5-E1C3-428B-8112-FC7B68FC10BB}"/>
                    </a:ext>
                  </a:extLst>
                </p:cNvPr>
                <p:cNvSpPr/>
                <p:nvPr/>
              </p:nvSpPr>
              <p:spPr>
                <a:xfrm>
                  <a:off x="6562677" y="4000128"/>
                  <a:ext cx="261757"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Cambria Math" panose="02040503050406030204" pitchFamily="18" charset="0"/>
                          </a:rPr>
                          <m:t>∆</m:t>
                        </m:r>
                        <m:r>
                          <a:rPr lang="en-US" altLang="ko-KR" sz="1000" i="1" dirty="0">
                            <a:latin typeface="Cambria Math" panose="02040503050406030204" pitchFamily="18" charset="0"/>
                            <a:ea typeface="Cambria Math" panose="02040503050406030204" pitchFamily="18" charset="0"/>
                          </a:rPr>
                          <m:t>𝑥</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6" name="직사각형 45">
                  <a:extLst>
                    <a:ext uri="{FF2B5EF4-FFF2-40B4-BE49-F238E27FC236}">
                      <a16:creationId xmlns:a16="http://schemas.microsoft.com/office/drawing/2014/main" id="{2410FCA5-E1C3-428B-8112-FC7B68FC10BB}"/>
                    </a:ext>
                  </a:extLst>
                </p:cNvPr>
                <p:cNvSpPr>
                  <a:spLocks noRot="1" noChangeAspect="1" noMove="1" noResize="1" noEditPoints="1" noAdjustHandles="1" noChangeArrowheads="1" noChangeShapeType="1" noTextEdit="1"/>
                </p:cNvSpPr>
                <p:nvPr/>
              </p:nvSpPr>
              <p:spPr>
                <a:xfrm>
                  <a:off x="6562679" y="4000127"/>
                  <a:ext cx="261758" cy="202497"/>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id="{2CA79C2A-7376-4C4E-83E3-FEEE02F55821}"/>
                    </a:ext>
                  </a:extLst>
                </p:cNvPr>
                <p:cNvSpPr/>
                <p:nvPr/>
              </p:nvSpPr>
              <p:spPr>
                <a:xfrm>
                  <a:off x="6802127" y="3839882"/>
                  <a:ext cx="261757"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Cambria Math" panose="02040503050406030204" pitchFamily="18" charset="0"/>
                          </a:rPr>
                          <m:t>∆</m:t>
                        </m:r>
                        <m:r>
                          <a:rPr lang="en-US" altLang="ko-KR" sz="1000" i="1" dirty="0">
                            <a:latin typeface="Cambria Math" panose="02040503050406030204" pitchFamily="18" charset="0"/>
                            <a:ea typeface="Cambria Math" panose="02040503050406030204" pitchFamily="18" charset="0"/>
                          </a:rPr>
                          <m:t>𝑦</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7" name="직사각형 46">
                  <a:extLst>
                    <a:ext uri="{FF2B5EF4-FFF2-40B4-BE49-F238E27FC236}">
                      <a16:creationId xmlns:a16="http://schemas.microsoft.com/office/drawing/2014/main" id="{2CA79C2A-7376-4C4E-83E3-FEEE02F55821}"/>
                    </a:ext>
                  </a:extLst>
                </p:cNvPr>
                <p:cNvSpPr>
                  <a:spLocks noRot="1" noChangeAspect="1" noMove="1" noResize="1" noEditPoints="1" noAdjustHandles="1" noChangeArrowheads="1" noChangeShapeType="1" noTextEdit="1"/>
                </p:cNvSpPr>
                <p:nvPr/>
              </p:nvSpPr>
              <p:spPr>
                <a:xfrm>
                  <a:off x="6802127" y="3839883"/>
                  <a:ext cx="261758" cy="202497"/>
                </a:xfrm>
                <a:prstGeom prst="rect">
                  <a:avLst/>
                </a:prstGeom>
                <a:blipFill>
                  <a:blip r:embed="rId13"/>
                  <a:stretch>
                    <a:fillRect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직사각형 47">
                  <a:extLst>
                    <a:ext uri="{FF2B5EF4-FFF2-40B4-BE49-F238E27FC236}">
                      <a16:creationId xmlns:a16="http://schemas.microsoft.com/office/drawing/2014/main" id="{C421FA11-E3F9-4800-9484-1D9D58E7E37E}"/>
                    </a:ext>
                  </a:extLst>
                </p:cNvPr>
                <p:cNvSpPr/>
                <p:nvPr/>
              </p:nvSpPr>
              <p:spPr>
                <a:xfrm>
                  <a:off x="7990814" y="4140497"/>
                  <a:ext cx="261757" cy="202497"/>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700" panose="020B0803030303020204" pitchFamily="34" charset="0"/>
                          </a:rPr>
                          <m:t>𝑥</m:t>
                        </m:r>
                      </m:oMath>
                    </m:oMathPara>
                  </a14:m>
                  <a:endParaRPr lang="ko-KR" altLang="en-US" sz="1000" baseline="-25000" dirty="0">
                    <a:latin typeface="SamsungOne-700" panose="020B0803030303020204" pitchFamily="34" charset="0"/>
                    <a:ea typeface="SamsungOne-700" panose="020B0803030303020204" pitchFamily="34" charset="0"/>
                  </a:endParaRPr>
                </a:p>
              </p:txBody>
            </p:sp>
          </mc:Choice>
          <mc:Fallback xmlns="">
            <p:sp>
              <p:nvSpPr>
                <p:cNvPr id="48" name="직사각형 47">
                  <a:extLst>
                    <a:ext uri="{FF2B5EF4-FFF2-40B4-BE49-F238E27FC236}">
                      <a16:creationId xmlns:a16="http://schemas.microsoft.com/office/drawing/2014/main" id="{C421FA11-E3F9-4800-9484-1D9D58E7E37E}"/>
                    </a:ext>
                  </a:extLst>
                </p:cNvPr>
                <p:cNvSpPr>
                  <a:spLocks noRot="1" noChangeAspect="1" noMove="1" noResize="1" noEditPoints="1" noAdjustHandles="1" noChangeArrowheads="1" noChangeShapeType="1" noTextEdit="1"/>
                </p:cNvSpPr>
                <p:nvPr/>
              </p:nvSpPr>
              <p:spPr>
                <a:xfrm>
                  <a:off x="7990815" y="4140497"/>
                  <a:ext cx="261758" cy="202497"/>
                </a:xfrm>
                <a:prstGeom prst="rect">
                  <a:avLst/>
                </a:prstGeom>
                <a:blipFill>
                  <a:blip r:embed="rId14"/>
                  <a:stretch>
                    <a:fillRect/>
                  </a:stretch>
                </a:blipFill>
              </p:spPr>
              <p:txBody>
                <a:bodyPr/>
                <a:lstStyle/>
                <a:p>
                  <a:r>
                    <a:rPr lang="ko-KR" altLang="en-US">
                      <a:noFill/>
                    </a:rPr>
                    <a:t> </a:t>
                  </a:r>
                </a:p>
              </p:txBody>
            </p:sp>
          </mc:Fallback>
        </mc:AlternateContent>
      </p:grpSp>
      <p:sp>
        <p:nvSpPr>
          <p:cNvPr id="49" name="직사각형 48">
            <a:extLst>
              <a:ext uri="{FF2B5EF4-FFF2-40B4-BE49-F238E27FC236}">
                <a16:creationId xmlns:a16="http://schemas.microsoft.com/office/drawing/2014/main" id="{E0E4F37C-23FF-44C0-9AC1-81EBB8CD96B8}"/>
              </a:ext>
            </a:extLst>
          </p:cNvPr>
          <p:cNvSpPr/>
          <p:nvPr/>
        </p:nvSpPr>
        <p:spPr>
          <a:xfrm>
            <a:off x="580400" y="5581471"/>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phân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giải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góc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càng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nhỏ</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càng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tốt</a:t>
            </a:r>
            <a:r>
              <a:rPr lang="en-US" altLang="ko-KR" sz="1401" dirty="0">
                <a:solidFill>
                  <a:schemeClr val="tx1"/>
                </a:solidFill>
                <a:latin typeface="SamsungOne-400" panose="020B0503030303020204" pitchFamily="34" charset="0"/>
                <a:ea typeface="SamsungOne-400" panose="020B0503030303020204" pitchFamily="34" charset="0"/>
              </a:rPr>
              <a:t> </a:t>
            </a:r>
          </a:p>
        </p:txBody>
      </p:sp>
      <p:sp>
        <p:nvSpPr>
          <p:cNvPr id="23"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3354710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chính</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xác</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chụm</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6" name="직사각형 25">
            <a:extLst>
              <a:ext uri="{FF2B5EF4-FFF2-40B4-BE49-F238E27FC236}">
                <a16:creationId xmlns:a16="http://schemas.microsoft.com/office/drawing/2014/main" id="{B33DAB9F-AABD-4CF3-9089-603FDDC70B5B}"/>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chính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xác</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2BBABA80-5F7F-4A73-8830-847E96EDBAA8}"/>
              </a:ext>
            </a:extLst>
          </p:cNvPr>
          <p:cNvSpPr/>
          <p:nvPr/>
        </p:nvSpPr>
        <p:spPr>
          <a:xfrm>
            <a:off x="712188" y="2174882"/>
            <a:ext cx="8757284" cy="950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Phép đo cho biết mức độ mà tín hiệu đầu ra của cảm biến gần với giá đúng. Trên thực tế là không chính xác</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Sai số: Phương pháp để thể hiện độ chính xác</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a:p>
            <a:pPr marL="285750" indent="-285750">
              <a:spcAft>
                <a:spcPts val="802"/>
              </a:spcAft>
              <a:buClr>
                <a:srgbClr val="193EB0"/>
              </a:buClr>
              <a:buFont typeface="Arial" panose="020B0604020202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Phân bổ giá trị cực trị giữa xt và xm được đo bằng cảm biến</a:t>
            </a:r>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4CC56138-7F61-47E8-9C28-5A05B742B24C}"/>
                  </a:ext>
                </a:extLst>
              </p:cNvPr>
              <p:cNvSpPr/>
              <p:nvPr/>
            </p:nvSpPr>
            <p:spPr>
              <a:xfrm>
                <a:off x="1068796" y="3139987"/>
                <a:ext cx="1284903" cy="338682"/>
              </a:xfrm>
              <a:prstGeom prst="rect">
                <a:avLst/>
              </a:prstGeom>
              <a:solidFill>
                <a:srgbClr val="F2F2F2"/>
              </a:solidFill>
            </p:spPr>
            <p:txBody>
              <a:bodyPr wrap="none" rtlCol="0" anchor="ctr">
                <a:spAutoFit/>
                <a:scene3d>
                  <a:camera prst="orthographicFront"/>
                  <a:lightRig rig="threePt" dir="t"/>
                </a:scene3d>
                <a:sp3d>
                  <a:bevelB w="0" h="1270"/>
                </a:sp3d>
              </a:bodyPr>
              <a:lstStyle/>
              <a:p>
                <a:pPr algn="ctr" defTabSz="914051"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kumimoji="1" lang="en-US" altLang="ko-KR" sz="1601" i="1">
                              <a:latin typeface="Cambria Math" panose="02040503050406030204" pitchFamily="18" charset="0"/>
                            </a:rPr>
                          </m:ctrlPr>
                        </m:sSubPr>
                        <m:e>
                          <m:r>
                            <a:rPr kumimoji="1" lang="ko-KR" altLang="en-US" sz="1601" i="1">
                              <a:latin typeface="Cambria Math"/>
                            </a:rPr>
                            <m:t>𝜀</m:t>
                          </m:r>
                          <m:r>
                            <a:rPr kumimoji="1" lang="en-US" altLang="ko-KR" sz="1601" i="1">
                              <a:latin typeface="Cambria Math"/>
                            </a:rPr>
                            <m:t>=</m:t>
                          </m:r>
                          <m:r>
                            <a:rPr kumimoji="1" lang="en-US" altLang="ko-KR" sz="1601" i="1">
                              <a:latin typeface="Cambria Math"/>
                            </a:rPr>
                            <m:t>𝑥</m:t>
                          </m:r>
                        </m:e>
                        <m:sub>
                          <m:r>
                            <a:rPr kumimoji="1" lang="en-US" altLang="ko-KR" sz="1601" i="1">
                              <a:latin typeface="Cambria Math"/>
                            </a:rPr>
                            <m:t>𝑚</m:t>
                          </m:r>
                        </m:sub>
                      </m:sSub>
                      <m:r>
                        <a:rPr kumimoji="1" lang="en-US" altLang="ko-KR" sz="1601" i="1">
                          <a:latin typeface="Cambria Math"/>
                        </a:rPr>
                        <m:t>−</m:t>
                      </m:r>
                      <m:sSub>
                        <m:sSubPr>
                          <m:ctrlPr>
                            <a:rPr kumimoji="1" lang="en-US" altLang="ko-KR" sz="1601" i="1">
                              <a:latin typeface="Cambria Math" panose="02040503050406030204" pitchFamily="18" charset="0"/>
                            </a:rPr>
                          </m:ctrlPr>
                        </m:sSubPr>
                        <m:e>
                          <m:r>
                            <a:rPr kumimoji="1" lang="en-US" altLang="ko-KR" sz="1601" i="1">
                              <a:latin typeface="Cambria Math"/>
                            </a:rPr>
                            <m:t>𝑥</m:t>
                          </m:r>
                        </m:e>
                        <m:sub>
                          <m:r>
                            <a:rPr kumimoji="1" lang="en-US" altLang="ko-KR" sz="1601" i="1">
                              <a:latin typeface="Cambria Math"/>
                            </a:rPr>
                            <m:t>𝑡</m:t>
                          </m:r>
                        </m:sub>
                      </m:sSub>
                    </m:oMath>
                  </m:oMathPara>
                </a14:m>
                <a:endParaRPr kumimoji="1" lang="ko-KR" altLang="en-US" sz="1601" i="1" dirty="0">
                  <a:latin typeface="Cambria Math"/>
                </a:endParaRPr>
              </a:p>
            </p:txBody>
          </p:sp>
        </mc:Choice>
        <mc:Fallback xmlns="">
          <p:sp>
            <p:nvSpPr>
              <p:cNvPr id="23" name="직사각형 22">
                <a:extLst>
                  <a:ext uri="{FF2B5EF4-FFF2-40B4-BE49-F238E27FC236}">
                    <a16:creationId xmlns:a16="http://schemas.microsoft.com/office/drawing/2014/main" xmlns="" xmlns:a14="http://schemas.microsoft.com/office/drawing/2010/main" id="{4CC56138-7F61-47E8-9C28-5A05B742B24C}"/>
                  </a:ext>
                </a:extLst>
              </p:cNvPr>
              <p:cNvSpPr>
                <a:spLocks noRot="1" noChangeAspect="1" noMove="1" noResize="1" noEditPoints="1" noAdjustHandles="1" noChangeArrowheads="1" noChangeShapeType="1" noTextEdit="1"/>
              </p:cNvSpPr>
              <p:nvPr/>
            </p:nvSpPr>
            <p:spPr>
              <a:xfrm>
                <a:off x="1068796" y="3139987"/>
                <a:ext cx="1284903" cy="338682"/>
              </a:xfrm>
              <a:prstGeom prst="rect">
                <a:avLst/>
              </a:prstGeom>
              <a:blipFill rotWithShape="0">
                <a:blip r:embed="rId5"/>
                <a:stretch>
                  <a:fillRect/>
                </a:stretch>
              </a:blipFill>
            </p:spPr>
            <p:txBody>
              <a:bodyPr/>
              <a:lstStyle/>
              <a:p>
                <a:r>
                  <a:rPr lang="ko-KR" altLang="en-US">
                    <a:noFill/>
                  </a:rPr>
                  <a:t> </a:t>
                </a:r>
              </a:p>
            </p:txBody>
          </p:sp>
        </mc:Fallback>
      </mc:AlternateContent>
      <p:sp>
        <p:nvSpPr>
          <p:cNvPr id="24" name="직사각형 23">
            <a:extLst>
              <a:ext uri="{FF2B5EF4-FFF2-40B4-BE49-F238E27FC236}">
                <a16:creationId xmlns:a16="http://schemas.microsoft.com/office/drawing/2014/main" id="{72C4C758-1D45-4DF1-91F3-442CBF156F41}"/>
              </a:ext>
            </a:extLst>
          </p:cNvPr>
          <p:cNvSpPr/>
          <p:nvPr/>
        </p:nvSpPr>
        <p:spPr>
          <a:xfrm>
            <a:off x="712189" y="3566438"/>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461946" lvl="1" indent="-285750">
              <a:spcAft>
                <a:spcPts val="802"/>
              </a:spcAft>
              <a:buClr>
                <a:srgbClr val="193EB0"/>
              </a:buClr>
              <a:buSzPts val="1400"/>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Xác định sai số tương đối (sai số phần trăm)</a:t>
            </a:r>
          </a:p>
        </p:txBody>
      </p:sp>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034EBD48-A7A5-4DAD-870F-E51F20CB07A3}"/>
                  </a:ext>
                </a:extLst>
              </p:cNvPr>
              <p:cNvSpPr/>
              <p:nvPr/>
            </p:nvSpPr>
            <p:spPr>
              <a:xfrm>
                <a:off x="1068789" y="3904447"/>
                <a:ext cx="2097434" cy="555665"/>
              </a:xfrm>
              <a:prstGeom prst="rect">
                <a:avLst/>
              </a:prstGeom>
              <a:solidFill>
                <a:srgbClr val="F2F2F2"/>
              </a:solidFill>
            </p:spPr>
            <p:txBody>
              <a:bodyPr wrap="none" rtlCol="0" anchor="ctr">
                <a:spAutoFit/>
                <a:scene3d>
                  <a:camera prst="orthographicFront"/>
                  <a:lightRig rig="threePt" dir="t"/>
                </a:scene3d>
                <a:sp3d>
                  <a:bevelB w="0" h="1270"/>
                </a:sp3d>
              </a:bodyPr>
              <a:lstStyle/>
              <a:p>
                <a:pPr defTabSz="914051" fontAlgn="base">
                  <a:spcBef>
                    <a:spcPct val="0"/>
                  </a:spcBef>
                  <a:spcAft>
                    <a:spcPct val="0"/>
                  </a:spcAft>
                  <a:defRPr/>
                </a:pPr>
                <a14:m>
                  <m:oMathPara xmlns:m="http://schemas.openxmlformats.org/officeDocument/2006/math">
                    <m:oMathParaPr>
                      <m:jc m:val="left"/>
                    </m:oMathParaPr>
                    <m:oMath xmlns:m="http://schemas.openxmlformats.org/officeDocument/2006/math">
                      <m:r>
                        <a:rPr kumimoji="1" lang="ko-KR" altLang="en-US" sz="1601" i="1">
                          <a:latin typeface="Cambria Math"/>
                        </a:rPr>
                        <m:t>𝜀</m:t>
                      </m:r>
                      <m:r>
                        <a:rPr kumimoji="1" lang="en-US" altLang="ko-KR" sz="1601" i="1">
                          <a:latin typeface="Cambria Math"/>
                        </a:rPr>
                        <m:t>=</m:t>
                      </m:r>
                      <m:f>
                        <m:fPr>
                          <m:ctrlPr>
                            <a:rPr kumimoji="1" lang="en-US" altLang="ko-KR" sz="1601" i="1">
                              <a:latin typeface="Cambria Math" panose="02040503050406030204" pitchFamily="18" charset="0"/>
                            </a:rPr>
                          </m:ctrlPr>
                        </m:fPr>
                        <m:num>
                          <m:sSub>
                            <m:sSubPr>
                              <m:ctrlPr>
                                <a:rPr kumimoji="1" lang="en-US" altLang="ko-KR" sz="1601" i="1">
                                  <a:latin typeface="Cambria Math" panose="02040503050406030204" pitchFamily="18" charset="0"/>
                                </a:rPr>
                              </m:ctrlPr>
                            </m:sSubPr>
                            <m:e>
                              <m:r>
                                <a:rPr kumimoji="1" lang="en-US" altLang="ko-KR" sz="1601" i="1">
                                  <a:latin typeface="Cambria Math"/>
                                </a:rPr>
                                <m:t>𝑥</m:t>
                              </m:r>
                            </m:e>
                            <m:sub>
                              <m:r>
                                <a:rPr kumimoji="1" lang="en-US" altLang="ko-KR" sz="1601" i="1">
                                  <a:latin typeface="Cambria Math"/>
                                </a:rPr>
                                <m:t>𝑚</m:t>
                              </m:r>
                            </m:sub>
                          </m:sSub>
                          <m:r>
                            <a:rPr kumimoji="1" lang="en-US" altLang="ko-KR" sz="1601" i="1">
                              <a:latin typeface="Cambria Math"/>
                            </a:rPr>
                            <m:t>−</m:t>
                          </m:r>
                          <m:sSub>
                            <m:sSubPr>
                              <m:ctrlPr>
                                <a:rPr kumimoji="1" lang="en-US" altLang="ko-KR" sz="1601" i="1">
                                  <a:latin typeface="Cambria Math" panose="02040503050406030204" pitchFamily="18" charset="0"/>
                                </a:rPr>
                              </m:ctrlPr>
                            </m:sSubPr>
                            <m:e>
                              <m:r>
                                <a:rPr kumimoji="1" lang="en-US" altLang="ko-KR" sz="1601" i="1">
                                  <a:latin typeface="Cambria Math"/>
                                </a:rPr>
                                <m:t>𝑥</m:t>
                              </m:r>
                            </m:e>
                            <m:sub>
                              <m:r>
                                <a:rPr kumimoji="1" lang="en-US" altLang="ko-KR" sz="1601" i="1">
                                  <a:latin typeface="Cambria Math"/>
                                </a:rPr>
                                <m:t>𝑡</m:t>
                              </m:r>
                            </m:sub>
                          </m:sSub>
                        </m:num>
                        <m:den>
                          <m:sSub>
                            <m:sSubPr>
                              <m:ctrlPr>
                                <a:rPr kumimoji="1" lang="en-US" altLang="ko-KR" sz="1601" i="1">
                                  <a:latin typeface="Cambria Math" panose="02040503050406030204" pitchFamily="18" charset="0"/>
                                </a:rPr>
                              </m:ctrlPr>
                            </m:sSubPr>
                            <m:e>
                              <m:r>
                                <a:rPr kumimoji="1" lang="en-US" altLang="ko-KR" sz="1601" i="1">
                                  <a:latin typeface="Cambria Math"/>
                                </a:rPr>
                                <m:t>𝑥</m:t>
                              </m:r>
                            </m:e>
                            <m:sub>
                              <m:r>
                                <a:rPr kumimoji="1" lang="en-US" altLang="ko-KR" sz="1601" i="1">
                                  <a:latin typeface="Cambria Math"/>
                                </a:rPr>
                                <m:t>𝑡</m:t>
                              </m:r>
                            </m:sub>
                          </m:sSub>
                        </m:den>
                      </m:f>
                      <m:r>
                        <a:rPr kumimoji="1" lang="en-US" altLang="ko-KR" sz="1601" i="1">
                          <a:latin typeface="Cambria Math"/>
                          <a:ea typeface="Cambria Math"/>
                        </a:rPr>
                        <m:t>×100 %</m:t>
                      </m:r>
                    </m:oMath>
                  </m:oMathPara>
                </a14:m>
                <a:endParaRPr kumimoji="1" lang="ko-KR" altLang="en-US" sz="1601" dirty="0">
                  <a:latin typeface="KoPub돋움체 Bold" panose="02020603020101020101" pitchFamily="18" charset="-127"/>
                  <a:ea typeface="KoPub돋움체 Bold" panose="02020603020101020101" pitchFamily="18" charset="-127"/>
                </a:endParaRPr>
              </a:p>
            </p:txBody>
          </p:sp>
        </mc:Choice>
        <mc:Fallback xmlns="">
          <p:sp>
            <p:nvSpPr>
              <p:cNvPr id="25" name="직사각형 24">
                <a:extLst>
                  <a:ext uri="{FF2B5EF4-FFF2-40B4-BE49-F238E27FC236}">
                    <a16:creationId xmlns:a16="http://schemas.microsoft.com/office/drawing/2014/main" xmlns="" xmlns:a14="http://schemas.microsoft.com/office/drawing/2010/main" id="{034EBD48-A7A5-4DAD-870F-E51F20CB07A3}"/>
                  </a:ext>
                </a:extLst>
              </p:cNvPr>
              <p:cNvSpPr>
                <a:spLocks noRot="1" noChangeAspect="1" noMove="1" noResize="1" noEditPoints="1" noAdjustHandles="1" noChangeArrowheads="1" noChangeShapeType="1" noTextEdit="1"/>
              </p:cNvSpPr>
              <p:nvPr/>
            </p:nvSpPr>
            <p:spPr>
              <a:xfrm>
                <a:off x="1068789" y="3904447"/>
                <a:ext cx="2097434" cy="555665"/>
              </a:xfrm>
              <a:prstGeom prst="rect">
                <a:avLst/>
              </a:prstGeom>
              <a:blipFill rotWithShape="0">
                <a:blip r:embed="rId6"/>
                <a:stretch>
                  <a:fillRect/>
                </a:stretch>
              </a:blipFill>
            </p:spPr>
            <p:txBody>
              <a:bodyPr/>
              <a:lstStyle/>
              <a:p>
                <a:r>
                  <a:rPr lang="ko-KR" altLang="en-US">
                    <a:noFill/>
                  </a:rPr>
                  <a:t> </a:t>
                </a:r>
              </a:p>
            </p:txBody>
          </p:sp>
        </mc:Fallback>
      </mc:AlternateContent>
      <p:sp>
        <p:nvSpPr>
          <p:cNvPr id="27" name="직사각형 26">
            <a:extLst>
              <a:ext uri="{FF2B5EF4-FFF2-40B4-BE49-F238E27FC236}">
                <a16:creationId xmlns:a16="http://schemas.microsoft.com/office/drawing/2014/main" id="{84D48B9A-EB92-4DB6-99EB-5479A9993064}"/>
              </a:ext>
            </a:extLst>
          </p:cNvPr>
          <p:cNvSpPr/>
          <p:nvPr/>
        </p:nvSpPr>
        <p:spPr>
          <a:xfrm>
            <a:off x="712189" y="4595566"/>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461946" lvl="1" indent="-285750">
              <a:spcAft>
                <a:spcPts val="802"/>
              </a:spcAft>
              <a:buClr>
                <a:srgbClr val="193EB0"/>
              </a:buClr>
              <a:buSzPts val="1400"/>
              <a:buFont typeface="Arial" panose="020B0604020202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trăm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FSO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toàn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thang) </a:t>
            </a: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A66555F9-1C6B-4C63-8C8D-27C433ED04A6}"/>
                  </a:ext>
                </a:extLst>
              </p:cNvPr>
              <p:cNvSpPr/>
              <p:nvPr/>
            </p:nvSpPr>
            <p:spPr>
              <a:xfrm>
                <a:off x="1068789" y="4954357"/>
                <a:ext cx="2097434" cy="514115"/>
              </a:xfrm>
              <a:prstGeom prst="rect">
                <a:avLst/>
              </a:prstGeom>
              <a:solidFill>
                <a:srgbClr val="F2F2F2"/>
              </a:solidFill>
            </p:spPr>
            <p:txBody>
              <a:bodyPr wrap="none" rtlCol="0" anchor="ctr">
                <a:spAutoFit/>
                <a:scene3d>
                  <a:camera prst="orthographicFront"/>
                  <a:lightRig rig="threePt" dir="t"/>
                </a:scene3d>
                <a:sp3d>
                  <a:bevelB w="0" h="1270"/>
                </a:sp3d>
              </a:bodyPr>
              <a:lstStyle/>
              <a:p>
                <a:pPr defTabSz="914051" fontAlgn="base">
                  <a:spcBef>
                    <a:spcPct val="0"/>
                  </a:spcBef>
                  <a:spcAft>
                    <a:spcPct val="0"/>
                  </a:spcAft>
                  <a:defRPr/>
                </a:pPr>
                <a14:m>
                  <m:oMathPara xmlns:m="http://schemas.openxmlformats.org/officeDocument/2006/math">
                    <m:oMathParaPr>
                      <m:jc m:val="left"/>
                    </m:oMathParaPr>
                    <m:oMath xmlns:m="http://schemas.openxmlformats.org/officeDocument/2006/math">
                      <m:r>
                        <a:rPr kumimoji="1" lang="ko-KR" altLang="en-US" sz="1601" i="1">
                          <a:latin typeface="Cambria Math"/>
                        </a:rPr>
                        <m:t>𝜀</m:t>
                      </m:r>
                      <m:r>
                        <a:rPr kumimoji="1" lang="en-US" altLang="ko-KR" sz="1601" i="1">
                          <a:latin typeface="Cambria Math"/>
                        </a:rPr>
                        <m:t>=</m:t>
                      </m:r>
                      <m:f>
                        <m:fPr>
                          <m:ctrlPr>
                            <a:rPr kumimoji="1" lang="en-US" altLang="ko-KR" sz="1601" i="1">
                              <a:latin typeface="Cambria Math" panose="02040503050406030204" pitchFamily="18" charset="0"/>
                            </a:rPr>
                          </m:ctrlPr>
                        </m:fPr>
                        <m:num>
                          <m:sSub>
                            <m:sSubPr>
                              <m:ctrlPr>
                                <a:rPr kumimoji="1" lang="en-US" altLang="ko-KR" sz="1601" i="1">
                                  <a:latin typeface="Cambria Math" panose="02040503050406030204" pitchFamily="18" charset="0"/>
                                </a:rPr>
                              </m:ctrlPr>
                            </m:sSubPr>
                            <m:e>
                              <m:r>
                                <a:rPr kumimoji="1" lang="en-US" altLang="ko-KR" sz="1601" i="1">
                                  <a:latin typeface="Cambria Math"/>
                                </a:rPr>
                                <m:t>𝑥</m:t>
                              </m:r>
                            </m:e>
                            <m:sub>
                              <m:r>
                                <a:rPr kumimoji="1" lang="en-US" altLang="ko-KR" sz="1601" i="1">
                                  <a:latin typeface="Cambria Math"/>
                                </a:rPr>
                                <m:t>𝑚</m:t>
                              </m:r>
                            </m:sub>
                          </m:sSub>
                          <m:r>
                            <a:rPr kumimoji="1" lang="en-US" altLang="ko-KR" sz="1601" i="1">
                              <a:latin typeface="Cambria Math"/>
                            </a:rPr>
                            <m:t>−</m:t>
                          </m:r>
                          <m:sSub>
                            <m:sSubPr>
                              <m:ctrlPr>
                                <a:rPr kumimoji="1" lang="en-US" altLang="ko-KR" sz="1601" i="1">
                                  <a:latin typeface="Cambria Math" panose="02040503050406030204" pitchFamily="18" charset="0"/>
                                </a:rPr>
                              </m:ctrlPr>
                            </m:sSubPr>
                            <m:e>
                              <m:r>
                                <a:rPr kumimoji="1" lang="en-US" altLang="ko-KR" sz="1601" i="1">
                                  <a:latin typeface="Cambria Math"/>
                                </a:rPr>
                                <m:t>𝑥</m:t>
                              </m:r>
                            </m:e>
                            <m:sub>
                              <m:r>
                                <a:rPr kumimoji="1" lang="en-US" altLang="ko-KR" sz="1601" i="1">
                                  <a:latin typeface="Cambria Math"/>
                                </a:rPr>
                                <m:t>𝑡</m:t>
                              </m:r>
                            </m:sub>
                          </m:sSub>
                        </m:num>
                        <m:den>
                          <m:r>
                            <m:rPr>
                              <m:sty m:val="p"/>
                            </m:rPr>
                            <a:rPr kumimoji="1" lang="en-US" altLang="ko-KR" sz="1601">
                              <a:latin typeface="Cambria Math"/>
                            </a:rPr>
                            <m:t>FSO</m:t>
                          </m:r>
                        </m:den>
                      </m:f>
                      <m:r>
                        <a:rPr kumimoji="1" lang="en-US" altLang="ko-KR" sz="1601" i="1">
                          <a:latin typeface="Cambria Math"/>
                          <a:ea typeface="Cambria Math"/>
                        </a:rPr>
                        <m:t>×100 %</m:t>
                      </m:r>
                    </m:oMath>
                  </m:oMathPara>
                </a14:m>
                <a:endParaRPr kumimoji="1" lang="ko-KR" altLang="en-US" sz="1601" dirty="0">
                  <a:latin typeface="KoPub돋움체 Bold" panose="02020603020101020101" pitchFamily="18" charset="-127"/>
                  <a:ea typeface="KoPub돋움체 Bold" panose="02020603020101020101" pitchFamily="18" charset="-127"/>
                </a:endParaRPr>
              </a:p>
            </p:txBody>
          </p:sp>
        </mc:Choice>
        <mc:Fallback xmlns="">
          <p:sp>
            <p:nvSpPr>
              <p:cNvPr id="28" name="직사각형 27">
                <a:extLst>
                  <a:ext uri="{FF2B5EF4-FFF2-40B4-BE49-F238E27FC236}">
                    <a16:creationId xmlns:a16="http://schemas.microsoft.com/office/drawing/2014/main" xmlns="" xmlns:a14="http://schemas.microsoft.com/office/drawing/2010/main" id="{A66555F9-1C6B-4C63-8C8D-27C433ED04A6}"/>
                  </a:ext>
                </a:extLst>
              </p:cNvPr>
              <p:cNvSpPr>
                <a:spLocks noRot="1" noChangeAspect="1" noMove="1" noResize="1" noEditPoints="1" noAdjustHandles="1" noChangeArrowheads="1" noChangeShapeType="1" noTextEdit="1"/>
              </p:cNvSpPr>
              <p:nvPr/>
            </p:nvSpPr>
            <p:spPr>
              <a:xfrm>
                <a:off x="1068789" y="4954357"/>
                <a:ext cx="2097434" cy="514115"/>
              </a:xfrm>
              <a:prstGeom prst="rect">
                <a:avLst/>
              </a:prstGeom>
              <a:blipFill rotWithShape="0">
                <a:blip r:embed="rId7"/>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5EF55F98-C3AF-4A8D-B5B5-9D2E3BD2C889}"/>
              </a:ext>
            </a:extLst>
          </p:cNvPr>
          <p:cNvSpPr/>
          <p:nvPr/>
        </p:nvSpPr>
        <p:spPr>
          <a:xfrm>
            <a:off x="712189" y="5614173"/>
            <a:ext cx="8487381" cy="545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biểu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điện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sai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biến</a:t>
            </a:r>
            <a:b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b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thang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áp</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100 kPa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thang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10 </a:t>
            </a:r>
            <a:r>
              <a:rPr lang="el-GR" altLang="ko-KR" sz="1299" dirty="0">
                <a:solidFill>
                  <a:prstClr val="black">
                    <a:lumMod val="85000"/>
                    <a:lumOff val="15000"/>
                  </a:prstClr>
                </a:solidFill>
                <a:latin typeface="SamsungOne-400" panose="020B0503030303020204" pitchFamily="34" charset="0"/>
                <a:ea typeface="SamsungOne-400" panose="020B0503030303020204" pitchFamily="34" charset="0"/>
              </a:rPr>
              <a:t>Ω, ± 0,5%, ± 500 </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Pa, ± 0,05 </a:t>
            </a:r>
            <a:r>
              <a:rPr lang="el-GR" altLang="ko-KR" sz="1299" dirty="0">
                <a:solidFill>
                  <a:prstClr val="black">
                    <a:lumMod val="85000"/>
                    <a:lumOff val="15000"/>
                  </a:prstClr>
                </a:solidFill>
                <a:latin typeface="SamsungOne-400" panose="020B0503030303020204" pitchFamily="34" charset="0"/>
                <a:ea typeface="SamsungOne-400" panose="020B0503030303020204" pitchFamily="34" charset="0"/>
              </a:rPr>
              <a:t>Ω </a:t>
            </a:r>
          </a:p>
        </p:txBody>
      </p:sp>
      <p:sp>
        <p:nvSpPr>
          <p:cNvPr id="14"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42378268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2" name="직사각형 11">
            <a:extLst>
              <a:ext uri="{FF2B5EF4-FFF2-40B4-BE49-F238E27FC236}">
                <a16:creationId xmlns:a16="http://schemas.microsoft.com/office/drawing/2014/main" id="{7D45915E-3B80-47A5-84C7-5219B20602DA}"/>
              </a:ext>
            </a:extLst>
          </p:cNvPr>
          <p:cNvSpPr/>
          <p:nvPr/>
        </p:nvSpPr>
        <p:spPr>
          <a:xfrm>
            <a:off x="580400" y="152082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chụm</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3918948A-2060-42B1-9560-A86F9B347AF1}"/>
              </a:ext>
            </a:extLst>
          </p:cNvPr>
          <p:cNvSpPr/>
          <p:nvPr/>
        </p:nvSpPr>
        <p:spPr>
          <a:xfrm>
            <a:off x="712189" y="1751164"/>
            <a:ext cx="8487381" cy="950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schemeClr val="tx1"/>
                </a:solidFill>
                <a:latin typeface="SamsungOne-400" panose="020B0503030303020204" pitchFamily="34" charset="0"/>
                <a:ea typeface="SamsungOne-400" panose="020B0503030303020204" pitchFamily="34" charset="0"/>
              </a:rPr>
              <a:t>Biểu thị mức độ trùng khớp giữa các giá trị được đo với nhau khi liên tục đo cùng một lượng bằng cùng cách </a:t>
            </a:r>
          </a:p>
          <a:p>
            <a:pPr marL="182513" indent="-182513">
              <a:spcAft>
                <a:spcPts val="802"/>
              </a:spcAft>
              <a:buClr>
                <a:srgbClr val="193EB0"/>
              </a:buClr>
              <a:buFont typeface="SamsungOne 400" panose="020B0503030303020204" pitchFamily="34" charset="0"/>
              <a:buChar char="‣"/>
            </a:pPr>
            <a:r>
              <a:rPr lang="vi-VN" altLang="ko-KR" sz="1299" dirty="0">
                <a:solidFill>
                  <a:schemeClr val="tx1"/>
                </a:solidFill>
                <a:latin typeface="SamsungOne-400" panose="020B0503030303020204" pitchFamily="34" charset="0"/>
                <a:ea typeface="SamsungOne-400" panose="020B0503030303020204" pitchFamily="34" charset="0"/>
              </a:rPr>
              <a:t>thức, dưới các điều kiện (môi trường, con người) giống nhau và trong thời gian ngắn. </a:t>
            </a:r>
          </a:p>
          <a:p>
            <a:pPr marL="182513" indent="-182513">
              <a:spcAft>
                <a:spcPts val="802"/>
              </a:spcAft>
              <a:buClr>
                <a:srgbClr val="193EB0"/>
              </a:buClr>
              <a:buFont typeface="SamsungOne 400" panose="020B0503030303020204" pitchFamily="34" charset="0"/>
              <a:buChar char="‣"/>
            </a:pPr>
            <a:r>
              <a:rPr lang="en-US" altLang="ko-KR" sz="1299" dirty="0">
                <a:solidFill>
                  <a:schemeClr val="tx1"/>
                </a:solidFill>
                <a:latin typeface="SamsungOne-400" panose="020B0503030303020204" pitchFamily="34" charset="0"/>
                <a:ea typeface="SamsungOne-400" panose="020B0503030303020204" pitchFamily="34" charset="0"/>
              </a:rPr>
              <a:t>The unit mainly uses %/FS (% of Full Scale). That is, '(△/FS) x 100%' is obtained.</a:t>
            </a:r>
          </a:p>
        </p:txBody>
      </p:sp>
      <p:sp>
        <p:nvSpPr>
          <p:cNvPr id="18" name="직사각형 17">
            <a:extLst>
              <a:ext uri="{FF2B5EF4-FFF2-40B4-BE49-F238E27FC236}">
                <a16:creationId xmlns:a16="http://schemas.microsoft.com/office/drawing/2014/main" id="{BBAC142E-2BD0-4EEB-92B2-EB93A9AAB485}"/>
              </a:ext>
            </a:extLst>
          </p:cNvPr>
          <p:cNvSpPr/>
          <p:nvPr/>
        </p:nvSpPr>
        <p:spPr>
          <a:xfrm>
            <a:off x="580400" y="2762220"/>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tái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lập</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0" name="직사각형 19">
            <a:extLst>
              <a:ext uri="{FF2B5EF4-FFF2-40B4-BE49-F238E27FC236}">
                <a16:creationId xmlns:a16="http://schemas.microsoft.com/office/drawing/2014/main" id="{D090552C-1A3A-457F-A32E-6F9FA02978F5}"/>
              </a:ext>
            </a:extLst>
          </p:cNvPr>
          <p:cNvSpPr/>
          <p:nvPr/>
        </p:nvSpPr>
        <p:spPr>
          <a:xfrm>
            <a:off x="712189" y="2992558"/>
            <a:ext cx="8487381" cy="950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Biểu thị mức độ trùng khớp giữa các giá trị được đo với nhau khi đo cùng một lượng trong khoảng thời gian dài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bằng cùng cách thức hoặc do người khác hoặc phòng thí nghiệm khác thực hiện.</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Để duy trì độ tái lập, cần kiểm tra, sửa chữa, bảo dưỡng cảm biến định kỳ.</a:t>
            </a:r>
          </a:p>
        </p:txBody>
      </p:sp>
      <p:sp>
        <p:nvSpPr>
          <p:cNvPr id="21" name="직사각형 20">
            <a:extLst>
              <a:ext uri="{FF2B5EF4-FFF2-40B4-BE49-F238E27FC236}">
                <a16:creationId xmlns:a16="http://schemas.microsoft.com/office/drawing/2014/main" id="{6A05192F-630E-4A88-BB61-49EB7D25FEE7}"/>
              </a:ext>
            </a:extLst>
          </p:cNvPr>
          <p:cNvSpPr/>
          <p:nvPr/>
        </p:nvSpPr>
        <p:spPr>
          <a:xfrm>
            <a:off x="580400" y="392427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chụm</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D360A599-73FE-4D7E-8679-7AB5822A5007}"/>
              </a:ext>
            </a:extLst>
          </p:cNvPr>
          <p:cNvSpPr/>
          <p:nvPr/>
        </p:nvSpPr>
        <p:spPr>
          <a:xfrm>
            <a:off x="712189" y="4154611"/>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lặp</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lại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tái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đo</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3"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0203294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3" name="직사각형 12">
            <a:extLst>
              <a:ext uri="{FF2B5EF4-FFF2-40B4-BE49-F238E27FC236}">
                <a16:creationId xmlns:a16="http://schemas.microsoft.com/office/drawing/2014/main" id="{A85871BD-D6AC-4555-8A48-955DD29840CA}"/>
              </a:ext>
            </a:extLst>
          </p:cNvPr>
          <p:cNvSpPr/>
          <p:nvPr/>
        </p:nvSpPr>
        <p:spPr>
          <a:xfrm>
            <a:off x="580400" y="152082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Sự</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khác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giữa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chính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xác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chụm</a:t>
            </a:r>
            <a:endParaRPr lang="en-US" altLang="ko-KR" sz="1401"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C1B2E569-2B8B-48C5-9AD4-534020B514F7}"/>
              </a:ext>
            </a:extLst>
          </p:cNvPr>
          <p:cNvGrpSpPr/>
          <p:nvPr/>
        </p:nvGrpSpPr>
        <p:grpSpPr>
          <a:xfrm>
            <a:off x="1494972" y="1952635"/>
            <a:ext cx="7353759" cy="4252926"/>
            <a:chOff x="2129700" y="2663912"/>
            <a:chExt cx="6020219" cy="3481697"/>
          </a:xfrm>
        </p:grpSpPr>
        <p:pic>
          <p:nvPicPr>
            <p:cNvPr id="11" name="Picture 2">
              <a:extLst>
                <a:ext uri="{FF2B5EF4-FFF2-40B4-BE49-F238E27FC236}">
                  <a16:creationId xmlns:a16="http://schemas.microsoft.com/office/drawing/2014/main" id="{C7568ADD-5CE6-4C94-A682-C921002EF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072" y="4727075"/>
              <a:ext cx="2595999" cy="1398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 name="Rectangle 3">
              <a:extLst>
                <a:ext uri="{FF2B5EF4-FFF2-40B4-BE49-F238E27FC236}">
                  <a16:creationId xmlns:a16="http://schemas.microsoft.com/office/drawing/2014/main" id="{E5762852-C8F6-44A6-A983-5578FE077AC5}"/>
                </a:ext>
              </a:extLst>
            </p:cNvPr>
            <p:cNvSpPr>
              <a:spLocks noChangeArrowheads="1"/>
            </p:cNvSpPr>
            <p:nvPr/>
          </p:nvSpPr>
          <p:spPr bwMode="auto">
            <a:xfrm>
              <a:off x="3495072" y="5573427"/>
              <a:ext cx="600373" cy="306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p>
              <a:pPr defTabSz="914051" fontAlgn="base">
                <a:lnSpc>
                  <a:spcPts val="2200"/>
                </a:lnSpc>
                <a:spcBef>
                  <a:spcPts val="600"/>
                </a:spcBef>
                <a:spcAft>
                  <a:spcPct val="0"/>
                </a:spcAft>
                <a:buClr>
                  <a:srgbClr val="FF0000"/>
                </a:buClr>
                <a:buSzPct val="90000"/>
                <a:defRPr/>
              </a:pPr>
              <a:endParaRPr kumimoji="1" lang="ko-KR" altLang="en-US" sz="1401" b="1">
                <a:solidFill>
                  <a:srgbClr val="FF0000"/>
                </a:solidFill>
                <a:latin typeface="KoPub돋움체 Bold" panose="02020603020101020101" pitchFamily="18" charset="-127"/>
                <a:ea typeface="KoPub돋움체 Bold" panose="02020603020101020101" pitchFamily="18" charset="-127"/>
              </a:endParaRPr>
            </a:p>
          </p:txBody>
        </p:sp>
        <p:pic>
          <p:nvPicPr>
            <p:cNvPr id="21" name="Picture 164">
              <a:extLst>
                <a:ext uri="{FF2B5EF4-FFF2-40B4-BE49-F238E27FC236}">
                  <a16:creationId xmlns:a16="http://schemas.microsoft.com/office/drawing/2014/main" id="{B141DF98-9872-40A5-9D5D-874854BB8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2120" y="2971984"/>
              <a:ext cx="2957799" cy="167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a:extLst>
                <a:ext uri="{FF2B5EF4-FFF2-40B4-BE49-F238E27FC236}">
                  <a16:creationId xmlns:a16="http://schemas.microsoft.com/office/drawing/2014/main" id="{1DA8716B-C9F3-4067-9481-7C66B4A697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7685" y="2984726"/>
              <a:ext cx="2739688" cy="151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자유형 4">
              <a:extLst>
                <a:ext uri="{FF2B5EF4-FFF2-40B4-BE49-F238E27FC236}">
                  <a16:creationId xmlns:a16="http://schemas.microsoft.com/office/drawing/2014/main" id="{BD1CE02F-0FED-4584-8624-F10830100FC2}"/>
                </a:ext>
              </a:extLst>
            </p:cNvPr>
            <p:cNvSpPr/>
            <p:nvPr/>
          </p:nvSpPr>
          <p:spPr>
            <a:xfrm>
              <a:off x="3138787" y="2663912"/>
              <a:ext cx="3635000" cy="676342"/>
            </a:xfrm>
            <a:custGeom>
              <a:avLst/>
              <a:gdLst>
                <a:gd name="connsiteX0" fmla="*/ 4783667 w 4783667"/>
                <a:gd name="connsiteY0" fmla="*/ 890067 h 890067"/>
                <a:gd name="connsiteX1" fmla="*/ 2243667 w 4783667"/>
                <a:gd name="connsiteY1" fmla="*/ 1067 h 890067"/>
                <a:gd name="connsiteX2" fmla="*/ 0 w 4783667"/>
                <a:gd name="connsiteY2" fmla="*/ 746133 h 890067"/>
              </a:gdLst>
              <a:ahLst/>
              <a:cxnLst>
                <a:cxn ang="0">
                  <a:pos x="connsiteX0" y="connsiteY0"/>
                </a:cxn>
                <a:cxn ang="0">
                  <a:pos x="connsiteX1" y="connsiteY1"/>
                </a:cxn>
                <a:cxn ang="0">
                  <a:pos x="connsiteX2" y="connsiteY2"/>
                </a:cxn>
              </a:cxnLst>
              <a:rect l="l" t="t" r="r" b="b"/>
              <a:pathLst>
                <a:path w="4783667" h="890067">
                  <a:moveTo>
                    <a:pt x="4783667" y="890067"/>
                  </a:moveTo>
                  <a:cubicBezTo>
                    <a:pt x="3912306" y="457561"/>
                    <a:pt x="3040945" y="25056"/>
                    <a:pt x="2243667" y="1067"/>
                  </a:cubicBezTo>
                  <a:cubicBezTo>
                    <a:pt x="1446389" y="-22922"/>
                    <a:pt x="723194" y="361605"/>
                    <a:pt x="0" y="746133"/>
                  </a:cubicBezTo>
                </a:path>
              </a:pathLst>
            </a:custGeom>
            <a:noFill/>
            <a:ln w="63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1" fontAlgn="base">
                <a:spcBef>
                  <a:spcPct val="0"/>
                </a:spcBef>
                <a:spcAft>
                  <a:spcPct val="0"/>
                </a:spcAft>
                <a:defRPr/>
              </a:pPr>
              <a:endParaRPr kumimoji="1" lang="ko-KR" altLang="en-US" sz="1799">
                <a:solidFill>
                  <a:prstClr val="white"/>
                </a:solidFill>
                <a:latin typeface="KoPub돋움체 Bold" panose="02020603020101020101" pitchFamily="18" charset="-127"/>
                <a:ea typeface="KoPub돋움체 Bold" panose="02020603020101020101" pitchFamily="18" charset="-127"/>
              </a:endParaRPr>
            </a:p>
          </p:txBody>
        </p:sp>
        <p:sp>
          <p:nvSpPr>
            <p:cNvPr id="24" name="자유형 5">
              <a:extLst>
                <a:ext uri="{FF2B5EF4-FFF2-40B4-BE49-F238E27FC236}">
                  <a16:creationId xmlns:a16="http://schemas.microsoft.com/office/drawing/2014/main" id="{3781ECA0-C7A0-4D35-9B32-F49BB9BA0973}"/>
                </a:ext>
              </a:extLst>
            </p:cNvPr>
            <p:cNvSpPr/>
            <p:nvPr/>
          </p:nvSpPr>
          <p:spPr>
            <a:xfrm>
              <a:off x="3975159" y="3676145"/>
              <a:ext cx="2193867" cy="506914"/>
            </a:xfrm>
            <a:custGeom>
              <a:avLst/>
              <a:gdLst>
                <a:gd name="connsiteX0" fmla="*/ 2887133 w 2887133"/>
                <a:gd name="connsiteY0" fmla="*/ 667100 h 667100"/>
                <a:gd name="connsiteX1" fmla="*/ 1371600 w 2887133"/>
                <a:gd name="connsiteY1" fmla="*/ 23633 h 667100"/>
                <a:gd name="connsiteX2" fmla="*/ 0 w 2887133"/>
                <a:gd name="connsiteY2" fmla="*/ 201433 h 667100"/>
              </a:gdLst>
              <a:ahLst/>
              <a:cxnLst>
                <a:cxn ang="0">
                  <a:pos x="connsiteX0" y="connsiteY0"/>
                </a:cxn>
                <a:cxn ang="0">
                  <a:pos x="connsiteX1" y="connsiteY1"/>
                </a:cxn>
                <a:cxn ang="0">
                  <a:pos x="connsiteX2" y="connsiteY2"/>
                </a:cxn>
              </a:cxnLst>
              <a:rect l="l" t="t" r="r" b="b"/>
              <a:pathLst>
                <a:path w="2887133" h="667100">
                  <a:moveTo>
                    <a:pt x="2887133" y="667100"/>
                  </a:moveTo>
                  <a:cubicBezTo>
                    <a:pt x="2369961" y="384172"/>
                    <a:pt x="1852789" y="101244"/>
                    <a:pt x="1371600" y="23633"/>
                  </a:cubicBezTo>
                  <a:cubicBezTo>
                    <a:pt x="890411" y="-53978"/>
                    <a:pt x="445205" y="73727"/>
                    <a:pt x="0" y="201433"/>
                  </a:cubicBezTo>
                </a:path>
              </a:pathLst>
            </a:custGeom>
            <a:noFill/>
            <a:ln w="635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1" fontAlgn="base">
                <a:spcBef>
                  <a:spcPct val="0"/>
                </a:spcBef>
                <a:spcAft>
                  <a:spcPct val="0"/>
                </a:spcAft>
                <a:defRPr/>
              </a:pPr>
              <a:endParaRPr kumimoji="1" lang="ko-KR" altLang="en-US" sz="1799">
                <a:solidFill>
                  <a:prstClr val="white"/>
                </a:solidFill>
                <a:latin typeface="KoPub돋움체 Bold" panose="02020603020101020101" pitchFamily="18" charset="-127"/>
                <a:ea typeface="KoPub돋움체 Bold" panose="02020603020101020101" pitchFamily="18" charset="-127"/>
              </a:endParaRPr>
            </a:p>
          </p:txBody>
        </p:sp>
        <p:sp>
          <p:nvSpPr>
            <p:cNvPr id="25" name="Rectangle 3">
              <a:extLst>
                <a:ext uri="{FF2B5EF4-FFF2-40B4-BE49-F238E27FC236}">
                  <a16:creationId xmlns:a16="http://schemas.microsoft.com/office/drawing/2014/main" id="{C6485E69-3F38-4C6F-A374-D9A0058C55A8}"/>
                </a:ext>
              </a:extLst>
            </p:cNvPr>
            <p:cNvSpPr>
              <a:spLocks noChangeArrowheads="1"/>
            </p:cNvSpPr>
            <p:nvPr/>
          </p:nvSpPr>
          <p:spPr bwMode="auto">
            <a:xfrm>
              <a:off x="5647393" y="4560314"/>
              <a:ext cx="1161841" cy="239261"/>
            </a:xfrm>
            <a:prstGeom prst="rect">
              <a:avLst/>
            </a:prstGeom>
            <a:noFill/>
          </p:spPr>
          <p:txBody>
            <a:bodyPr wrap="square">
              <a:spAutoFit/>
              <a:scene3d>
                <a:camera prst="orthographicFront"/>
                <a:lightRig rig="threePt" dir="t"/>
              </a:scene3d>
              <a:sp3d>
                <a:bevelT w="0" h="6350"/>
              </a:sp3d>
            </a:bodyPr>
            <a:lstStyle/>
            <a:p>
              <a:pPr algn="ctr"/>
              <a:r>
                <a:rPr lang="en-US" altLang="ko-KR" sz="1299" dirty="0" err="1">
                  <a:solidFill>
                    <a:srgbClr val="FF0000"/>
                  </a:solidFill>
                  <a:latin typeface="SamsungOne-700" panose="020B0803030303020204" pitchFamily="34" charset="0"/>
                </a:rPr>
                <a:t>Độ</a:t>
              </a:r>
              <a:r>
                <a:rPr lang="en-US" altLang="ko-KR" sz="1299" dirty="0">
                  <a:solidFill>
                    <a:srgbClr val="FF0000"/>
                  </a:solidFill>
                  <a:latin typeface="SamsungOne-700" panose="020B0803030303020204" pitchFamily="34" charset="0"/>
                </a:rPr>
                <a:t> </a:t>
              </a:r>
              <a:r>
                <a:rPr lang="en-US" altLang="ko-KR" sz="1299" dirty="0" err="1">
                  <a:solidFill>
                    <a:srgbClr val="FF0000"/>
                  </a:solidFill>
                  <a:latin typeface="SamsungOne-700" panose="020B0803030303020204" pitchFamily="34" charset="0"/>
                </a:rPr>
                <a:t>chụm</a:t>
              </a:r>
              <a:endParaRPr lang="en-US" altLang="ko-KR" sz="1299" dirty="0">
                <a:solidFill>
                  <a:srgbClr val="FF0000"/>
                </a:solidFill>
                <a:latin typeface="SamsungOne-700" panose="020B0803030303020204" pitchFamily="34" charset="0"/>
              </a:endParaRPr>
            </a:p>
          </p:txBody>
        </p:sp>
        <p:sp>
          <p:nvSpPr>
            <p:cNvPr id="26" name="TextBox 25">
              <a:extLst>
                <a:ext uri="{FF2B5EF4-FFF2-40B4-BE49-F238E27FC236}">
                  <a16:creationId xmlns:a16="http://schemas.microsoft.com/office/drawing/2014/main" id="{8F08617D-4278-4BF0-AE82-607EE0FBE59B}"/>
                </a:ext>
              </a:extLst>
            </p:cNvPr>
            <p:cNvSpPr txBox="1"/>
            <p:nvPr/>
          </p:nvSpPr>
          <p:spPr>
            <a:xfrm>
              <a:off x="6565173" y="3100331"/>
              <a:ext cx="920714" cy="327343"/>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algn="ctr" defTabSz="914400">
                <a:defRPr sz="1100">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rPr>
                <a:t>giá</a:t>
              </a:r>
              <a:r>
                <a:rPr lang="en-US" altLang="ko-KR" sz="1299" dirty="0">
                  <a:latin typeface="SamsungOne-400" panose="020B0503030303020204" pitchFamily="34" charset="0"/>
                </a:rPr>
                <a:t> </a:t>
              </a:r>
              <a:r>
                <a:rPr lang="en-US" altLang="ko-KR" sz="1299" dirty="0" err="1">
                  <a:latin typeface="SamsungOne-400" panose="020B0503030303020204" pitchFamily="34" charset="0"/>
                </a:rPr>
                <a:t>trị</a:t>
              </a:r>
              <a:r>
                <a:rPr lang="en-US" altLang="ko-KR" sz="1299" dirty="0">
                  <a:latin typeface="SamsungOne-400" panose="020B0503030303020204" pitchFamily="34" charset="0"/>
                </a:rPr>
                <a:t> </a:t>
              </a:r>
              <a:r>
                <a:rPr lang="en-US" altLang="ko-KR" sz="1299" dirty="0" err="1">
                  <a:latin typeface="SamsungOne-400" panose="020B0503030303020204" pitchFamily="34" charset="0"/>
                </a:rPr>
                <a:t>đúng</a:t>
              </a:r>
              <a:endParaRPr lang="en-US" altLang="ko-KR" sz="1299" dirty="0">
                <a:latin typeface="SamsungOne-400" panose="020B0503030303020204" pitchFamily="34" charset="0"/>
              </a:endParaRPr>
            </a:p>
            <a:p>
              <a:endParaRPr lang="ko-KR" altLang="en-US" sz="1299" dirty="0">
                <a:latin typeface="SamsungOne-400" panose="020B0503030303020204" pitchFamily="34" charset="0"/>
              </a:endParaRPr>
            </a:p>
          </p:txBody>
        </p:sp>
        <p:sp>
          <p:nvSpPr>
            <p:cNvPr id="27" name="TextBox 26">
              <a:extLst>
                <a:ext uri="{FF2B5EF4-FFF2-40B4-BE49-F238E27FC236}">
                  <a16:creationId xmlns:a16="http://schemas.microsoft.com/office/drawing/2014/main" id="{F9D73216-A5CC-47F2-8214-9958A7423339}"/>
                </a:ext>
              </a:extLst>
            </p:cNvPr>
            <p:cNvSpPr txBox="1"/>
            <p:nvPr/>
          </p:nvSpPr>
          <p:spPr>
            <a:xfrm>
              <a:off x="6636401" y="3912763"/>
              <a:ext cx="849486" cy="239261"/>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latin typeface="SamsungOne-400" panose="020B0503030303020204" pitchFamily="34" charset="0"/>
                  <a:ea typeface="SamsungOne-700" panose="020B0803030303020204" pitchFamily="34" charset="0"/>
                </a:defRPr>
              </a:lvl1pPr>
            </a:lstStyle>
            <a:p>
              <a:r>
                <a:rPr lang="en-US" altLang="ko-KR" sz="1299" dirty="0" err="1"/>
                <a:t>giá</a:t>
              </a:r>
              <a:r>
                <a:rPr lang="en-US" altLang="ko-KR" sz="1299" dirty="0"/>
                <a:t> </a:t>
              </a:r>
              <a:r>
                <a:rPr lang="en-US" altLang="ko-KR" sz="1299" dirty="0" err="1"/>
                <a:t>trị</a:t>
              </a:r>
              <a:r>
                <a:rPr lang="en-US" altLang="ko-KR" sz="1299" dirty="0"/>
                <a:t> </a:t>
              </a:r>
              <a:r>
                <a:rPr lang="en-US" altLang="ko-KR" sz="1299" dirty="0" err="1"/>
                <a:t>đúng</a:t>
              </a:r>
              <a:endParaRPr lang="en-US" altLang="ko-KR" sz="1299" dirty="0"/>
            </a:p>
          </p:txBody>
        </p:sp>
        <p:sp>
          <p:nvSpPr>
            <p:cNvPr id="28" name="TextBox 27">
              <a:extLst>
                <a:ext uri="{FF2B5EF4-FFF2-40B4-BE49-F238E27FC236}">
                  <a16:creationId xmlns:a16="http://schemas.microsoft.com/office/drawing/2014/main" id="{8E076E55-310B-4A29-B7E7-907707043DB8}"/>
                </a:ext>
              </a:extLst>
            </p:cNvPr>
            <p:cNvSpPr txBox="1"/>
            <p:nvPr/>
          </p:nvSpPr>
          <p:spPr>
            <a:xfrm>
              <a:off x="5928352" y="3657713"/>
              <a:ext cx="2195294" cy="239261"/>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latin typeface="SamsungOne-400" panose="020B0503030303020204" pitchFamily="34" charset="0"/>
                  <a:ea typeface="SamsungOne-700" panose="020B0803030303020204" pitchFamily="34" charset="0"/>
                </a:defRPr>
              </a:lvl1pPr>
            </a:lstStyle>
            <a:p>
              <a:r>
                <a:rPr lang="vi-VN" altLang="ko-KR" sz="1299" dirty="0"/>
                <a:t>Trung bình các giá trị được đo</a:t>
              </a:r>
            </a:p>
          </p:txBody>
        </p:sp>
        <p:sp>
          <p:nvSpPr>
            <p:cNvPr id="29" name="TextBox 28">
              <a:extLst>
                <a:ext uri="{FF2B5EF4-FFF2-40B4-BE49-F238E27FC236}">
                  <a16:creationId xmlns:a16="http://schemas.microsoft.com/office/drawing/2014/main" id="{BEDD312B-67A3-4E6E-BD18-A7CC21F57595}"/>
                </a:ext>
              </a:extLst>
            </p:cNvPr>
            <p:cNvSpPr txBox="1"/>
            <p:nvPr/>
          </p:nvSpPr>
          <p:spPr>
            <a:xfrm>
              <a:off x="5130667" y="4385234"/>
              <a:ext cx="2195294" cy="239261"/>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latin typeface="SamsungOne-400" panose="020B0503030303020204" pitchFamily="34" charset="0"/>
                  <a:ea typeface="SamsungOne-700" panose="020B0803030303020204" pitchFamily="34" charset="0"/>
                </a:defRPr>
              </a:lvl1pPr>
            </a:lstStyle>
            <a:p>
              <a:r>
                <a:rPr lang="vi-VN" altLang="ko-KR" sz="1299" dirty="0"/>
                <a:t>Trung bình các giá trị được đo</a:t>
              </a:r>
            </a:p>
          </p:txBody>
        </p:sp>
        <p:sp>
          <p:nvSpPr>
            <p:cNvPr id="31" name="TextBox 30">
              <a:extLst>
                <a:ext uri="{FF2B5EF4-FFF2-40B4-BE49-F238E27FC236}">
                  <a16:creationId xmlns:a16="http://schemas.microsoft.com/office/drawing/2014/main" id="{65DB6AE5-D5C6-4DB1-B095-00939F6ED68C}"/>
                </a:ext>
              </a:extLst>
            </p:cNvPr>
            <p:cNvSpPr txBox="1"/>
            <p:nvPr/>
          </p:nvSpPr>
          <p:spPr>
            <a:xfrm>
              <a:off x="3280163" y="4313339"/>
              <a:ext cx="1852671" cy="239261"/>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latin typeface="SamsungOne-400" panose="020B0503030303020204" pitchFamily="34" charset="0"/>
                  <a:ea typeface="SamsungOne-700" panose="020B0803030303020204" pitchFamily="34" charset="0"/>
                </a:defRPr>
              </a:lvl1pPr>
            </a:lstStyle>
            <a:p>
              <a:r>
                <a:rPr lang="en-US" altLang="ko-KR" sz="1299" dirty="0"/>
                <a:t>Repeatable &amp; Reproducible</a:t>
              </a:r>
              <a:endParaRPr lang="ko-KR" altLang="en-US" sz="1299" dirty="0"/>
            </a:p>
          </p:txBody>
        </p:sp>
        <p:sp>
          <p:nvSpPr>
            <p:cNvPr id="32" name="Rectangle 3">
              <a:extLst>
                <a:ext uri="{FF2B5EF4-FFF2-40B4-BE49-F238E27FC236}">
                  <a16:creationId xmlns:a16="http://schemas.microsoft.com/office/drawing/2014/main" id="{4DA4E1D1-C486-461F-9294-DA5A81E70CE4}"/>
                </a:ext>
              </a:extLst>
            </p:cNvPr>
            <p:cNvSpPr>
              <a:spLocks noChangeArrowheads="1"/>
            </p:cNvSpPr>
            <p:nvPr/>
          </p:nvSpPr>
          <p:spPr bwMode="auto">
            <a:xfrm>
              <a:off x="6450140" y="2840162"/>
              <a:ext cx="1177576" cy="239261"/>
            </a:xfrm>
            <a:prstGeom prst="rect">
              <a:avLst/>
            </a:prstGeom>
            <a:noFill/>
          </p:spPr>
          <p:txBody>
            <a:bodyPr wrap="square">
              <a:spAutoFit/>
              <a:scene3d>
                <a:camera prst="orthographicFront"/>
                <a:lightRig rig="threePt" dir="t"/>
              </a:scene3d>
              <a:sp3d>
                <a:bevelT w="0" h="6350"/>
              </a:sp3d>
            </a:bodyPr>
            <a:lstStyle/>
            <a:p>
              <a:pPr algn="ctr"/>
              <a:r>
                <a:rPr lang="en-US" altLang="ko-KR" sz="1299" dirty="0" err="1">
                  <a:solidFill>
                    <a:srgbClr val="FF0000"/>
                  </a:solidFill>
                  <a:latin typeface="SamsungOne-700" panose="020B0803030303020204" pitchFamily="34" charset="0"/>
                  <a:ea typeface="SamsungOne-700" panose="020B0803030303020204" pitchFamily="34" charset="0"/>
                </a:rPr>
                <a:t>Độ</a:t>
              </a:r>
              <a:r>
                <a:rPr lang="en-US" altLang="ko-KR" sz="1299" dirty="0">
                  <a:solidFill>
                    <a:srgbClr val="FF0000"/>
                  </a:solidFill>
                  <a:latin typeface="SamsungOne-700" panose="020B0803030303020204" pitchFamily="34" charset="0"/>
                  <a:ea typeface="SamsungOne-700" panose="020B0803030303020204" pitchFamily="34" charset="0"/>
                </a:rPr>
                <a:t> </a:t>
              </a:r>
              <a:r>
                <a:rPr lang="en-US" altLang="ko-KR" sz="1299" dirty="0" err="1">
                  <a:solidFill>
                    <a:srgbClr val="FF0000"/>
                  </a:solidFill>
                  <a:latin typeface="SamsungOne-700" panose="020B0803030303020204" pitchFamily="34" charset="0"/>
                  <a:ea typeface="SamsungOne-700" panose="020B0803030303020204" pitchFamily="34" charset="0"/>
                </a:rPr>
                <a:t>chính</a:t>
              </a:r>
              <a:r>
                <a:rPr lang="en-US" altLang="ko-KR" sz="1299" dirty="0">
                  <a:solidFill>
                    <a:srgbClr val="FF0000"/>
                  </a:solidFill>
                  <a:latin typeface="SamsungOne-700" panose="020B0803030303020204" pitchFamily="34" charset="0"/>
                  <a:ea typeface="SamsungOne-700" panose="020B0803030303020204" pitchFamily="34" charset="0"/>
                </a:rPr>
                <a:t> </a:t>
              </a:r>
              <a:r>
                <a:rPr lang="en-US" altLang="ko-KR" sz="1299" dirty="0" err="1">
                  <a:solidFill>
                    <a:srgbClr val="FF0000"/>
                  </a:solidFill>
                  <a:latin typeface="SamsungOne-700" panose="020B0803030303020204" pitchFamily="34" charset="0"/>
                  <a:ea typeface="SamsungOne-700" panose="020B0803030303020204" pitchFamily="34" charset="0"/>
                </a:rPr>
                <a:t>xác</a:t>
              </a:r>
              <a:endParaRPr lang="en-US" altLang="ko-KR" sz="1299" dirty="0">
                <a:solidFill>
                  <a:srgbClr val="FF0000"/>
                </a:solidFill>
                <a:latin typeface="SamsungOne-700" panose="020B0803030303020204" pitchFamily="34" charset="0"/>
                <a:ea typeface="SamsungOne-700" panose="020B0803030303020204" pitchFamily="34" charset="0"/>
              </a:endParaRPr>
            </a:p>
          </p:txBody>
        </p:sp>
        <p:sp>
          <p:nvSpPr>
            <p:cNvPr id="33" name="TextBox 32">
              <a:extLst>
                <a:ext uri="{FF2B5EF4-FFF2-40B4-BE49-F238E27FC236}">
                  <a16:creationId xmlns:a16="http://schemas.microsoft.com/office/drawing/2014/main" id="{ED2C4FBE-ADAA-4E05-B08D-950A2B1ED6C4}"/>
                </a:ext>
              </a:extLst>
            </p:cNvPr>
            <p:cNvSpPr txBox="1"/>
            <p:nvPr/>
          </p:nvSpPr>
          <p:spPr>
            <a:xfrm>
              <a:off x="2868380" y="4747237"/>
              <a:ext cx="1023982" cy="163672"/>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algn="ctr" defTabSz="914400">
                <a:defRPr sz="1300">
                  <a:latin typeface="SamsungOne-400" panose="020B0503030303020204" pitchFamily="34" charset="0"/>
                  <a:ea typeface="SamsungOne-700" panose="020B0803030303020204" pitchFamily="34" charset="0"/>
                </a:defRPr>
              </a:lvl1pPr>
            </a:lstStyle>
            <a:p>
              <a:r>
                <a:rPr lang="en-US" altLang="ko-KR" sz="1299" dirty="0" err="1"/>
                <a:t>Giá</a:t>
              </a:r>
              <a:r>
                <a:rPr lang="en-US" altLang="ko-KR" sz="1299" dirty="0"/>
                <a:t> </a:t>
              </a:r>
              <a:r>
                <a:rPr lang="en-US" altLang="ko-KR" sz="1299" dirty="0" err="1"/>
                <a:t>trị</a:t>
              </a:r>
              <a:r>
                <a:rPr lang="en-US" altLang="ko-KR" sz="1299" dirty="0"/>
                <a:t> </a:t>
              </a:r>
              <a:r>
                <a:rPr lang="en-US" altLang="ko-KR" sz="1299" dirty="0" err="1"/>
                <a:t>tham</a:t>
              </a:r>
              <a:r>
                <a:rPr lang="en-US" altLang="ko-KR" sz="1299" dirty="0"/>
                <a:t> </a:t>
              </a:r>
              <a:r>
                <a:rPr lang="en-US" altLang="ko-KR" sz="1299" dirty="0" err="1"/>
                <a:t>chiếu</a:t>
              </a:r>
              <a:endParaRPr lang="en-US" altLang="ko-KR" sz="1299" dirty="0"/>
            </a:p>
          </p:txBody>
        </p:sp>
        <p:sp>
          <p:nvSpPr>
            <p:cNvPr id="34" name="TextBox 33">
              <a:extLst>
                <a:ext uri="{FF2B5EF4-FFF2-40B4-BE49-F238E27FC236}">
                  <a16:creationId xmlns:a16="http://schemas.microsoft.com/office/drawing/2014/main" id="{1C62B641-2809-4C30-9DA9-CD59E0AD8B9C}"/>
                </a:ext>
              </a:extLst>
            </p:cNvPr>
            <p:cNvSpPr txBox="1"/>
            <p:nvPr/>
          </p:nvSpPr>
          <p:spPr>
            <a:xfrm>
              <a:off x="3405199" y="4965430"/>
              <a:ext cx="599294" cy="327343"/>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algn="ctr" defTabSz="914400">
                <a:defRPr sz="1100">
                  <a:latin typeface="SamsungOne-400" panose="020B0503030303020204" pitchFamily="34" charset="0"/>
                  <a:ea typeface="SamsungOne-700" panose="020B0803030303020204" pitchFamily="34" charset="0"/>
                </a:defRPr>
              </a:lvl1pPr>
            </a:lstStyle>
            <a:p>
              <a:r>
                <a:rPr lang="en-US" altLang="ko-KR" sz="1299" dirty="0" err="1"/>
                <a:t>Độ</a:t>
              </a:r>
              <a:r>
                <a:rPr lang="en-US" altLang="ko-KR" sz="1299" dirty="0"/>
                <a:t> </a:t>
              </a:r>
              <a:r>
                <a:rPr lang="en-US" altLang="ko-KR" sz="1299" dirty="0" err="1"/>
                <a:t>chính</a:t>
              </a:r>
              <a:r>
                <a:rPr lang="en-US" altLang="ko-KR" sz="1299" dirty="0"/>
                <a:t> </a:t>
              </a:r>
              <a:r>
                <a:rPr lang="en-US" altLang="ko-KR" sz="1299" dirty="0" err="1"/>
                <a:t>xác</a:t>
              </a:r>
              <a:endParaRPr lang="en-US" altLang="ko-KR" sz="1299" dirty="0"/>
            </a:p>
          </p:txBody>
        </p:sp>
        <p:sp>
          <p:nvSpPr>
            <p:cNvPr id="35" name="TextBox 34">
              <a:extLst>
                <a:ext uri="{FF2B5EF4-FFF2-40B4-BE49-F238E27FC236}">
                  <a16:creationId xmlns:a16="http://schemas.microsoft.com/office/drawing/2014/main" id="{95F84E31-429B-46E0-B45B-398885603DAE}"/>
                </a:ext>
              </a:extLst>
            </p:cNvPr>
            <p:cNvSpPr txBox="1"/>
            <p:nvPr/>
          </p:nvSpPr>
          <p:spPr>
            <a:xfrm>
              <a:off x="2129700" y="4996929"/>
              <a:ext cx="666572" cy="327343"/>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algn="ctr" defTabSz="914400">
                <a:defRPr sz="1300">
                  <a:latin typeface="SamsungOne-400" panose="020B0503030303020204" pitchFamily="34" charset="0"/>
                  <a:ea typeface="SamsungOne-700" panose="020B0803030303020204" pitchFamily="34" charset="0"/>
                </a:defRPr>
              </a:lvl1pPr>
            </a:lstStyle>
            <a:p>
              <a:pPr algn="l"/>
              <a:r>
                <a:rPr lang="en-US" altLang="ko-KR" sz="1299" dirty="0" err="1"/>
                <a:t>Mật</a:t>
              </a:r>
              <a:r>
                <a:rPr lang="en-US" altLang="ko-KR" sz="1299" dirty="0"/>
                <a:t> </a:t>
              </a:r>
              <a:r>
                <a:rPr lang="en-US" altLang="ko-KR" sz="1299" dirty="0" err="1"/>
                <a:t>độ</a:t>
              </a:r>
              <a:endParaRPr lang="en-US" altLang="ko-KR" sz="1299" dirty="0"/>
            </a:p>
            <a:p>
              <a:pPr algn="l"/>
              <a:r>
                <a:rPr lang="en-US" altLang="ko-KR" sz="1299" dirty="0" err="1"/>
                <a:t>xác</a:t>
              </a:r>
              <a:r>
                <a:rPr lang="en-US" altLang="ko-KR" sz="1299" dirty="0"/>
                <a:t> </a:t>
              </a:r>
              <a:r>
                <a:rPr lang="en-US" altLang="ko-KR" sz="1299" dirty="0" err="1"/>
                <a:t>xuất</a:t>
              </a:r>
              <a:endParaRPr lang="en-US" altLang="ko-KR" sz="1299" dirty="0"/>
            </a:p>
          </p:txBody>
        </p:sp>
        <p:sp>
          <p:nvSpPr>
            <p:cNvPr id="36" name="TextBox 35">
              <a:extLst>
                <a:ext uri="{FF2B5EF4-FFF2-40B4-BE49-F238E27FC236}">
                  <a16:creationId xmlns:a16="http://schemas.microsoft.com/office/drawing/2014/main" id="{9A3E0FCD-ACE4-4FFE-AC25-42AAACF38FD5}"/>
                </a:ext>
              </a:extLst>
            </p:cNvPr>
            <p:cNvSpPr txBox="1"/>
            <p:nvPr/>
          </p:nvSpPr>
          <p:spPr>
            <a:xfrm>
              <a:off x="3707073" y="5981937"/>
              <a:ext cx="666572" cy="163672"/>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algn="ctr" defTabSz="914400">
                <a:defRPr sz="1300">
                  <a:latin typeface="SamsungOne-400" panose="020B0503030303020204" pitchFamily="34" charset="0"/>
                  <a:ea typeface="SamsungOne-700" panose="020B0803030303020204" pitchFamily="34" charset="0"/>
                </a:defRPr>
              </a:lvl1pPr>
            </a:lstStyle>
            <a:p>
              <a:r>
                <a:rPr lang="en-US" altLang="ko-KR" sz="1299" dirty="0" err="1"/>
                <a:t>Độ</a:t>
              </a:r>
              <a:r>
                <a:rPr lang="en-US" altLang="ko-KR" sz="1299" dirty="0"/>
                <a:t> </a:t>
              </a:r>
              <a:r>
                <a:rPr lang="en-US" altLang="ko-KR" sz="1299" dirty="0" err="1"/>
                <a:t>chụm</a:t>
              </a:r>
              <a:endParaRPr lang="en-US" altLang="ko-KR" sz="1299" dirty="0"/>
            </a:p>
          </p:txBody>
        </p:sp>
        <p:sp>
          <p:nvSpPr>
            <p:cNvPr id="37" name="TextBox 36">
              <a:extLst>
                <a:ext uri="{FF2B5EF4-FFF2-40B4-BE49-F238E27FC236}">
                  <a16:creationId xmlns:a16="http://schemas.microsoft.com/office/drawing/2014/main" id="{80534569-1482-44E9-877D-3C3D8F2852E1}"/>
                </a:ext>
              </a:extLst>
            </p:cNvPr>
            <p:cNvSpPr txBox="1"/>
            <p:nvPr/>
          </p:nvSpPr>
          <p:spPr>
            <a:xfrm>
              <a:off x="4432918" y="5900047"/>
              <a:ext cx="392572" cy="163672"/>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algn="ctr" defTabSz="914400">
                <a:defRPr sz="1300">
                  <a:latin typeface="SamsungOne-400" panose="020B0503030303020204" pitchFamily="34" charset="0"/>
                  <a:ea typeface="SamsungOne-700" panose="020B0803030303020204" pitchFamily="34" charset="0"/>
                </a:defRPr>
              </a:lvl1pPr>
            </a:lstStyle>
            <a:p>
              <a:r>
                <a:rPr lang="en-US" altLang="ko-KR" sz="1299" dirty="0" err="1"/>
                <a:t>Giá</a:t>
              </a:r>
              <a:r>
                <a:rPr lang="en-US" altLang="ko-KR" sz="1299" dirty="0"/>
                <a:t> </a:t>
              </a:r>
              <a:r>
                <a:rPr lang="en-US" altLang="ko-KR" sz="1299" dirty="0" err="1"/>
                <a:t>trị</a:t>
              </a:r>
              <a:endParaRPr lang="en-US" altLang="ko-KR" sz="1299" dirty="0"/>
            </a:p>
          </p:txBody>
        </p:sp>
      </p:grpSp>
      <p:sp>
        <p:nvSpPr>
          <p:cNvPr id="38" name="TextBox 37">
            <a:extLst>
              <a:ext uri="{FF2B5EF4-FFF2-40B4-BE49-F238E27FC236}">
                <a16:creationId xmlns:a16="http://schemas.microsoft.com/office/drawing/2014/main" id="{0A8C9C39-C24F-4885-9FC0-52D7A84986F8}"/>
              </a:ext>
            </a:extLst>
          </p:cNvPr>
          <p:cNvSpPr txBox="1"/>
          <p:nvPr/>
        </p:nvSpPr>
        <p:spPr>
          <a:xfrm>
            <a:off x="5402487" y="2795095"/>
            <a:ext cx="192360" cy="199927"/>
          </a:xfrm>
          <a:prstGeom prst="rect">
            <a:avLst/>
          </a:prstGeom>
          <a:solidFill>
            <a:schemeClr val="bg1"/>
          </a:solidFill>
        </p:spPr>
        <p:txBody>
          <a:bodyPr wrap="none" lIns="0" tIns="0" rIns="0" bIns="0">
            <a:spAutoFit/>
            <a:scene3d>
              <a:camera prst="orthographicFront"/>
              <a:lightRig rig="threePt" dir="t"/>
            </a:scene3d>
            <a:sp3d>
              <a:bevelT w="0" h="6350"/>
            </a:sp3d>
          </a:bodyPr>
          <a:lstStyle>
            <a:defPPr>
              <a:defRPr lang="en-US"/>
            </a:defPPr>
            <a:lvl1pPr algn="ctr" defTabSz="914400">
              <a:defRPr sz="1100">
                <a:latin typeface="SamsungOne-700" panose="020B0803030303020204" pitchFamily="34" charset="0"/>
                <a:ea typeface="SamsungOne-700" panose="020B0803030303020204" pitchFamily="34" charset="0"/>
              </a:defRPr>
            </a:lvl1pPr>
          </a:lstStyle>
          <a:p>
            <a:r>
              <a:rPr lang="en-US" altLang="ko-KR" sz="1299" dirty="0">
                <a:latin typeface="SamsungOne-400" panose="020B0503030303020204" pitchFamily="34" charset="0"/>
              </a:rPr>
              <a:t>(a)</a:t>
            </a:r>
            <a:endParaRPr lang="ko-KR" altLang="en-US" sz="1299" dirty="0">
              <a:latin typeface="SamsungOne-400" panose="020B0503030303020204" pitchFamily="34" charset="0"/>
            </a:endParaRPr>
          </a:p>
        </p:txBody>
      </p:sp>
      <p:sp>
        <p:nvSpPr>
          <p:cNvPr id="39" name="TextBox 38">
            <a:extLst>
              <a:ext uri="{FF2B5EF4-FFF2-40B4-BE49-F238E27FC236}">
                <a16:creationId xmlns:a16="http://schemas.microsoft.com/office/drawing/2014/main" id="{CA0D6CDB-2C75-44FB-975F-9B0627A783A7}"/>
              </a:ext>
            </a:extLst>
          </p:cNvPr>
          <p:cNvSpPr txBox="1"/>
          <p:nvPr/>
        </p:nvSpPr>
        <p:spPr>
          <a:xfrm>
            <a:off x="5399282" y="3836095"/>
            <a:ext cx="198772" cy="199927"/>
          </a:xfrm>
          <a:prstGeom prst="rect">
            <a:avLst/>
          </a:prstGeom>
          <a:solidFill>
            <a:schemeClr val="bg1"/>
          </a:solidFill>
        </p:spPr>
        <p:txBody>
          <a:bodyPr wrap="none" lIns="0" tIns="0" rIns="0" bIns="0">
            <a:spAutoFit/>
            <a:scene3d>
              <a:camera prst="orthographicFront"/>
              <a:lightRig rig="threePt" dir="t"/>
            </a:scene3d>
            <a:sp3d>
              <a:bevelT w="0" h="6350"/>
            </a:sp3d>
          </a:bodyPr>
          <a:lstStyle>
            <a:defPPr>
              <a:defRPr lang="en-US"/>
            </a:defPPr>
            <a:lvl1pPr algn="ctr" defTabSz="914400">
              <a:defRPr sz="1100">
                <a:latin typeface="SamsungOne-700" panose="020B0803030303020204" pitchFamily="34" charset="0"/>
                <a:ea typeface="SamsungOne-700" panose="020B0803030303020204" pitchFamily="34" charset="0"/>
              </a:defRPr>
            </a:lvl1pPr>
          </a:lstStyle>
          <a:p>
            <a:r>
              <a:rPr lang="en-US" altLang="ko-KR" sz="1299" dirty="0">
                <a:latin typeface="SamsungOne-400" panose="020B0503030303020204" pitchFamily="34" charset="0"/>
              </a:rPr>
              <a:t>(b)</a:t>
            </a:r>
            <a:endParaRPr lang="ko-KR" altLang="en-US" sz="1299" dirty="0">
              <a:latin typeface="SamsungOne-400" panose="020B0503030303020204" pitchFamily="34" charset="0"/>
            </a:endParaRPr>
          </a:p>
        </p:txBody>
      </p:sp>
      <p:sp>
        <p:nvSpPr>
          <p:cNvPr id="41"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pic>
        <p:nvPicPr>
          <p:cNvPr id="4" name="Picture 3">
            <a:extLst>
              <a:ext uri="{FF2B5EF4-FFF2-40B4-BE49-F238E27FC236}">
                <a16:creationId xmlns:a16="http://schemas.microsoft.com/office/drawing/2014/main" id="{51AED0F9-ADC8-A173-BE0A-AFF182730E49}"/>
              </a:ext>
            </a:extLst>
          </p:cNvPr>
          <p:cNvPicPr>
            <a:picLocks noChangeAspect="1"/>
          </p:cNvPicPr>
          <p:nvPr/>
        </p:nvPicPr>
        <p:blipFill>
          <a:blip r:embed="rId7"/>
          <a:stretch>
            <a:fillRect/>
          </a:stretch>
        </p:blipFill>
        <p:spPr>
          <a:xfrm>
            <a:off x="1409476" y="3981714"/>
            <a:ext cx="1719221" cy="365792"/>
          </a:xfrm>
          <a:prstGeom prst="rect">
            <a:avLst/>
          </a:prstGeom>
        </p:spPr>
      </p:pic>
      <p:pic>
        <p:nvPicPr>
          <p:cNvPr id="6" name="Picture 5">
            <a:extLst>
              <a:ext uri="{FF2B5EF4-FFF2-40B4-BE49-F238E27FC236}">
                <a16:creationId xmlns:a16="http://schemas.microsoft.com/office/drawing/2014/main" id="{863A423E-068E-D9F1-CD94-4549C4540AD9}"/>
              </a:ext>
            </a:extLst>
          </p:cNvPr>
          <p:cNvPicPr>
            <a:picLocks noChangeAspect="1"/>
          </p:cNvPicPr>
          <p:nvPr/>
        </p:nvPicPr>
        <p:blipFill>
          <a:blip r:embed="rId8"/>
          <a:stretch>
            <a:fillRect/>
          </a:stretch>
        </p:blipFill>
        <p:spPr>
          <a:xfrm>
            <a:off x="3027930" y="3993009"/>
            <a:ext cx="2401253" cy="292259"/>
          </a:xfrm>
          <a:prstGeom prst="rect">
            <a:avLst/>
          </a:prstGeom>
        </p:spPr>
      </p:pic>
    </p:spTree>
    <p:extLst>
      <p:ext uri="{BB962C8B-B14F-4D97-AF65-F5344CB8AC3E}">
        <p14:creationId xmlns:p14="http://schemas.microsoft.com/office/powerpoint/2010/main" val="723647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41" name="직사각형 40">
            <a:extLst>
              <a:ext uri="{FF2B5EF4-FFF2-40B4-BE49-F238E27FC236}">
                <a16:creationId xmlns:a16="http://schemas.microsoft.com/office/drawing/2014/main" id="{085CC9C3-F694-4415-98A3-AB95D341946F}"/>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Hiệu</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chỉnh</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2" name="직사각형 41">
            <a:extLst>
              <a:ext uri="{FF2B5EF4-FFF2-40B4-BE49-F238E27FC236}">
                <a16:creationId xmlns:a16="http://schemas.microsoft.com/office/drawing/2014/main" id="{CC6D98E4-AB2A-4982-98BD-C883534897F2}"/>
              </a:ext>
            </a:extLst>
          </p:cNvPr>
          <p:cNvSpPr/>
          <p:nvPr/>
        </p:nvSpPr>
        <p:spPr>
          <a:xfrm>
            <a:off x="4297680" y="2001440"/>
            <a:ext cx="5157310" cy="1549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Quá</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trình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đo</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giá</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trị</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đầu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ra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bằng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cách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cho</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phép</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gửi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giá</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trị</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đã</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cho</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endParaRPr lang="en-US" altLang="ko-KR" sz="1401" dirty="0">
              <a:solidFill>
                <a:schemeClr val="tx1"/>
              </a:solidFill>
              <a:latin typeface="SamsungOne-400" panose="020B0503030303020204" pitchFamily="34" charset="0"/>
              <a:ea typeface="SamsungOne-400" panose="020B0503030303020204" pitchFamily="34" charset="0"/>
            </a:endParaRP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Giá trị đã biết sử dụng trong hiệu chỉnh được gọi là “tiêu chuẩn” </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Sự phụ thuộc giữa giá trị đầu vào và giá trị đầu ra được hình thành thông qua hiệu chỉnh. Đường cong thu được tại đó được gọi là </a:t>
            </a:r>
            <a:r>
              <a:rPr lang="vi-VN" altLang="ko-KR" sz="1401" dirty="0">
                <a:solidFill>
                  <a:srgbClr val="FF0000"/>
                </a:solidFill>
                <a:latin typeface="SamsungOne-400" panose="020B0503030303020204" pitchFamily="34" charset="0"/>
                <a:ea typeface="SamsungOne-400" panose="020B0503030303020204" pitchFamily="34" charset="0"/>
              </a:rPr>
              <a:t>đường cong hiệu chỉnh.</a:t>
            </a:r>
          </a:p>
        </p:txBody>
      </p:sp>
      <p:grpSp>
        <p:nvGrpSpPr>
          <p:cNvPr id="2" name="그룹 1"/>
          <p:cNvGrpSpPr/>
          <p:nvPr/>
        </p:nvGrpSpPr>
        <p:grpSpPr>
          <a:xfrm>
            <a:off x="514997" y="1919249"/>
            <a:ext cx="3645524" cy="2542042"/>
            <a:chOff x="5245114" y="2241560"/>
            <a:chExt cx="3954463" cy="2757467"/>
          </a:xfrm>
        </p:grpSpPr>
        <p:sp>
          <p:nvSpPr>
            <p:cNvPr id="43" name="직사각형 42">
              <a:extLst>
                <a:ext uri="{FF2B5EF4-FFF2-40B4-BE49-F238E27FC236}">
                  <a16:creationId xmlns:a16="http://schemas.microsoft.com/office/drawing/2014/main" id="{3B413F88-5764-4170-A804-563619DDCA67}"/>
                </a:ext>
              </a:extLst>
            </p:cNvPr>
            <p:cNvSpPr/>
            <p:nvPr/>
          </p:nvSpPr>
          <p:spPr>
            <a:xfrm>
              <a:off x="5245114" y="2241560"/>
              <a:ext cx="3954463" cy="251142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grpSp>
          <p:nvGrpSpPr>
            <p:cNvPr id="44" name="그룹 43">
              <a:extLst>
                <a:ext uri="{FF2B5EF4-FFF2-40B4-BE49-F238E27FC236}">
                  <a16:creationId xmlns:a16="http://schemas.microsoft.com/office/drawing/2014/main" id="{F5A70B1E-7EA1-4091-9709-D8EA3213ADFD}"/>
                </a:ext>
              </a:extLst>
            </p:cNvPr>
            <p:cNvGrpSpPr/>
            <p:nvPr/>
          </p:nvGrpSpPr>
          <p:grpSpPr>
            <a:xfrm>
              <a:off x="5254630" y="2323751"/>
              <a:ext cx="3815835" cy="2675276"/>
              <a:chOff x="5594410" y="2404903"/>
              <a:chExt cx="3541351" cy="2482838"/>
            </a:xfrm>
          </p:grpSpPr>
          <p:pic>
            <p:nvPicPr>
              <p:cNvPr id="45" name="Picture 2">
                <a:extLst>
                  <a:ext uri="{FF2B5EF4-FFF2-40B4-BE49-F238E27FC236}">
                    <a16:creationId xmlns:a16="http://schemas.microsoft.com/office/drawing/2014/main" id="{CB150ECB-2CD0-4C7B-AB50-24949402F8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86" t="5576" r="5870" b="5796"/>
              <a:stretch/>
            </p:blipFill>
            <p:spPr bwMode="auto">
              <a:xfrm>
                <a:off x="6053011" y="2434900"/>
                <a:ext cx="3082749" cy="2187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a:extLst>
                  <a:ext uri="{FF2B5EF4-FFF2-40B4-BE49-F238E27FC236}">
                    <a16:creationId xmlns:a16="http://schemas.microsoft.com/office/drawing/2014/main" id="{CFBE8349-6FFF-41F2-B0DE-07D7C3E46666}"/>
                  </a:ext>
                </a:extLst>
              </p:cNvPr>
              <p:cNvSpPr txBox="1"/>
              <p:nvPr/>
            </p:nvSpPr>
            <p:spPr>
              <a:xfrm>
                <a:off x="7259502" y="4361007"/>
                <a:ext cx="902054" cy="526734"/>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r" defTabSz="914400">
                  <a:defRPr sz="1100">
                    <a:latin typeface="SamsungOne-700" panose="020B0803030303020204" pitchFamily="34" charset="0"/>
                    <a:ea typeface="SamsungOne-700" panose="020B0803030303020204" pitchFamily="34" charset="0"/>
                  </a:defRPr>
                </a:lvl1pPr>
              </a:lstStyle>
              <a:p>
                <a:pPr algn="ctr"/>
                <a:r>
                  <a:rPr lang="en-US" altLang="ko-KR" sz="1400" dirty="0" err="1"/>
                  <a:t>Tín</a:t>
                </a:r>
                <a:r>
                  <a:rPr lang="en-US" altLang="ko-KR" sz="1400" dirty="0"/>
                  <a:t> </a:t>
                </a:r>
                <a:r>
                  <a:rPr lang="en-US" altLang="ko-KR" sz="1400" dirty="0" err="1"/>
                  <a:t>hiệu</a:t>
                </a:r>
                <a:r>
                  <a:rPr lang="en-US" altLang="ko-KR" sz="1400" dirty="0"/>
                  <a:t> </a:t>
                </a:r>
                <a:r>
                  <a:rPr lang="en-US" altLang="ko-KR" sz="1400" dirty="0" err="1"/>
                  <a:t>đầu</a:t>
                </a:r>
                <a:r>
                  <a:rPr lang="en-US" altLang="ko-KR" sz="1400" dirty="0"/>
                  <a:t> </a:t>
                </a:r>
                <a:r>
                  <a:rPr lang="en-US" altLang="ko-KR" sz="1400" dirty="0" err="1"/>
                  <a:t>vào</a:t>
                </a:r>
                <a:endParaRPr lang="en-US" altLang="ko-KR" sz="1400" dirty="0"/>
              </a:p>
            </p:txBody>
          </p:sp>
          <p:grpSp>
            <p:nvGrpSpPr>
              <p:cNvPr id="47" name="그룹 46">
                <a:extLst>
                  <a:ext uri="{FF2B5EF4-FFF2-40B4-BE49-F238E27FC236}">
                    <a16:creationId xmlns:a16="http://schemas.microsoft.com/office/drawing/2014/main" id="{EEB7A59A-2D8A-43D5-832A-4F9DDA0EED93}"/>
                  </a:ext>
                </a:extLst>
              </p:cNvPr>
              <p:cNvGrpSpPr/>
              <p:nvPr/>
            </p:nvGrpSpPr>
            <p:grpSpPr>
              <a:xfrm>
                <a:off x="5594410" y="2404903"/>
                <a:ext cx="3541351" cy="2037488"/>
                <a:chOff x="5594410" y="2404903"/>
                <a:chExt cx="3541351" cy="2037488"/>
              </a:xfrm>
            </p:grpSpPr>
            <p:sp>
              <p:nvSpPr>
                <p:cNvPr id="48" name="TextBox 47">
                  <a:extLst>
                    <a:ext uri="{FF2B5EF4-FFF2-40B4-BE49-F238E27FC236}">
                      <a16:creationId xmlns:a16="http://schemas.microsoft.com/office/drawing/2014/main" id="{353F6368-35C3-4538-86AF-5D4681A142C9}"/>
                    </a:ext>
                  </a:extLst>
                </p:cNvPr>
                <p:cNvSpPr txBox="1"/>
                <p:nvPr/>
              </p:nvSpPr>
              <p:spPr>
                <a:xfrm>
                  <a:off x="5594410" y="3245566"/>
                  <a:ext cx="775903" cy="743625"/>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latin typeface="SamsungOne-700" panose="020B0803030303020204" pitchFamily="34" charset="0"/>
                      <a:ea typeface="SamsungOne-700" panose="020B0803030303020204" pitchFamily="34" charset="0"/>
                    </a:defRPr>
                  </a:lvl1pPr>
                </a:lstStyle>
                <a:p>
                  <a:r>
                    <a:rPr lang="en-US" altLang="ko-KR" sz="1400" dirty="0" err="1"/>
                    <a:t>Tín</a:t>
                  </a:r>
                  <a:r>
                    <a:rPr lang="en-US" altLang="ko-KR" sz="1400" dirty="0"/>
                    <a:t> </a:t>
                  </a:r>
                  <a:r>
                    <a:rPr lang="en-US" altLang="ko-KR" sz="1400" dirty="0" err="1"/>
                    <a:t>hiệu</a:t>
                  </a:r>
                  <a:r>
                    <a:rPr lang="en-US" altLang="ko-KR" sz="1400" dirty="0"/>
                    <a:t> </a:t>
                  </a:r>
                  <a:r>
                    <a:rPr lang="en-US" altLang="ko-KR" sz="1400" dirty="0" err="1"/>
                    <a:t>đầu</a:t>
                  </a:r>
                  <a:r>
                    <a:rPr lang="en-US" altLang="ko-KR" sz="1400" dirty="0"/>
                    <a:t> </a:t>
                  </a:r>
                  <a:r>
                    <a:rPr lang="en-US" altLang="ko-KR" sz="1400" dirty="0" err="1"/>
                    <a:t>ra</a:t>
                  </a:r>
                  <a:endParaRPr lang="en-US" altLang="ko-KR" sz="1400" dirty="0"/>
                </a:p>
              </p:txBody>
            </p:sp>
            <p:sp>
              <p:nvSpPr>
                <p:cNvPr id="49" name="직사각형 48">
                  <a:extLst>
                    <a:ext uri="{FF2B5EF4-FFF2-40B4-BE49-F238E27FC236}">
                      <a16:creationId xmlns:a16="http://schemas.microsoft.com/office/drawing/2014/main" id="{08AFA368-4585-46DB-B369-0420FD76FF50}"/>
                    </a:ext>
                  </a:extLst>
                </p:cNvPr>
                <p:cNvSpPr/>
                <p:nvPr/>
              </p:nvSpPr>
              <p:spPr>
                <a:xfrm>
                  <a:off x="6126479" y="2917327"/>
                  <a:ext cx="225159" cy="382604"/>
                </a:xfrm>
                <a:prstGeom prst="rect">
                  <a:avLst/>
                </a:prstGeom>
                <a:solidFill>
                  <a:schemeClr val="bg1"/>
                </a:solidFill>
              </p:spPr>
              <p:txBody>
                <a:bodyPr wrap="square">
                  <a:noAutofit/>
                  <a:scene3d>
                    <a:camera prst="orthographicFront"/>
                    <a:lightRig rig="threePt" dir="t"/>
                  </a:scene3d>
                  <a:sp3d>
                    <a:bevelT w="0" h="6350"/>
                  </a:sp3d>
                </a:bodyPr>
                <a:lstStyle/>
                <a:p>
                  <a:pPr algn="r"/>
                  <a:endParaRPr lang="ko-KR" altLang="en-US" sz="1050">
                    <a:latin typeface="SamsungOne-700" panose="020B0803030303020204" pitchFamily="34" charset="0"/>
                    <a:ea typeface="SamsungOne-700" panose="020B0803030303020204" pitchFamily="34"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4ED7562-9A4C-43C8-83B9-F11C83729D5E}"/>
                        </a:ext>
                      </a:extLst>
                    </p:cNvPr>
                    <p:cNvSpPr txBox="1"/>
                    <p:nvPr/>
                  </p:nvSpPr>
                  <p:spPr>
                    <a:xfrm>
                      <a:off x="6079548" y="2404903"/>
                      <a:ext cx="293660" cy="242673"/>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050" i="1" dirty="0">
                                <a:latin typeface="Cambria Math" panose="02040503050406030204" pitchFamily="18" charset="0"/>
                              </a:rPr>
                              <m:t>𝑦</m:t>
                            </m:r>
                          </m:oMath>
                        </m:oMathPara>
                      </a14:m>
                      <a:endParaRPr lang="ko-KR" altLang="en-US" sz="1050" dirty="0"/>
                    </a:p>
                  </p:txBody>
                </p:sp>
              </mc:Choice>
              <mc:Fallback xmlns="">
                <p:sp>
                  <p:nvSpPr>
                    <p:cNvPr id="50" name="TextBox 49">
                      <a:extLst>
                        <a:ext uri="{FF2B5EF4-FFF2-40B4-BE49-F238E27FC236}">
                          <a16:creationId xmlns:a16="http://schemas.microsoft.com/office/drawing/2014/main" id="{F4ED7562-9A4C-43C8-83B9-F11C83729D5E}"/>
                        </a:ext>
                      </a:extLst>
                    </p:cNvPr>
                    <p:cNvSpPr txBox="1">
                      <a:spLocks noRot="1" noChangeAspect="1" noMove="1" noResize="1" noEditPoints="1" noAdjustHandles="1" noChangeArrowheads="1" noChangeShapeType="1" noTextEdit="1"/>
                    </p:cNvSpPr>
                    <p:nvPr/>
                  </p:nvSpPr>
                  <p:spPr>
                    <a:xfrm>
                      <a:off x="6079547" y="2404903"/>
                      <a:ext cx="293659" cy="24279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2AA45D6-B690-4AD3-9DFE-C99EFC493377}"/>
                        </a:ext>
                      </a:extLst>
                    </p:cNvPr>
                    <p:cNvSpPr txBox="1"/>
                    <p:nvPr/>
                  </p:nvSpPr>
                  <p:spPr>
                    <a:xfrm>
                      <a:off x="8842101" y="4199718"/>
                      <a:ext cx="293660" cy="242673"/>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050" i="1" dirty="0">
                                <a:latin typeface="Cambria Math" panose="02040503050406030204" pitchFamily="18" charset="0"/>
                              </a:rPr>
                              <m:t>𝑥</m:t>
                            </m:r>
                          </m:oMath>
                        </m:oMathPara>
                      </a14:m>
                      <a:endParaRPr lang="ko-KR" altLang="en-US" sz="1050" dirty="0"/>
                    </a:p>
                  </p:txBody>
                </p:sp>
              </mc:Choice>
              <mc:Fallback xmlns="">
                <p:sp>
                  <p:nvSpPr>
                    <p:cNvPr id="51" name="TextBox 50">
                      <a:extLst>
                        <a:ext uri="{FF2B5EF4-FFF2-40B4-BE49-F238E27FC236}">
                          <a16:creationId xmlns:a16="http://schemas.microsoft.com/office/drawing/2014/main" id="{12AA45D6-B690-4AD3-9DFE-C99EFC493377}"/>
                        </a:ext>
                      </a:extLst>
                    </p:cNvPr>
                    <p:cNvSpPr txBox="1">
                      <a:spLocks noRot="1" noChangeAspect="1" noMove="1" noResize="1" noEditPoints="1" noAdjustHandles="1" noChangeArrowheads="1" noChangeShapeType="1" noTextEdit="1"/>
                    </p:cNvSpPr>
                    <p:nvPr/>
                  </p:nvSpPr>
                  <p:spPr>
                    <a:xfrm>
                      <a:off x="8842102" y="4199718"/>
                      <a:ext cx="293659" cy="242792"/>
                    </a:xfrm>
                    <a:prstGeom prst="rect">
                      <a:avLst/>
                    </a:prstGeom>
                    <a:blipFill>
                      <a:blip r:embed="rId6"/>
                      <a:stretch>
                        <a:fillRect/>
                      </a:stretch>
                    </a:blipFill>
                  </p:spPr>
                  <p:txBody>
                    <a:bodyPr/>
                    <a:lstStyle/>
                    <a:p>
                      <a:r>
                        <a:rPr lang="ko-KR" altLang="en-US">
                          <a:noFill/>
                        </a:rPr>
                        <a:t> </a:t>
                      </a:r>
                    </a:p>
                  </p:txBody>
                </p:sp>
              </mc:Fallback>
            </mc:AlternateContent>
          </p:grpSp>
        </p:grpSp>
      </p:grpSp>
      <p:sp>
        <p:nvSpPr>
          <p:cNvPr id="52" name="직사각형 51">
            <a:extLst>
              <a:ext uri="{FF2B5EF4-FFF2-40B4-BE49-F238E27FC236}">
                <a16:creationId xmlns:a16="http://schemas.microsoft.com/office/drawing/2014/main" id="{FA5C381C-78E8-440E-A787-BF410C71567A}"/>
              </a:ext>
            </a:extLst>
          </p:cNvPr>
          <p:cNvSpPr/>
          <p:nvPr/>
        </p:nvSpPr>
        <p:spPr>
          <a:xfrm>
            <a:off x="580400" y="4424011"/>
            <a:ext cx="8619172" cy="1206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Để hiệu chỉnh hàm truyền phi tuyến, trước tiên hãy chia đường cong hiệu chỉnh thành nhiều đoạn nhỏ. Coi mỗi đoạn đó là một đường thẳng và tính hằng số a, b. Cuối cùng, biểu diễn đường cong hiệu chỉnh dưới </a:t>
            </a:r>
            <a:r>
              <a:rPr lang="en-US" altLang="ko-KR" sz="1401" dirty="0">
                <a:solidFill>
                  <a:schemeClr val="tx1"/>
                </a:solidFill>
                <a:latin typeface="SamsungOne-400" panose="020B0503030303020204" pitchFamily="34" charset="0"/>
                <a:ea typeface="SamsungOne-400" panose="020B0503030303020204" pitchFamily="34" charset="0"/>
              </a:rPr>
              <a:t> </a:t>
            </a:r>
            <a:r>
              <a:rPr lang="vi-VN" altLang="ko-KR" sz="1401" dirty="0">
                <a:solidFill>
                  <a:schemeClr val="tx1"/>
                </a:solidFill>
                <a:latin typeface="SamsungOne-400" panose="020B0503030303020204" pitchFamily="34" charset="0"/>
                <a:ea typeface="SamsungOne-400" panose="020B0503030303020204" pitchFamily="34" charset="0"/>
              </a:rPr>
              <a:t>dạng một nhóm gồm nhiều đường thẳng.</a:t>
            </a:r>
          </a:p>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Do </a:t>
            </a:r>
            <a:r>
              <a:rPr lang="en-US" altLang="ko-KR" sz="1401" dirty="0" err="1">
                <a:solidFill>
                  <a:schemeClr val="tx1"/>
                </a:solidFill>
                <a:latin typeface="SamsungOne-400" panose="020B0503030303020204" pitchFamily="34" charset="0"/>
                <a:ea typeface="SamsungOne-400" panose="020B0503030303020204" pitchFamily="34" charset="0"/>
              </a:rPr>
              <a:t>cần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nhiều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thời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gian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để</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hiệu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chỉnh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nên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điều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quan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trọng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là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phải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thiểu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điểm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cần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hiệu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chỉnh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nhiều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nhất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có</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thể</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để</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cắt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bớt</a:t>
            </a:r>
            <a:r>
              <a:rPr lang="en-US" altLang="ko-KR" sz="1401" dirty="0">
                <a:solidFill>
                  <a:schemeClr val="tx1"/>
                </a:solidFill>
                <a:latin typeface="SamsungOne-400" panose="020B0503030303020204" pitchFamily="34" charset="0"/>
                <a:ea typeface="SamsungOne-400" panose="020B0503030303020204" pitchFamily="34" charset="0"/>
              </a:rPr>
              <a:t> chi </a:t>
            </a:r>
            <a:r>
              <a:rPr lang="en-US" altLang="ko-KR" sz="1401" dirty="0" err="1">
                <a:solidFill>
                  <a:schemeClr val="tx1"/>
                </a:solidFill>
                <a:latin typeface="SamsungOne-400" panose="020B0503030303020204" pitchFamily="34" charset="0"/>
                <a:ea typeface="SamsungOne-400" panose="020B0503030303020204" pitchFamily="34" charset="0"/>
              </a:rPr>
              <a:t>phí</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sản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xuất</a:t>
            </a:r>
            <a:r>
              <a:rPr lang="en-US" altLang="ko-KR" sz="1401" dirty="0">
                <a:solidFill>
                  <a:schemeClr val="tx1"/>
                </a:solidFill>
                <a:latin typeface="SamsungOne-400" panose="020B0503030303020204" pitchFamily="34" charset="0"/>
                <a:ea typeface="SamsungOne-400" panose="020B0503030303020204" pitchFamily="34" charset="0"/>
              </a:rPr>
              <a:t>.</a:t>
            </a:r>
          </a:p>
        </p:txBody>
      </p:sp>
      <p:sp>
        <p:nvSpPr>
          <p:cNvPr id="18"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6432866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CF3D1839-EE0C-4F70-AC1C-CEF8A569C8FC}"/>
              </a:ext>
            </a:extLst>
          </p:cNvPr>
          <p:cNvGrpSpPr/>
          <p:nvPr/>
        </p:nvGrpSpPr>
        <p:grpSpPr>
          <a:xfrm>
            <a:off x="580392" y="2934973"/>
            <a:ext cx="4661268" cy="3177067"/>
            <a:chOff x="4800067" y="3065722"/>
            <a:chExt cx="4661266" cy="3177068"/>
          </a:xfrm>
        </p:grpSpPr>
        <p:pic>
          <p:nvPicPr>
            <p:cNvPr id="22" name="Picture 54">
              <a:extLst>
                <a:ext uri="{FF2B5EF4-FFF2-40B4-BE49-F238E27FC236}">
                  <a16:creationId xmlns:a16="http://schemas.microsoft.com/office/drawing/2014/main" id="{7DCB2DCF-592E-445B-AFB6-D7DD56A6B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067" y="3068556"/>
              <a:ext cx="4661266" cy="3102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a:extLst>
                <a:ext uri="{FF2B5EF4-FFF2-40B4-BE49-F238E27FC236}">
                  <a16:creationId xmlns:a16="http://schemas.microsoft.com/office/drawing/2014/main" id="{CD89F4D7-5D39-4432-9468-9169C9F34C6E}"/>
                </a:ext>
              </a:extLst>
            </p:cNvPr>
            <p:cNvSpPr txBox="1"/>
            <p:nvPr/>
          </p:nvSpPr>
          <p:spPr>
            <a:xfrm>
              <a:off x="4888238" y="3860043"/>
              <a:ext cx="719851" cy="646331"/>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r" defTabSz="914400">
                <a:defRPr sz="1100">
                  <a:latin typeface="SamsungOne-700" panose="020B0803030303020204" pitchFamily="34" charset="0"/>
                  <a:ea typeface="SamsungOne-700" panose="020B0803030303020204" pitchFamily="34" charset="0"/>
                </a:defRPr>
              </a:lvl1pPr>
            </a:lstStyle>
            <a:p>
              <a:pPr algn="ctr"/>
              <a:r>
                <a:rPr lang="en-US" altLang="ko-KR" sz="1200" dirty="0" err="1">
                  <a:latin typeface="SamsungOne-400" panose="020B0503030303020204" pitchFamily="34" charset="0"/>
                </a:rPr>
                <a:t>Đầu</a:t>
              </a:r>
              <a:r>
                <a:rPr lang="en-US" altLang="ko-KR" sz="1200" dirty="0">
                  <a:latin typeface="SamsungOne-400" panose="020B0503030303020204" pitchFamily="34" charset="0"/>
                </a:rPr>
                <a:t> </a:t>
              </a:r>
              <a:r>
                <a:rPr lang="en-US" altLang="ko-KR" sz="1200" dirty="0" err="1">
                  <a:latin typeface="SamsungOne-400" panose="020B0503030303020204" pitchFamily="34" charset="0"/>
                </a:rPr>
                <a:t>ra</a:t>
              </a:r>
              <a:r>
                <a:rPr lang="en-US" altLang="ko-KR" sz="1200" dirty="0">
                  <a:latin typeface="SamsungOne-400" panose="020B0503030303020204" pitchFamily="34" charset="0"/>
                </a:rPr>
                <a:t> </a:t>
              </a:r>
            </a:p>
            <a:p>
              <a:pPr algn="ctr"/>
              <a:r>
                <a:rPr lang="en-US" altLang="ko-KR" sz="1200" dirty="0" err="1">
                  <a:latin typeface="SamsungOne-400" panose="020B0503030303020204" pitchFamily="34" charset="0"/>
                </a:rPr>
                <a:t>định</a:t>
              </a:r>
              <a:r>
                <a:rPr lang="en-US" altLang="ko-KR" sz="1200" dirty="0">
                  <a:latin typeface="SamsungOne-400" panose="020B0503030303020204" pitchFamily="34" charset="0"/>
                </a:rPr>
                <a:t> </a:t>
              </a:r>
              <a:r>
                <a:rPr lang="en-US" altLang="ko-KR" sz="1200" dirty="0" err="1">
                  <a:latin typeface="SamsungOne-400" panose="020B0503030303020204" pitchFamily="34" charset="0"/>
                </a:rPr>
                <a:t>mức</a:t>
              </a:r>
              <a:endParaRPr lang="en-US" altLang="ko-KR" sz="1200" dirty="0">
                <a:latin typeface="SamsungOne-400" panose="020B0503030303020204" pitchFamily="34" charset="0"/>
              </a:endParaRPr>
            </a:p>
          </p:txBody>
        </p:sp>
        <p:sp>
          <p:nvSpPr>
            <p:cNvPr id="24" name="TextBox 23">
              <a:extLst>
                <a:ext uri="{FF2B5EF4-FFF2-40B4-BE49-F238E27FC236}">
                  <a16:creationId xmlns:a16="http://schemas.microsoft.com/office/drawing/2014/main" id="{AE99BF31-381A-4AE0-B366-D891C5504637}"/>
                </a:ext>
              </a:extLst>
            </p:cNvPr>
            <p:cNvSpPr txBox="1"/>
            <p:nvPr/>
          </p:nvSpPr>
          <p:spPr>
            <a:xfrm>
              <a:off x="6019108" y="3725550"/>
              <a:ext cx="1111592" cy="461665"/>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r" defTabSz="914400">
                <a:defRPr sz="1100">
                  <a:latin typeface="SamsungOne-700" panose="020B0803030303020204" pitchFamily="34" charset="0"/>
                  <a:ea typeface="SamsungOne-700" panose="020B0803030303020204" pitchFamily="34" charset="0"/>
                </a:defRPr>
              </a:lvl1pPr>
            </a:lstStyle>
            <a:p>
              <a:pPr algn="ctr"/>
              <a:r>
                <a:rPr lang="vi-VN" altLang="ko-KR" sz="1200" dirty="0">
                  <a:latin typeface="SamsungOne-400" panose="020B0503030303020204" pitchFamily="34" charset="0"/>
                </a:rPr>
                <a:t>Đường cong thực</a:t>
              </a:r>
            </a:p>
          </p:txBody>
        </p:sp>
        <p:sp>
          <p:nvSpPr>
            <p:cNvPr id="25" name="TextBox 24">
              <a:extLst>
                <a:ext uri="{FF2B5EF4-FFF2-40B4-BE49-F238E27FC236}">
                  <a16:creationId xmlns:a16="http://schemas.microsoft.com/office/drawing/2014/main" id="{35D2752A-2984-4A47-91E0-BE4744B370E2}"/>
                </a:ext>
              </a:extLst>
            </p:cNvPr>
            <p:cNvSpPr txBox="1"/>
            <p:nvPr/>
          </p:nvSpPr>
          <p:spPr>
            <a:xfrm>
              <a:off x="7887784" y="4269754"/>
              <a:ext cx="1128199" cy="461665"/>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r" defTabSz="914400">
                <a:defRPr sz="1100">
                  <a:latin typeface="SamsungOne-700" panose="020B0803030303020204" pitchFamily="34" charset="0"/>
                  <a:ea typeface="SamsungOne-700" panose="020B0803030303020204" pitchFamily="34" charset="0"/>
                </a:defRPr>
              </a:lvl1pPr>
            </a:lstStyle>
            <a:p>
              <a:pPr algn="l"/>
              <a:r>
                <a:rPr lang="vi-VN" altLang="ko-KR" sz="1200" dirty="0">
                  <a:latin typeface="SamsungOne-400" panose="020B0503030303020204" pitchFamily="34" charset="0"/>
                </a:rPr>
                <a:t>Đường cong lý tưởng</a:t>
              </a:r>
            </a:p>
          </p:txBody>
        </p:sp>
        <p:sp>
          <p:nvSpPr>
            <p:cNvPr id="26" name="TextBox 25">
              <a:extLst>
                <a:ext uri="{FF2B5EF4-FFF2-40B4-BE49-F238E27FC236}">
                  <a16:creationId xmlns:a16="http://schemas.microsoft.com/office/drawing/2014/main" id="{D37C5733-0EC9-4857-86CA-9AC16ABF62C9}"/>
                </a:ext>
              </a:extLst>
            </p:cNvPr>
            <p:cNvSpPr txBox="1"/>
            <p:nvPr/>
          </p:nvSpPr>
          <p:spPr>
            <a:xfrm>
              <a:off x="7247472" y="5781125"/>
              <a:ext cx="1111592" cy="461665"/>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r" defTabSz="914400">
                <a:defRPr sz="1100">
                  <a:latin typeface="SamsungOne-700" panose="020B0803030303020204" pitchFamily="34" charset="0"/>
                  <a:ea typeface="SamsungOne-700" panose="020B0803030303020204" pitchFamily="34" charset="0"/>
                </a:defRPr>
              </a:lvl1pPr>
            </a:lstStyle>
            <a:p>
              <a:r>
                <a:rPr lang="en-US" altLang="ko-KR" sz="1200" dirty="0" err="1">
                  <a:latin typeface="SamsungOne-400" panose="020B0503030303020204" pitchFamily="34" charset="0"/>
                </a:rPr>
                <a:t>Đầu</a:t>
              </a:r>
              <a:r>
                <a:rPr lang="en-US" altLang="ko-KR" sz="1200" dirty="0">
                  <a:latin typeface="SamsungOne-400" panose="020B0503030303020204" pitchFamily="34" charset="0"/>
                </a:rPr>
                <a:t> </a:t>
              </a:r>
              <a:r>
                <a:rPr lang="en-US" altLang="ko-KR" sz="1200" dirty="0" err="1">
                  <a:latin typeface="SamsungOne-400" panose="020B0503030303020204" pitchFamily="34" charset="0"/>
                </a:rPr>
                <a:t>vào</a:t>
              </a:r>
              <a:r>
                <a:rPr lang="en-US" altLang="ko-KR" sz="1200" dirty="0">
                  <a:latin typeface="SamsungOne-400" panose="020B0503030303020204" pitchFamily="34" charset="0"/>
                </a:rPr>
                <a:t> </a:t>
              </a:r>
              <a:r>
                <a:rPr lang="en-US" altLang="ko-KR" sz="1200" dirty="0" err="1">
                  <a:latin typeface="SamsungOne-400" panose="020B0503030303020204" pitchFamily="34" charset="0"/>
                </a:rPr>
                <a:t>định</a:t>
              </a:r>
              <a:r>
                <a:rPr lang="en-US" altLang="ko-KR" sz="1200" dirty="0">
                  <a:latin typeface="SamsungOne-400" panose="020B0503030303020204" pitchFamily="34" charset="0"/>
                </a:rPr>
                <a:t> </a:t>
              </a:r>
              <a:r>
                <a:rPr lang="en-US" altLang="ko-KR" sz="1200" dirty="0" err="1">
                  <a:latin typeface="SamsungOne-400" panose="020B0503030303020204" pitchFamily="34" charset="0"/>
                </a:rPr>
                <a:t>mức</a:t>
              </a:r>
              <a:endParaRPr lang="en-US" altLang="ko-KR" sz="1200" dirty="0">
                <a:latin typeface="SamsungOne-400" panose="020B0503030303020204" pitchFamily="34" charset="0"/>
              </a:endParaRPr>
            </a:p>
          </p:txBody>
        </p:sp>
        <p:sp>
          <p:nvSpPr>
            <p:cNvPr id="27" name="TextBox 26">
              <a:extLst>
                <a:ext uri="{FF2B5EF4-FFF2-40B4-BE49-F238E27FC236}">
                  <a16:creationId xmlns:a16="http://schemas.microsoft.com/office/drawing/2014/main" id="{F71F23AC-F888-48A1-A8A5-DC2F470DE82D}"/>
                </a:ext>
              </a:extLst>
            </p:cNvPr>
            <p:cNvSpPr txBox="1"/>
            <p:nvPr/>
          </p:nvSpPr>
          <p:spPr>
            <a:xfrm>
              <a:off x="6681838" y="4960429"/>
              <a:ext cx="1072274" cy="369332"/>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r>
                <a:rPr lang="en-US" altLang="ko-KR" sz="1200" dirty="0" err="1">
                  <a:latin typeface="SamsungOne-400" panose="020B0503030303020204" pitchFamily="34" charset="0"/>
                </a:rPr>
                <a:t>Phân</a:t>
              </a:r>
              <a:r>
                <a:rPr lang="en-US" altLang="ko-KR" sz="1200" dirty="0">
                  <a:latin typeface="SamsungOne-400" panose="020B0503030303020204" pitchFamily="34" charset="0"/>
                </a:rPr>
                <a:t> </a:t>
              </a:r>
              <a:r>
                <a:rPr lang="en-US" altLang="ko-KR" sz="1200" dirty="0" err="1">
                  <a:latin typeface="SamsungOne-400" panose="020B0503030303020204" pitchFamily="34" charset="0"/>
                </a:rPr>
                <a:t>bổ</a:t>
              </a:r>
              <a:r>
                <a:rPr lang="en-US" altLang="ko-KR" sz="1200" dirty="0">
                  <a:latin typeface="SamsungOne-400" panose="020B0503030303020204" pitchFamily="34" charset="0"/>
                </a:rPr>
                <a:t> </a:t>
              </a:r>
              <a:r>
                <a:rPr lang="en-US" altLang="ko-KR" sz="1200" dirty="0" err="1">
                  <a:latin typeface="SamsungOne-400" panose="020B0503030303020204" pitchFamily="34" charset="0"/>
                </a:rPr>
                <a:t>đầu</a:t>
              </a:r>
              <a:r>
                <a:rPr lang="en-US" altLang="ko-KR" sz="1200" dirty="0">
                  <a:latin typeface="SamsungOne-400" panose="020B0503030303020204" pitchFamily="34" charset="0"/>
                </a:rPr>
                <a:t> </a:t>
              </a:r>
              <a:r>
                <a:rPr lang="en-US" altLang="ko-KR" sz="1200" dirty="0" err="1">
                  <a:latin typeface="SamsungOne-400" panose="020B0503030303020204" pitchFamily="34" charset="0"/>
                </a:rPr>
                <a:t>ra</a:t>
              </a:r>
              <a:r>
                <a:rPr lang="en-US" altLang="ko-KR" sz="1200" dirty="0">
                  <a:latin typeface="SamsungOne-400" panose="020B0503030303020204" pitchFamily="34" charset="0"/>
                </a:rPr>
                <a:t> </a:t>
              </a:r>
            </a:p>
            <a:p>
              <a:r>
                <a:rPr lang="en-US" altLang="ko-KR" sz="1200" dirty="0" err="1">
                  <a:latin typeface="SamsungOne-400" panose="020B0503030303020204" pitchFamily="34" charset="0"/>
                </a:rPr>
                <a:t>lớn</a:t>
              </a:r>
              <a:r>
                <a:rPr lang="en-US" altLang="ko-KR" sz="1200" dirty="0">
                  <a:latin typeface="SamsungOne-400" panose="020B0503030303020204" pitchFamily="34" charset="0"/>
                </a:rPr>
                <a:t> </a:t>
              </a:r>
              <a:r>
                <a:rPr lang="en-US" altLang="ko-KR" sz="1200" dirty="0" err="1">
                  <a:latin typeface="SamsungOne-400" panose="020B0503030303020204" pitchFamily="34" charset="0"/>
                </a:rPr>
                <a:t>nhất</a:t>
              </a:r>
              <a:endParaRPr lang="en-US" altLang="ko-KR" sz="1200" dirty="0">
                <a:latin typeface="SamsungOne-400" panose="020B0503030303020204" pitchFamily="34" charset="0"/>
              </a:endParaRPr>
            </a:p>
          </p:txBody>
        </p:sp>
        <p:sp>
          <p:nvSpPr>
            <p:cNvPr id="28" name="TextBox 27">
              <a:extLst>
                <a:ext uri="{FF2B5EF4-FFF2-40B4-BE49-F238E27FC236}">
                  <a16:creationId xmlns:a16="http://schemas.microsoft.com/office/drawing/2014/main" id="{0058B370-1E82-462F-87D0-B12A7EA1EED4}"/>
                </a:ext>
              </a:extLst>
            </p:cNvPr>
            <p:cNvSpPr txBox="1"/>
            <p:nvPr/>
          </p:nvSpPr>
          <p:spPr>
            <a:xfrm>
              <a:off x="6219416" y="5328960"/>
              <a:ext cx="1425818" cy="369332"/>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algn="r" defTabSz="914400">
                <a:defRPr sz="1100">
                  <a:latin typeface="SamsungOne-700" panose="020B0803030303020204" pitchFamily="34" charset="0"/>
                  <a:ea typeface="SamsungOne-700" panose="020B0803030303020204" pitchFamily="34" charset="0"/>
                </a:defRPr>
              </a:lvl1pPr>
            </a:lstStyle>
            <a:p>
              <a:pPr algn="l"/>
              <a:r>
                <a:rPr lang="en-US" altLang="ko-KR" sz="1200" dirty="0" err="1">
                  <a:latin typeface="SamsungOne-400" panose="020B0503030303020204" pitchFamily="34" charset="0"/>
                </a:rPr>
                <a:t>Phân</a:t>
              </a:r>
              <a:r>
                <a:rPr lang="en-US" altLang="ko-KR" sz="1200" dirty="0">
                  <a:latin typeface="SamsungOne-400" panose="020B0503030303020204" pitchFamily="34" charset="0"/>
                </a:rPr>
                <a:t> </a:t>
              </a:r>
              <a:r>
                <a:rPr lang="en-US" altLang="ko-KR" sz="1200" dirty="0" err="1">
                  <a:latin typeface="SamsungOne-400" panose="020B0503030303020204" pitchFamily="34" charset="0"/>
                </a:rPr>
                <a:t>bổ</a:t>
              </a:r>
              <a:r>
                <a:rPr lang="en-US" altLang="ko-KR" sz="1200" dirty="0">
                  <a:latin typeface="SamsungOne-400" panose="020B0503030303020204" pitchFamily="34" charset="0"/>
                </a:rPr>
                <a:t> </a:t>
              </a:r>
              <a:r>
                <a:rPr lang="en-US" altLang="ko-KR" sz="1200" dirty="0" err="1">
                  <a:latin typeface="SamsungOne-400" panose="020B0503030303020204" pitchFamily="34" charset="0"/>
                </a:rPr>
                <a:t>đầu</a:t>
              </a:r>
              <a:r>
                <a:rPr lang="en-US" altLang="ko-KR" sz="1200" dirty="0">
                  <a:latin typeface="SamsungOne-400" panose="020B0503030303020204" pitchFamily="34" charset="0"/>
                </a:rPr>
                <a:t> </a:t>
              </a:r>
              <a:r>
                <a:rPr lang="en-US" altLang="ko-KR" sz="1200" dirty="0" err="1">
                  <a:latin typeface="SamsungOne-400" panose="020B0503030303020204" pitchFamily="34" charset="0"/>
                </a:rPr>
                <a:t>vào</a:t>
              </a:r>
              <a:r>
                <a:rPr lang="en-US" altLang="ko-KR" sz="1200" dirty="0">
                  <a:latin typeface="SamsungOne-400" panose="020B0503030303020204" pitchFamily="34" charset="0"/>
                </a:rPr>
                <a:t> </a:t>
              </a:r>
              <a:r>
                <a:rPr lang="en-US" altLang="ko-KR" sz="1200" dirty="0" err="1">
                  <a:latin typeface="SamsungOne-400" panose="020B0503030303020204" pitchFamily="34" charset="0"/>
                </a:rPr>
                <a:t>lớn</a:t>
              </a:r>
              <a:r>
                <a:rPr lang="en-US" altLang="ko-KR" sz="1200" dirty="0">
                  <a:latin typeface="SamsungOne-400" panose="020B0503030303020204" pitchFamily="34" charset="0"/>
                </a:rPr>
                <a:t> </a:t>
              </a:r>
              <a:r>
                <a:rPr lang="en-US" altLang="ko-KR" sz="1200" dirty="0" err="1">
                  <a:latin typeface="SamsungOne-400" panose="020B0503030303020204" pitchFamily="34" charset="0"/>
                </a:rPr>
                <a:t>nhất</a:t>
              </a:r>
              <a:endParaRPr lang="en-US" altLang="ko-KR" sz="1200" dirty="0">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8E0AB0-F627-4F5B-8EEE-1CD5B2834401}"/>
                    </a:ext>
                  </a:extLst>
                </p:cNvPr>
                <p:cNvSpPr txBox="1"/>
                <p:nvPr/>
              </p:nvSpPr>
              <p:spPr>
                <a:xfrm>
                  <a:off x="5395743" y="3065722"/>
                  <a:ext cx="231393" cy="276999"/>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r" defTabSz="914400">
                    <a:defRPr sz="1100">
                      <a:latin typeface="SamsungOne-700" panose="020B0803030303020204" pitchFamily="34" charset="0"/>
                      <a:ea typeface="SamsungOne-700" panose="020B0803030303020204" pitchFamily="34" charset="0"/>
                    </a:defRPr>
                  </a:lvl1pPr>
                </a:lstStyle>
                <a:p>
                  <a:pPr algn="ct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𝑦</m:t>
                        </m:r>
                      </m:oMath>
                    </m:oMathPara>
                  </a14:m>
                  <a:endParaRPr lang="ko-KR" altLang="en-US" sz="1200" dirty="0">
                    <a:latin typeface="SamsungOne-400" panose="020B0503030303020204" pitchFamily="34" charset="0"/>
                  </a:endParaRPr>
                </a:p>
              </p:txBody>
            </p:sp>
          </mc:Choice>
          <mc:Fallback xmlns="">
            <p:sp>
              <p:nvSpPr>
                <p:cNvPr id="29" name="TextBox 28">
                  <a:extLst>
                    <a:ext uri="{FF2B5EF4-FFF2-40B4-BE49-F238E27FC236}">
                      <a16:creationId xmlns:a16="http://schemas.microsoft.com/office/drawing/2014/main" id="{228E0AB0-F627-4F5B-8EEE-1CD5B2834401}"/>
                    </a:ext>
                  </a:extLst>
                </p:cNvPr>
                <p:cNvSpPr txBox="1">
                  <a:spLocks noRot="1" noChangeAspect="1" noMove="1" noResize="1" noEditPoints="1" noAdjustHandles="1" noChangeArrowheads="1" noChangeShapeType="1" noTextEdit="1"/>
                </p:cNvSpPr>
                <p:nvPr/>
              </p:nvSpPr>
              <p:spPr>
                <a:xfrm>
                  <a:off x="5395744" y="3065722"/>
                  <a:ext cx="231393" cy="27699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36F842-B88B-4CE6-A1D1-87E6681E42F1}"/>
                    </a:ext>
                  </a:extLst>
                </p:cNvPr>
                <p:cNvSpPr txBox="1"/>
                <p:nvPr/>
              </p:nvSpPr>
              <p:spPr>
                <a:xfrm>
                  <a:off x="8885544" y="5609449"/>
                  <a:ext cx="231393" cy="276999"/>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r" defTabSz="914400">
                    <a:defRPr sz="1100">
                      <a:latin typeface="SamsungOne-700" panose="020B0803030303020204" pitchFamily="34" charset="0"/>
                      <a:ea typeface="SamsungOne-700" panose="020B0803030303020204" pitchFamily="34" charset="0"/>
                    </a:defRPr>
                  </a:lvl1pPr>
                </a:lstStyle>
                <a:p>
                  <a:pPr algn="ct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rPr>
                          <m:t>𝑥</m:t>
                        </m:r>
                      </m:oMath>
                    </m:oMathPara>
                  </a14:m>
                  <a:endParaRPr lang="ko-KR" altLang="en-US" sz="1200" dirty="0">
                    <a:latin typeface="SamsungOne-400" panose="020B0503030303020204" pitchFamily="34" charset="0"/>
                  </a:endParaRPr>
                </a:p>
              </p:txBody>
            </p:sp>
          </mc:Choice>
          <mc:Fallback xmlns="">
            <p:sp>
              <p:nvSpPr>
                <p:cNvPr id="30" name="TextBox 29">
                  <a:extLst>
                    <a:ext uri="{FF2B5EF4-FFF2-40B4-BE49-F238E27FC236}">
                      <a16:creationId xmlns:a16="http://schemas.microsoft.com/office/drawing/2014/main" id="{2536F842-B88B-4CE6-A1D1-87E6681E42F1}"/>
                    </a:ext>
                  </a:extLst>
                </p:cNvPr>
                <p:cNvSpPr txBox="1">
                  <a:spLocks noRot="1" noChangeAspect="1" noMove="1" noResize="1" noEditPoints="1" noAdjustHandles="1" noChangeArrowheads="1" noChangeShapeType="1" noTextEdit="1"/>
                </p:cNvSpPr>
                <p:nvPr/>
              </p:nvSpPr>
              <p:spPr>
                <a:xfrm>
                  <a:off x="8885545" y="5609449"/>
                  <a:ext cx="231393" cy="276999"/>
                </a:xfrm>
                <a:prstGeom prst="rect">
                  <a:avLst/>
                </a:prstGeom>
                <a:blipFill>
                  <a:blip r:embed="rId5"/>
                  <a:stretch>
                    <a:fillRect/>
                  </a:stretch>
                </a:blipFill>
              </p:spPr>
              <p:txBody>
                <a:bodyPr/>
                <a:lstStyle/>
                <a:p>
                  <a:r>
                    <a:rPr lang="ko-KR" altLang="en-US">
                      <a:noFill/>
                    </a:rPr>
                    <a:t> </a:t>
                  </a:r>
                </a:p>
              </p:txBody>
            </p:sp>
          </mc:Fallback>
        </mc:AlternateContent>
      </p:gr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41" name="직사각형 40">
            <a:extLst>
              <a:ext uri="{FF2B5EF4-FFF2-40B4-BE49-F238E27FC236}">
                <a16:creationId xmlns:a16="http://schemas.microsoft.com/office/drawing/2014/main" id="{085CC9C3-F694-4415-98A3-AB95D341946F}"/>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tuyến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tính</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2" name="직사각형 41">
            <a:extLst>
              <a:ext uri="{FF2B5EF4-FFF2-40B4-BE49-F238E27FC236}">
                <a16:creationId xmlns:a16="http://schemas.microsoft.com/office/drawing/2014/main" id="{CC6D98E4-AB2A-4982-98BD-C883534897F2}"/>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6"/>
              </a:buBlip>
              <a:defRPr/>
            </a:pPr>
            <a:r>
              <a:rPr lang="en-US" altLang="ko-KR" sz="1401" dirty="0" err="1">
                <a:solidFill>
                  <a:schemeClr val="tx1"/>
                </a:solidFill>
                <a:latin typeface="SamsungOne-400" panose="020B0503030303020204" pitchFamily="34" charset="0"/>
                <a:ea typeface="SamsungOne-400" panose="020B0503030303020204" pitchFamily="34" charset="0"/>
              </a:rPr>
              <a:t>Định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nghĩa</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A7B028E0-A749-4FBF-A920-597882C7F5E5}"/>
              </a:ext>
            </a:extLst>
          </p:cNvPr>
          <p:cNvSpPr/>
          <p:nvPr/>
        </p:nvSpPr>
        <p:spPr>
          <a:xfrm>
            <a:off x="712189" y="2174884"/>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Độ sai lệch của đường đặc trưng của cảm biến so với sự phụ thuộc đường thẳng lý tưởng</a:t>
            </a:r>
          </a:p>
        </p:txBody>
      </p:sp>
      <p:sp>
        <p:nvSpPr>
          <p:cNvPr id="17" name="직사각형 16">
            <a:extLst>
              <a:ext uri="{FF2B5EF4-FFF2-40B4-BE49-F238E27FC236}">
                <a16:creationId xmlns:a16="http://schemas.microsoft.com/office/drawing/2014/main" id="{01E44C5B-B812-40AF-B570-6E5AB0CE313E}"/>
              </a:ext>
            </a:extLst>
          </p:cNvPr>
          <p:cNvSpPr/>
          <p:nvPr/>
        </p:nvSpPr>
        <p:spPr>
          <a:xfrm>
            <a:off x="580400" y="2574656"/>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6"/>
              </a:buBlip>
              <a:defRPr/>
            </a:pP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Biểu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diễn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tuyến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tính</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D8AD79A0-B3E1-46CF-804A-ACBA0B5A02A6}"/>
              </a:ext>
            </a:extLst>
          </p:cNvPr>
          <p:cNvSpPr/>
          <p:nvPr/>
        </p:nvSpPr>
        <p:spPr>
          <a:xfrm>
            <a:off x="5090161" y="2851153"/>
            <a:ext cx="4410550" cy="1453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Độ tuyến tính thường được biểu thị bằng tính phi tuyến</a:t>
            </a:r>
          </a:p>
          <a:p>
            <a:pPr marL="355571" lvl="1" indent="-179375">
              <a:spcAft>
                <a:spcPts val="802"/>
              </a:spcAft>
              <a:buClr>
                <a:srgbClr val="193EB0"/>
              </a:buClr>
              <a:buSzPts val="1400"/>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tuyến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bổ</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x 100%</a:t>
            </a:r>
          </a:p>
          <a:p>
            <a:pPr marL="355571" lvl="1" indent="-179375">
              <a:spcAft>
                <a:spcPts val="802"/>
              </a:spcAft>
              <a:buClr>
                <a:srgbClr val="193EB0"/>
              </a:buClr>
              <a:buSzPts val="1400"/>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tuyến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bổ</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55571" lvl="1" indent="-179375">
              <a:spcAft>
                <a:spcPts val="802"/>
              </a:spcAft>
              <a:buClr>
                <a:srgbClr val="193EB0"/>
              </a:buClr>
              <a:buSzPts val="1400"/>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x 100%</a:t>
            </a:r>
          </a:p>
        </p:txBody>
      </p:sp>
      <p:sp>
        <p:nvSpPr>
          <p:cNvPr id="20" name="직사각형 19">
            <a:extLst>
              <a:ext uri="{FF2B5EF4-FFF2-40B4-BE49-F238E27FC236}">
                <a16:creationId xmlns:a16="http://schemas.microsoft.com/office/drawing/2014/main" id="{31D8EF58-751B-48E5-AC69-06CADCA0BB8D}"/>
              </a:ext>
            </a:extLst>
          </p:cNvPr>
          <p:cNvSpPr/>
          <p:nvPr/>
        </p:nvSpPr>
        <p:spPr>
          <a:xfrm>
            <a:off x="554481" y="2879657"/>
            <a:ext cx="4396940" cy="311450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32"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7953325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31" name="직사각형 30">
            <a:extLst>
              <a:ext uri="{FF2B5EF4-FFF2-40B4-BE49-F238E27FC236}">
                <a16:creationId xmlns:a16="http://schemas.microsoft.com/office/drawing/2014/main" id="{AD9D98E5-7D31-4589-A891-E9A7A18CDEBE}"/>
              </a:ext>
            </a:extLst>
          </p:cNvPr>
          <p:cNvSpPr/>
          <p:nvPr/>
        </p:nvSpPr>
        <p:spPr>
          <a:xfrm>
            <a:off x="580400" y="152082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Tuyến</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tính</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hóa</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các</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đặc</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điểm</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của</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cảm</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biến</a:t>
            </a:r>
            <a:endParaRPr lang="en-US" altLang="ko-KR" sz="1401" b="1" dirty="0">
              <a:solidFill>
                <a:srgbClr val="0033FF"/>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id="{891CFDD7-2255-488B-9989-863AB8D0ADC2}"/>
              </a:ext>
            </a:extLst>
          </p:cNvPr>
          <p:cNvSpPr/>
          <p:nvPr/>
        </p:nvSpPr>
        <p:spPr>
          <a:xfrm>
            <a:off x="4358640" y="1821649"/>
            <a:ext cx="5109368" cy="4067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Một cách đo độ tuyến tính của cảm biến là sử dụng phương pháp bình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phương tối thiểu và đánh giá đường thẳng phù hợp nhất.</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Độ tuyến tính trong trường hợp này được gọi là tuyến tính độc lập.</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Nếu giá trị đầu vào của cảm biến vượt quá giới hạn cho phép thì giá trị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đầu ra sẽ bắt đầu bão hòa và mất đi tính tuyến tính phản hồi. Do vậy, giá trị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lớn nhất hoặc giá trị định mức sẽ đáng tin cậy hơn.</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Nếu đặc điểm hoặc cách chuyển đổi của thành phần cảm biến là phi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tuyến tính (trong khi không có chức năng tuyến tính) thì giá trị đầu vào và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đầu ra của toàn bộ cảm biến sẽ mang tính tuyến tính bằng cách dùng mạch chuyển đổi</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Ngay cả khi sử dụng thành phần cảm biến trong phạm vi có độ tuyến tính cao thì độ tuyến tính của toàn bộ cảm biến sẽ giảm, trừ khi độ tuyến tính ở mạch chuyển đổi và bộ khuếch đại cao.</a:t>
            </a:r>
          </a:p>
        </p:txBody>
      </p:sp>
      <p:grpSp>
        <p:nvGrpSpPr>
          <p:cNvPr id="4" name="그룹 3">
            <a:extLst>
              <a:ext uri="{FF2B5EF4-FFF2-40B4-BE49-F238E27FC236}">
                <a16:creationId xmlns:a16="http://schemas.microsoft.com/office/drawing/2014/main" id="{7041EC8E-2EF3-436E-91FD-45E4DBB89924}"/>
              </a:ext>
            </a:extLst>
          </p:cNvPr>
          <p:cNvGrpSpPr/>
          <p:nvPr/>
        </p:nvGrpSpPr>
        <p:grpSpPr>
          <a:xfrm>
            <a:off x="688031" y="1869929"/>
            <a:ext cx="3518209" cy="4401012"/>
            <a:chOff x="554471" y="1871747"/>
            <a:chExt cx="3569853" cy="4465615"/>
          </a:xfrm>
        </p:grpSpPr>
        <p:grpSp>
          <p:nvGrpSpPr>
            <p:cNvPr id="2" name="그룹 1">
              <a:extLst>
                <a:ext uri="{FF2B5EF4-FFF2-40B4-BE49-F238E27FC236}">
                  <a16:creationId xmlns:a16="http://schemas.microsoft.com/office/drawing/2014/main" id="{5EB6C6D9-382E-46A2-8C9C-960AD852FB33}"/>
                </a:ext>
              </a:extLst>
            </p:cNvPr>
            <p:cNvGrpSpPr/>
            <p:nvPr/>
          </p:nvGrpSpPr>
          <p:grpSpPr>
            <a:xfrm>
              <a:off x="718616" y="1952625"/>
              <a:ext cx="3076152" cy="4384737"/>
              <a:chOff x="821414" y="2053753"/>
              <a:chExt cx="2670646" cy="3806730"/>
            </a:xfrm>
          </p:grpSpPr>
          <p:pic>
            <p:nvPicPr>
              <p:cNvPr id="34" name="Picture 10">
                <a:extLst>
                  <a:ext uri="{FF2B5EF4-FFF2-40B4-BE49-F238E27FC236}">
                    <a16:creationId xmlns:a16="http://schemas.microsoft.com/office/drawing/2014/main" id="{4D1892AA-7ADD-4B07-88DE-2E00FEA79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981" y="2053753"/>
                <a:ext cx="2662079" cy="1940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35" name="그룹 34">
                <a:extLst>
                  <a:ext uri="{FF2B5EF4-FFF2-40B4-BE49-F238E27FC236}">
                    <a16:creationId xmlns:a16="http://schemas.microsoft.com/office/drawing/2014/main" id="{ECCF949D-1303-44F2-BD00-15D7647B54CE}"/>
                  </a:ext>
                </a:extLst>
              </p:cNvPr>
              <p:cNvGrpSpPr/>
              <p:nvPr/>
            </p:nvGrpSpPr>
            <p:grpSpPr>
              <a:xfrm>
                <a:off x="821414" y="2499001"/>
                <a:ext cx="2634256" cy="3361482"/>
                <a:chOff x="7133536" y="3008214"/>
                <a:chExt cx="2280916" cy="2910598"/>
              </a:xfrm>
            </p:grpSpPr>
            <p:pic>
              <p:nvPicPr>
                <p:cNvPr id="36" name="Picture 12">
                  <a:extLst>
                    <a:ext uri="{FF2B5EF4-FFF2-40B4-BE49-F238E27FC236}">
                      <a16:creationId xmlns:a16="http://schemas.microsoft.com/office/drawing/2014/main" id="{57252B72-6A4F-4F76-B463-57E160C96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536" y="4407129"/>
                  <a:ext cx="2207314" cy="1511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a:extLst>
                    <a:ext uri="{FF2B5EF4-FFF2-40B4-BE49-F238E27FC236}">
                      <a16:creationId xmlns:a16="http://schemas.microsoft.com/office/drawing/2014/main" id="{B3DD3FF3-7F15-4B09-A139-E63B35656D59}"/>
                    </a:ext>
                  </a:extLst>
                </p:cNvPr>
                <p:cNvSpPr txBox="1"/>
                <p:nvPr/>
              </p:nvSpPr>
              <p:spPr>
                <a:xfrm>
                  <a:off x="7140955" y="4641863"/>
                  <a:ext cx="454400" cy="289551"/>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200" dirty="0" err="1">
                      <a:latin typeface="SamsungOne-400" panose="020B0503030303020204" pitchFamily="34" charset="0"/>
                      <a:ea typeface="SamsungOne-400" panose="020B0503030303020204" pitchFamily="34" charset="0"/>
                    </a:rPr>
                    <a:t>Đầu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ra</a:t>
                  </a:r>
                  <a:endParaRPr lang="en-US" altLang="ko-KR" sz="1200" dirty="0">
                    <a:latin typeface="SamsungOne-400" panose="020B0503030303020204" pitchFamily="34" charset="0"/>
                    <a:ea typeface="SamsungOne-400" panose="020B0503030303020204" pitchFamily="34" charset="0"/>
                  </a:endParaRPr>
                </a:p>
              </p:txBody>
            </p:sp>
            <p:sp>
              <p:nvSpPr>
                <p:cNvPr id="38" name="TextBox 37">
                  <a:extLst>
                    <a:ext uri="{FF2B5EF4-FFF2-40B4-BE49-F238E27FC236}">
                      <a16:creationId xmlns:a16="http://schemas.microsoft.com/office/drawing/2014/main" id="{32140531-7219-4A6B-8BFA-D7C2071761D7}"/>
                    </a:ext>
                  </a:extLst>
                </p:cNvPr>
                <p:cNvSpPr txBox="1"/>
                <p:nvPr/>
              </p:nvSpPr>
              <p:spPr>
                <a:xfrm>
                  <a:off x="7807446" y="5574973"/>
                  <a:ext cx="859494" cy="140856"/>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200" dirty="0" err="1">
                      <a:latin typeface="SamsungOne-400" panose="020B0503030303020204" pitchFamily="34" charset="0"/>
                      <a:ea typeface="SamsungOne-400" panose="020B0503030303020204" pitchFamily="34" charset="0"/>
                    </a:rPr>
                    <a:t>Lớn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nhất</a:t>
                  </a:r>
                  <a:endParaRPr lang="en-US" altLang="ko-KR" sz="1200" dirty="0">
                    <a:latin typeface="SamsungOne-400" panose="020B0503030303020204" pitchFamily="34" charset="0"/>
                    <a:ea typeface="SamsungOne-400" panose="020B0503030303020204" pitchFamily="34" charset="0"/>
                  </a:endParaRPr>
                </a:p>
              </p:txBody>
            </p:sp>
            <p:sp>
              <p:nvSpPr>
                <p:cNvPr id="39" name="TextBox 38">
                  <a:extLst>
                    <a:ext uri="{FF2B5EF4-FFF2-40B4-BE49-F238E27FC236}">
                      <a16:creationId xmlns:a16="http://schemas.microsoft.com/office/drawing/2014/main" id="{06026711-1546-46A5-A255-2247E1BC75B7}"/>
                    </a:ext>
                  </a:extLst>
                </p:cNvPr>
                <p:cNvSpPr txBox="1"/>
                <p:nvPr/>
              </p:nvSpPr>
              <p:spPr>
                <a:xfrm>
                  <a:off x="8732294" y="5568177"/>
                  <a:ext cx="543201" cy="140856"/>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200" dirty="0" err="1">
                      <a:latin typeface="SamsungOne-400" panose="020B0503030303020204" pitchFamily="34" charset="0"/>
                    </a:rPr>
                    <a:t>Đầu</a:t>
                  </a:r>
                  <a:r>
                    <a:rPr lang="en-US" altLang="ko-KR" sz="1200" dirty="0">
                      <a:latin typeface="SamsungOne-400" panose="020B0503030303020204" pitchFamily="34" charset="0"/>
                    </a:rPr>
                    <a:t> </a:t>
                  </a:r>
                  <a:r>
                    <a:rPr lang="en-US" altLang="ko-KR" sz="1200" dirty="0" err="1">
                      <a:latin typeface="SamsungOne-400" panose="020B0503030303020204" pitchFamily="34" charset="0"/>
                    </a:rPr>
                    <a:t>vào</a:t>
                  </a:r>
                  <a:endParaRPr lang="ko-KR" altLang="en-US" sz="1200" dirty="0">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AA1290-1596-42A2-9C50-D5D5079BD9FC}"/>
                        </a:ext>
                      </a:extLst>
                    </p:cNvPr>
                    <p:cNvSpPr txBox="1"/>
                    <p:nvPr/>
                  </p:nvSpPr>
                  <p:spPr>
                    <a:xfrm>
                      <a:off x="9113724" y="5436154"/>
                      <a:ext cx="161772" cy="138818"/>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𝑥</m:t>
                            </m:r>
                          </m:oMath>
                        </m:oMathPara>
                      </a14:m>
                      <a:endParaRPr lang="ko-KR" altLang="en-US" sz="1200" dirty="0">
                        <a:latin typeface="SamsungOne-400" panose="020B0503030303020204" pitchFamily="34" charset="0"/>
                      </a:endParaRPr>
                    </a:p>
                  </p:txBody>
                </p:sp>
              </mc:Choice>
              <mc:Fallback xmlns="">
                <p:sp>
                  <p:nvSpPr>
                    <p:cNvPr id="44" name="TextBox 43">
                      <a:extLst>
                        <a:ext uri="{FF2B5EF4-FFF2-40B4-BE49-F238E27FC236}">
                          <a16:creationId xmlns:a16="http://schemas.microsoft.com/office/drawing/2014/main" id="{7AAA1290-1596-42A2-9C50-D5D5079BD9FC}"/>
                        </a:ext>
                      </a:extLst>
                    </p:cNvPr>
                    <p:cNvSpPr txBox="1">
                      <a:spLocks noRot="1" noChangeAspect="1" noMove="1" noResize="1" noEditPoints="1" noAdjustHandles="1" noChangeArrowheads="1" noChangeShapeType="1" noTextEdit="1"/>
                    </p:cNvSpPr>
                    <p:nvPr/>
                  </p:nvSpPr>
                  <p:spPr>
                    <a:xfrm>
                      <a:off x="9113724" y="5436155"/>
                      <a:ext cx="161772" cy="13881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2AC59AA-3D7F-41FC-9C3B-9CCE92BE256F}"/>
                        </a:ext>
                      </a:extLst>
                    </p:cNvPr>
                    <p:cNvSpPr txBox="1"/>
                    <p:nvPr/>
                  </p:nvSpPr>
                  <p:spPr>
                    <a:xfrm>
                      <a:off x="7595356" y="4406941"/>
                      <a:ext cx="161772" cy="138818"/>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𝑦</m:t>
                            </m:r>
                          </m:oMath>
                        </m:oMathPara>
                      </a14:m>
                      <a:endParaRPr lang="ko-KR" altLang="en-US" sz="1200" dirty="0">
                        <a:latin typeface="SamsungOne-400" panose="020B0503030303020204" pitchFamily="34" charset="0"/>
                      </a:endParaRPr>
                    </a:p>
                  </p:txBody>
                </p:sp>
              </mc:Choice>
              <mc:Fallback xmlns="">
                <p:sp>
                  <p:nvSpPr>
                    <p:cNvPr id="45" name="TextBox 44">
                      <a:extLst>
                        <a:ext uri="{FF2B5EF4-FFF2-40B4-BE49-F238E27FC236}">
                          <a16:creationId xmlns:a16="http://schemas.microsoft.com/office/drawing/2014/main" id="{52AC59AA-3D7F-41FC-9C3B-9CCE92BE256F}"/>
                        </a:ext>
                      </a:extLst>
                    </p:cNvPr>
                    <p:cNvSpPr txBox="1">
                      <a:spLocks noRot="1" noChangeAspect="1" noMove="1" noResize="1" noEditPoints="1" noAdjustHandles="1" noChangeArrowheads="1" noChangeShapeType="1" noTextEdit="1"/>
                    </p:cNvSpPr>
                    <p:nvPr/>
                  </p:nvSpPr>
                  <p:spPr>
                    <a:xfrm>
                      <a:off x="7595355" y="4406941"/>
                      <a:ext cx="161772" cy="138818"/>
                    </a:xfrm>
                    <a:prstGeom prst="rect">
                      <a:avLst/>
                    </a:prstGeom>
                    <a:blipFill>
                      <a:blip r:embed="rId7"/>
                      <a:stretch>
                        <a:fillRect/>
                      </a:stretch>
                    </a:blipFill>
                  </p:spPr>
                  <p:txBody>
                    <a:bodyPr/>
                    <a:lstStyle/>
                    <a:p>
                      <a:r>
                        <a:rPr lang="ko-KR" altLang="en-US">
                          <a:noFill/>
                        </a:rPr>
                        <a:t> </a:t>
                      </a:r>
                    </a:p>
                  </p:txBody>
                </p:sp>
              </mc:Fallback>
            </mc:AlternateContent>
            <p:sp>
              <p:nvSpPr>
                <p:cNvPr id="46" name="TextBox 45">
                  <a:extLst>
                    <a:ext uri="{FF2B5EF4-FFF2-40B4-BE49-F238E27FC236}">
                      <a16:creationId xmlns:a16="http://schemas.microsoft.com/office/drawing/2014/main" id="{C3AC66D2-5E4F-461B-9AB7-FB3BF50A856D}"/>
                    </a:ext>
                  </a:extLst>
                </p:cNvPr>
                <p:cNvSpPr txBox="1"/>
                <p:nvPr/>
              </p:nvSpPr>
              <p:spPr>
                <a:xfrm>
                  <a:off x="8058054" y="4132889"/>
                  <a:ext cx="859494" cy="140856"/>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200" dirty="0" err="1">
                      <a:latin typeface="SamsungOne-400" panose="020B0503030303020204" pitchFamily="34" charset="0"/>
                      <a:ea typeface="SamsungOne-400" panose="020B0503030303020204" pitchFamily="34" charset="0"/>
                    </a:rPr>
                    <a:t>Áp</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suất</a:t>
                  </a:r>
                  <a:r>
                    <a:rPr lang="en-US" altLang="ko-KR" sz="1200" dirty="0">
                      <a:latin typeface="SamsungOne-400" panose="020B0503030303020204" pitchFamily="34" charset="0"/>
                      <a:ea typeface="SamsungOne-400" panose="020B0503030303020204" pitchFamily="34" charset="0"/>
                    </a:rPr>
                    <a:t> (% FS)</a:t>
                  </a:r>
                </a:p>
              </p:txBody>
            </p:sp>
            <p:sp>
              <p:nvSpPr>
                <p:cNvPr id="47" name="TextBox 46">
                  <a:extLst>
                    <a:ext uri="{FF2B5EF4-FFF2-40B4-BE49-F238E27FC236}">
                      <a16:creationId xmlns:a16="http://schemas.microsoft.com/office/drawing/2014/main" id="{FABE8EA6-EEDD-4BB8-8A8B-17786ACE7865}"/>
                    </a:ext>
                  </a:extLst>
                </p:cNvPr>
                <p:cNvSpPr txBox="1"/>
                <p:nvPr/>
              </p:nvSpPr>
              <p:spPr>
                <a:xfrm>
                  <a:off x="9095294" y="4111409"/>
                  <a:ext cx="319158" cy="138818"/>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200" dirty="0">
                      <a:latin typeface="SamsungOne-400" panose="020B0503030303020204" pitchFamily="34" charset="0"/>
                      <a:ea typeface="SamsungOne-400" panose="020B0503030303020204" pitchFamily="34" charset="0"/>
                    </a:rPr>
                    <a:t>100%</a:t>
                  </a:r>
                  <a:endParaRPr lang="ko-KR" altLang="en-US" sz="1200" dirty="0">
                    <a:latin typeface="SamsungOne-400" panose="020B0503030303020204" pitchFamily="34" charset="0"/>
                  </a:endParaRPr>
                </a:p>
              </p:txBody>
            </p:sp>
            <p:sp>
              <p:nvSpPr>
                <p:cNvPr id="48" name="TextBox 47">
                  <a:extLst>
                    <a:ext uri="{FF2B5EF4-FFF2-40B4-BE49-F238E27FC236}">
                      <a16:creationId xmlns:a16="http://schemas.microsoft.com/office/drawing/2014/main" id="{0FADE275-ABDF-4C95-9523-EE1E59A756FD}"/>
                    </a:ext>
                  </a:extLst>
                </p:cNvPr>
                <p:cNvSpPr txBox="1"/>
                <p:nvPr/>
              </p:nvSpPr>
              <p:spPr>
                <a:xfrm>
                  <a:off x="7406419" y="4111409"/>
                  <a:ext cx="319158" cy="138818"/>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200" dirty="0">
                      <a:latin typeface="SamsungOne-400" panose="020B0503030303020204" pitchFamily="34" charset="0"/>
                      <a:ea typeface="SamsungOne-400" panose="020B0503030303020204" pitchFamily="34" charset="0"/>
                    </a:rPr>
                    <a:t>0</a:t>
                  </a:r>
                  <a:endParaRPr lang="ko-KR" altLang="en-US" sz="1200" dirty="0">
                    <a:latin typeface="SamsungOne-400" panose="020B0503030303020204" pitchFamily="34" charset="0"/>
                  </a:endParaRPr>
                </a:p>
              </p:txBody>
            </p:sp>
            <p:sp>
              <p:nvSpPr>
                <p:cNvPr id="49" name="TextBox 48">
                  <a:extLst>
                    <a:ext uri="{FF2B5EF4-FFF2-40B4-BE49-F238E27FC236}">
                      <a16:creationId xmlns:a16="http://schemas.microsoft.com/office/drawing/2014/main" id="{9E2B26A4-7EBD-4379-A1D0-51B3D50D7F83}"/>
                    </a:ext>
                  </a:extLst>
                </p:cNvPr>
                <p:cNvSpPr txBox="1"/>
                <p:nvPr/>
              </p:nvSpPr>
              <p:spPr>
                <a:xfrm>
                  <a:off x="7140955" y="3222274"/>
                  <a:ext cx="454400" cy="289551"/>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200" dirty="0" err="1">
                      <a:latin typeface="SamsungOne-400" panose="020B0503030303020204" pitchFamily="34" charset="0"/>
                      <a:ea typeface="SamsungOne-400" panose="020B0503030303020204" pitchFamily="34" charset="0"/>
                    </a:rPr>
                    <a:t>Đầu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ra</a:t>
                  </a:r>
                  <a:endParaRPr lang="en-US" altLang="ko-KR" sz="1200" dirty="0">
                    <a:latin typeface="SamsungOne-400" panose="020B0503030303020204" pitchFamily="34" charset="0"/>
                    <a:ea typeface="SamsungOne-400" panose="020B0503030303020204" pitchFamily="34" charset="0"/>
                  </a:endParaRPr>
                </a:p>
              </p:txBody>
            </p:sp>
            <p:sp>
              <p:nvSpPr>
                <p:cNvPr id="50" name="TextBox 49">
                  <a:extLst>
                    <a:ext uri="{FF2B5EF4-FFF2-40B4-BE49-F238E27FC236}">
                      <a16:creationId xmlns:a16="http://schemas.microsoft.com/office/drawing/2014/main" id="{747D8C7E-CD83-4E5D-9309-FF30F79C010B}"/>
                    </a:ext>
                  </a:extLst>
                </p:cNvPr>
                <p:cNvSpPr txBox="1"/>
                <p:nvPr/>
              </p:nvSpPr>
              <p:spPr>
                <a:xfrm>
                  <a:off x="7676241" y="3008214"/>
                  <a:ext cx="526012" cy="144776"/>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200" dirty="0">
                      <a:latin typeface="SamsungOne-400" panose="020B0503030303020204" pitchFamily="34" charset="0"/>
                      <a:ea typeface="SamsungOne-400" panose="020B0503030303020204" pitchFamily="34" charset="0"/>
                    </a:rPr>
                    <a:t>+0.2% FS</a:t>
                  </a:r>
                  <a:endParaRPr lang="ko-KR" altLang="en-US" sz="1200" dirty="0">
                    <a:latin typeface="SamsungOne-400" panose="020B0503030303020204" pitchFamily="34" charset="0"/>
                  </a:endParaRPr>
                </a:p>
              </p:txBody>
            </p:sp>
            <p:sp>
              <p:nvSpPr>
                <p:cNvPr id="51" name="TextBox 50">
                  <a:extLst>
                    <a:ext uri="{FF2B5EF4-FFF2-40B4-BE49-F238E27FC236}">
                      <a16:creationId xmlns:a16="http://schemas.microsoft.com/office/drawing/2014/main" id="{BFAA89EC-DC9E-44F1-95D9-FA0D03BE59E8}"/>
                    </a:ext>
                  </a:extLst>
                </p:cNvPr>
                <p:cNvSpPr txBox="1"/>
                <p:nvPr/>
              </p:nvSpPr>
              <p:spPr>
                <a:xfrm>
                  <a:off x="8237192" y="3596958"/>
                  <a:ext cx="526012" cy="144776"/>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200" dirty="0">
                      <a:latin typeface="SamsungOne-400" panose="020B0503030303020204" pitchFamily="34" charset="0"/>
                      <a:ea typeface="SamsungOne-400" panose="020B0503030303020204" pitchFamily="34" charset="0"/>
                    </a:rPr>
                    <a:t>-0.2% FS</a:t>
                  </a:r>
                  <a:endParaRPr lang="ko-KR" altLang="en-US" sz="1200" dirty="0">
                    <a:latin typeface="SamsungOne-400" panose="020B0503030303020204" pitchFamily="34" charset="0"/>
                  </a:endParaRPr>
                </a:p>
              </p:txBody>
            </p:sp>
            <p:sp>
              <p:nvSpPr>
                <p:cNvPr id="52" name="TextBox 51">
                  <a:extLst>
                    <a:ext uri="{FF2B5EF4-FFF2-40B4-BE49-F238E27FC236}">
                      <a16:creationId xmlns:a16="http://schemas.microsoft.com/office/drawing/2014/main" id="{FF6CC612-9EA7-4298-B5ED-DD5D4764ABD5}"/>
                    </a:ext>
                  </a:extLst>
                </p:cNvPr>
                <p:cNvSpPr txBox="1"/>
                <p:nvPr/>
              </p:nvSpPr>
              <p:spPr>
                <a:xfrm>
                  <a:off x="8939431" y="3189403"/>
                  <a:ext cx="319157" cy="164224"/>
                </a:xfrm>
                <a:prstGeom prst="rect">
                  <a:avLst/>
                </a:prstGeom>
                <a:solidFill>
                  <a:schemeClr val="bg1"/>
                </a:solidFill>
              </p:spPr>
              <p:txBody>
                <a:bodyPr wrap="square" lIns="0" tIns="0" rIns="0" bIns="0" anchor="ctr">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200" dirty="0">
                      <a:latin typeface="SamsungOne-400" panose="020B0503030303020204" pitchFamily="34" charset="0"/>
                      <a:ea typeface="SamsungOne-400" panose="020B0503030303020204" pitchFamily="34" charset="0"/>
                    </a:rPr>
                    <a:t>BFSL</a:t>
                  </a:r>
                  <a:endParaRPr lang="ko-KR" altLang="en-US" sz="1200" dirty="0">
                    <a:latin typeface="SamsungOne-400" panose="020B0503030303020204" pitchFamily="34" charset="0"/>
                  </a:endParaRPr>
                </a:p>
              </p:txBody>
            </p:sp>
          </p:grpSp>
        </p:grpSp>
        <p:sp>
          <p:nvSpPr>
            <p:cNvPr id="33" name="직사각형 32">
              <a:extLst>
                <a:ext uri="{FF2B5EF4-FFF2-40B4-BE49-F238E27FC236}">
                  <a16:creationId xmlns:a16="http://schemas.microsoft.com/office/drawing/2014/main" id="{55D8B8B7-6FDB-4014-BF15-ED5A06065F4C}"/>
                </a:ext>
              </a:extLst>
            </p:cNvPr>
            <p:cNvSpPr/>
            <p:nvPr/>
          </p:nvSpPr>
          <p:spPr>
            <a:xfrm>
              <a:off x="554471" y="1871747"/>
              <a:ext cx="3569853" cy="4465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25"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 name="TextBox 2">
            <a:extLst>
              <a:ext uri="{FF2B5EF4-FFF2-40B4-BE49-F238E27FC236}">
                <a16:creationId xmlns:a16="http://schemas.microsoft.com/office/drawing/2014/main" id="{9F7DE493-99F0-505B-0B74-BA533A2B88C2}"/>
              </a:ext>
            </a:extLst>
          </p:cNvPr>
          <p:cNvSpPr txBox="1"/>
          <p:nvPr/>
        </p:nvSpPr>
        <p:spPr>
          <a:xfrm>
            <a:off x="1667346" y="3518409"/>
            <a:ext cx="1064301" cy="246221"/>
          </a:xfrm>
          <a:prstGeom prst="rect">
            <a:avLst/>
          </a:prstGeom>
          <a:solidFill>
            <a:schemeClr val="bg1"/>
          </a:solidFill>
        </p:spPr>
        <p:txBody>
          <a:bodyPr wrap="square" rtlCol="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a:r>
              <a:rPr lang="en-US" sz="1000" dirty="0" err="1">
                <a:latin typeface="+mj-lt"/>
              </a:rPr>
              <a:t>Ví</a:t>
            </a:r>
            <a:r>
              <a:rPr lang="en-US" sz="1000" dirty="0">
                <a:latin typeface="+mj-lt"/>
              </a:rPr>
              <a:t> </a:t>
            </a:r>
            <a:r>
              <a:rPr lang="en-US" sz="1000" dirty="0" err="1">
                <a:latin typeface="+mj-lt"/>
              </a:rPr>
              <a:t>dụ</a:t>
            </a:r>
            <a:r>
              <a:rPr lang="en-US" sz="1000" dirty="0">
                <a:latin typeface="+mj-lt"/>
              </a:rPr>
              <a:t>:</a:t>
            </a:r>
          </a:p>
        </p:txBody>
      </p:sp>
    </p:spTree>
    <p:extLst>
      <p:ext uri="{BB962C8B-B14F-4D97-AF65-F5344CB8AC3E}">
        <p14:creationId xmlns:p14="http://schemas.microsoft.com/office/powerpoint/2010/main" val="40796080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4" name="직사각형 23">
            <a:extLst>
              <a:ext uri="{FF2B5EF4-FFF2-40B4-BE49-F238E27FC236}">
                <a16:creationId xmlns:a16="http://schemas.microsoft.com/office/drawing/2014/main" id="{516EB40A-39A8-4AF4-A31E-796C4746A9CD}"/>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Hysteresis</a:t>
            </a:r>
          </a:p>
        </p:txBody>
      </p:sp>
      <p:sp>
        <p:nvSpPr>
          <p:cNvPr id="25" name="직사각형 24">
            <a:extLst>
              <a:ext uri="{FF2B5EF4-FFF2-40B4-BE49-F238E27FC236}">
                <a16:creationId xmlns:a16="http://schemas.microsoft.com/office/drawing/2014/main" id="{6D44AE30-1ED3-455A-AB4C-45538C78DD87}"/>
              </a:ext>
            </a:extLst>
          </p:cNvPr>
          <p:cNvSpPr/>
          <p:nvPr/>
        </p:nvSpPr>
        <p:spPr>
          <a:xfrm>
            <a:off x="580400" y="1944545"/>
            <a:ext cx="8619172" cy="774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Hiện tượng mà hai giá trị đầu vào x, trong đó mỗi giá trị đầu ra được đo bằng cách tăng x hoặc giảm x, không chuyển thành giá trị đầu ra tương ứng với giá trị đầu vào x1</a:t>
            </a:r>
          </a:p>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Tính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trễ</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32D00309-F716-4371-BF87-E94DBBA63549}"/>
              </a:ext>
            </a:extLst>
          </p:cNvPr>
          <p:cNvSpPr/>
          <p:nvPr/>
        </p:nvSpPr>
        <p:spPr>
          <a:xfrm>
            <a:off x="712189" y="2719117"/>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Hysteresis difference </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21704EC-FFD8-478E-8DFE-FC050B0E9370}"/>
                  </a:ext>
                </a:extLst>
              </p:cNvPr>
              <p:cNvSpPr txBox="1"/>
              <p:nvPr/>
            </p:nvSpPr>
            <p:spPr>
              <a:xfrm>
                <a:off x="2589797" y="2710593"/>
                <a:ext cx="844014" cy="338682"/>
              </a:xfrm>
              <a:prstGeom prst="rect">
                <a:avLst/>
              </a:prstGeom>
              <a:solidFill>
                <a:srgbClr val="F2F2F2"/>
              </a:solidFill>
            </p:spPr>
            <p:txBody>
              <a:bodyPr wrap="none" rtlCol="0" anchor="ctr">
                <a:spAutoFit/>
              </a:bodyPr>
              <a:lstStyle/>
              <a:p>
                <a:pPr defTabSz="914051"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601" i="1">
                              <a:solidFill>
                                <a:schemeClr val="tx1">
                                  <a:lumMod val="85000"/>
                                  <a:lumOff val="15000"/>
                                </a:schemeClr>
                              </a:solidFill>
                              <a:latin typeface="Cambria Math" panose="02040503050406030204" pitchFamily="18" charset="0"/>
                            </a:rPr>
                          </m:ctrlPr>
                        </m:sSubPr>
                        <m:e>
                          <m:r>
                            <a:rPr kumimoji="1" lang="en-US" altLang="ko-KR" sz="1601" i="1">
                              <a:solidFill>
                                <a:schemeClr val="tx1">
                                  <a:lumMod val="85000"/>
                                  <a:lumOff val="15000"/>
                                </a:schemeClr>
                              </a:solidFill>
                              <a:latin typeface="Cambria Math"/>
                            </a:rPr>
                            <m:t>𝑦</m:t>
                          </m:r>
                        </m:e>
                        <m:sub>
                          <m:r>
                            <a:rPr kumimoji="1" lang="en-US" altLang="ko-KR" sz="1601" i="1">
                              <a:solidFill>
                                <a:schemeClr val="tx1">
                                  <a:lumMod val="85000"/>
                                  <a:lumOff val="15000"/>
                                </a:schemeClr>
                              </a:solidFill>
                              <a:latin typeface="Cambria Math"/>
                            </a:rPr>
                            <m:t>2</m:t>
                          </m:r>
                        </m:sub>
                      </m:sSub>
                      <m:sSub>
                        <m:sSubPr>
                          <m:ctrlPr>
                            <a:rPr kumimoji="1" lang="en-US" altLang="ko-KR" sz="1601" i="1">
                              <a:solidFill>
                                <a:schemeClr val="tx1">
                                  <a:lumMod val="85000"/>
                                  <a:lumOff val="15000"/>
                                </a:schemeClr>
                              </a:solidFill>
                              <a:latin typeface="Cambria Math" panose="02040503050406030204" pitchFamily="18" charset="0"/>
                            </a:rPr>
                          </m:ctrlPr>
                        </m:sSubPr>
                        <m:e>
                          <m:r>
                            <a:rPr kumimoji="1" lang="en-US" altLang="ko-KR" sz="1601" i="1">
                              <a:solidFill>
                                <a:schemeClr val="tx1">
                                  <a:lumMod val="85000"/>
                                  <a:lumOff val="15000"/>
                                </a:schemeClr>
                              </a:solidFill>
                              <a:latin typeface="Cambria Math"/>
                            </a:rPr>
                            <m:t>−</m:t>
                          </m:r>
                          <m:r>
                            <a:rPr kumimoji="1" lang="en-US" altLang="ko-KR" sz="1601" i="1">
                              <a:solidFill>
                                <a:schemeClr val="tx1">
                                  <a:lumMod val="85000"/>
                                  <a:lumOff val="15000"/>
                                </a:schemeClr>
                              </a:solidFill>
                              <a:latin typeface="Cambria Math"/>
                            </a:rPr>
                            <m:t>𝑦</m:t>
                          </m:r>
                        </m:e>
                        <m:sub>
                          <m:r>
                            <a:rPr kumimoji="1" lang="en-US" altLang="ko-KR" sz="1601" i="1">
                              <a:solidFill>
                                <a:schemeClr val="tx1">
                                  <a:lumMod val="85000"/>
                                  <a:lumOff val="15000"/>
                                </a:schemeClr>
                              </a:solidFill>
                              <a:latin typeface="Cambria Math"/>
                            </a:rPr>
                            <m:t>2</m:t>
                          </m:r>
                        </m:sub>
                      </m:sSub>
                    </m:oMath>
                  </m:oMathPara>
                </a14:m>
                <a:endParaRPr kumimoji="1" lang="ko-KR" altLang="en-US" sz="1601" dirty="0">
                  <a:solidFill>
                    <a:schemeClr val="tx1">
                      <a:lumMod val="85000"/>
                      <a:lumOff val="15000"/>
                    </a:schemeClr>
                  </a:solidFill>
                  <a:latin typeface="KoPub돋움체 Bold" panose="02020603020101020101" pitchFamily="18" charset="-127"/>
                  <a:ea typeface="KoPub돋움체 Bold" panose="02020603020101020101" pitchFamily="18" charset="-127"/>
                </a:endParaRPr>
              </a:p>
            </p:txBody>
          </p:sp>
        </mc:Choice>
        <mc:Fallback xmlns="">
          <p:sp>
            <p:nvSpPr>
              <p:cNvPr id="27" name="TextBox 26">
                <a:extLst>
                  <a:ext uri="{FF2B5EF4-FFF2-40B4-BE49-F238E27FC236}">
                    <a16:creationId xmlns:a16="http://schemas.microsoft.com/office/drawing/2014/main" id="{721704EC-FFD8-478E-8DFE-FC050B0E9370}"/>
                  </a:ext>
                </a:extLst>
              </p:cNvPr>
              <p:cNvSpPr txBox="1">
                <a:spLocks noRot="1" noChangeAspect="1" noMove="1" noResize="1" noEditPoints="1" noAdjustHandles="1" noChangeArrowheads="1" noChangeShapeType="1" noTextEdit="1"/>
              </p:cNvSpPr>
              <p:nvPr/>
            </p:nvSpPr>
            <p:spPr>
              <a:xfrm>
                <a:off x="2589791" y="2710651"/>
                <a:ext cx="852028" cy="338554"/>
              </a:xfrm>
              <a:prstGeom prst="rect">
                <a:avLst/>
              </a:prstGeom>
              <a:blipFill>
                <a:blip r:embed="rId5"/>
                <a:stretch>
                  <a:fillRect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E138EE2-D706-4573-ACEF-FCDEE00AA52A}"/>
                  </a:ext>
                </a:extLst>
              </p:cNvPr>
              <p:cNvSpPr txBox="1"/>
              <p:nvPr/>
            </p:nvSpPr>
            <p:spPr>
              <a:xfrm>
                <a:off x="900430" y="3253136"/>
                <a:ext cx="3378745" cy="514180"/>
              </a:xfrm>
              <a:prstGeom prst="rect">
                <a:avLst/>
              </a:prstGeom>
              <a:solidFill>
                <a:srgbClr val="F2F2F2"/>
              </a:solidFill>
            </p:spPr>
            <p:txBody>
              <a:bodyPr wrap="none" rtlCol="0" anchor="ctr">
                <a:spAutoFit/>
              </a:bodyPr>
              <a:lstStyle>
                <a:defPPr>
                  <a:defRPr lang="en-US"/>
                </a:defPPr>
                <a:lvl1pPr defTabSz="914126" fontAlgn="base" latinLnBrk="1">
                  <a:spcBef>
                    <a:spcPct val="0"/>
                  </a:spcBef>
                  <a:spcAft>
                    <a:spcPct val="0"/>
                  </a:spcAft>
                  <a:defRPr kumimoji="1" sz="1799" i="1">
                    <a:solidFill>
                      <a:schemeClr val="tx1">
                        <a:lumMod val="85000"/>
                        <a:lumOff val="1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ko-KR" sz="1601">
                          <a:latin typeface="Cambria Math" panose="02040503050406030204" pitchFamily="18" charset="0"/>
                        </a:rPr>
                        <m:t>𝐻𝑦𝑠𝑡𝑒𝑟𝑒𝑠𝑖𝑠</m:t>
                      </m:r>
                      <m:r>
                        <a:rPr lang="en-US" altLang="ko-KR" sz="1601">
                          <a:latin typeface="Cambria Math" panose="02040503050406030204" pitchFamily="18" charset="0"/>
                        </a:rPr>
                        <m:t>= </m:t>
                      </m:r>
                      <m:f>
                        <m:fPr>
                          <m:ctrlPr>
                            <a:rPr lang="en-US" altLang="ko-KR" sz="1601" i="1">
                              <a:latin typeface="Cambria Math" panose="02040503050406030204" pitchFamily="18" charset="0"/>
                            </a:rPr>
                          </m:ctrlPr>
                        </m:fPr>
                        <m:num>
                          <m:sSub>
                            <m:sSubPr>
                              <m:ctrlPr>
                                <a:rPr lang="en-US" altLang="ko-KR" sz="1601" i="1">
                                  <a:latin typeface="Cambria Math" panose="02040503050406030204" pitchFamily="18" charset="0"/>
                                </a:rPr>
                              </m:ctrlPr>
                            </m:sSubPr>
                            <m:e>
                              <m:r>
                                <a:rPr lang="en-US" altLang="ko-KR" sz="1601">
                                  <a:latin typeface="Cambria Math" panose="02040503050406030204" pitchFamily="18" charset="0"/>
                                </a:rPr>
                                <m:t>𝑦</m:t>
                              </m:r>
                            </m:e>
                            <m:sub>
                              <m:r>
                                <a:rPr lang="en-US" altLang="ko-KR" sz="1601">
                                  <a:latin typeface="Cambria Math" panose="02040503050406030204" pitchFamily="18" charset="0"/>
                                </a:rPr>
                                <m:t>2</m:t>
                              </m:r>
                            </m:sub>
                          </m:sSub>
                          <m:r>
                            <a:rPr lang="en-US" altLang="ko-KR" sz="1601">
                              <a:latin typeface="Cambria Math" panose="02040503050406030204" pitchFamily="18" charset="0"/>
                            </a:rPr>
                            <m:t>−</m:t>
                          </m:r>
                          <m:sSub>
                            <m:sSubPr>
                              <m:ctrlPr>
                                <a:rPr lang="en-US" altLang="ko-KR" sz="1601" i="1">
                                  <a:latin typeface="Cambria Math" panose="02040503050406030204" pitchFamily="18" charset="0"/>
                                </a:rPr>
                              </m:ctrlPr>
                            </m:sSubPr>
                            <m:e>
                              <m:r>
                                <a:rPr lang="en-US" altLang="ko-KR" sz="1601">
                                  <a:latin typeface="Cambria Math" panose="02040503050406030204" pitchFamily="18" charset="0"/>
                                </a:rPr>
                                <m:t>𝑦</m:t>
                              </m:r>
                            </m:e>
                            <m:sub>
                              <m:r>
                                <a:rPr lang="en-US" altLang="ko-KR" sz="1601">
                                  <a:latin typeface="Cambria Math" panose="02040503050406030204" pitchFamily="18" charset="0"/>
                                </a:rPr>
                                <m:t>1</m:t>
                              </m:r>
                            </m:sub>
                          </m:sSub>
                        </m:num>
                        <m:den>
                          <m:r>
                            <a:rPr lang="en-US" altLang="ko-KR" sz="1601">
                              <a:latin typeface="Cambria Math" panose="02040503050406030204" pitchFamily="18" charset="0"/>
                            </a:rPr>
                            <m:t>𝐹𝑆𝑂</m:t>
                          </m:r>
                        </m:den>
                      </m:f>
                      <m:r>
                        <a:rPr lang="en-US" altLang="ko-KR" sz="1601">
                          <a:latin typeface="Cambria Math" panose="02040503050406030204" pitchFamily="18" charset="0"/>
                        </a:rPr>
                        <m:t>×100 %</m:t>
                      </m:r>
                      <m:r>
                        <a:rPr lang="en-US" altLang="ko-KR" sz="1601">
                          <a:latin typeface="Cambria Math" panose="02040503050406030204" pitchFamily="18" charset="0"/>
                        </a:rPr>
                        <m:t>𝐹𝑆𝑂</m:t>
                      </m:r>
                    </m:oMath>
                  </m:oMathPara>
                </a14:m>
                <a:endParaRPr lang="ko-KR" altLang="en-US" sz="1601" dirty="0"/>
              </a:p>
            </p:txBody>
          </p:sp>
        </mc:Choice>
        <mc:Fallback xmlns="">
          <p:sp>
            <p:nvSpPr>
              <p:cNvPr id="28" name="TextBox 27">
                <a:extLst>
                  <a:ext uri="{FF2B5EF4-FFF2-40B4-BE49-F238E27FC236}">
                    <a16:creationId xmlns:a16="http://schemas.microsoft.com/office/drawing/2014/main" id="{5E138EE2-D706-4573-ACEF-FCDEE00AA52A}"/>
                  </a:ext>
                </a:extLst>
              </p:cNvPr>
              <p:cNvSpPr txBox="1">
                <a:spLocks noRot="1" noChangeAspect="1" noMove="1" noResize="1" noEditPoints="1" noAdjustHandles="1" noChangeArrowheads="1" noChangeShapeType="1" noTextEdit="1"/>
              </p:cNvSpPr>
              <p:nvPr/>
            </p:nvSpPr>
            <p:spPr>
              <a:xfrm>
                <a:off x="900418" y="3253184"/>
                <a:ext cx="3378745" cy="514051"/>
              </a:xfrm>
              <a:prstGeom prst="rect">
                <a:avLst/>
              </a:prstGeom>
              <a:blipFill>
                <a:blip r:embed="rId6"/>
                <a:stretch>
                  <a:fillRect b="-3571"/>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A1FFAF3B-A3FE-437C-B3CD-924435F09FA8}"/>
              </a:ext>
            </a:extLst>
          </p:cNvPr>
          <p:cNvSpPr/>
          <p:nvPr/>
        </p:nvSpPr>
        <p:spPr>
          <a:xfrm>
            <a:off x="580400" y="4027347"/>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Nguyên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nhân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trễ</a:t>
            </a:r>
            <a:r>
              <a:rPr lang="en-US" altLang="ko-KR" sz="1401" dirty="0">
                <a:solidFill>
                  <a:schemeClr val="tx1"/>
                </a:solidFill>
                <a:latin typeface="SamsungOne-400" panose="020B0503030303020204" pitchFamily="34" charset="0"/>
                <a:ea typeface="SamsungOne-400" panose="020B0503030303020204" pitchFamily="34" charset="0"/>
              </a:rPr>
              <a:t>:</a:t>
            </a:r>
          </a:p>
        </p:txBody>
      </p:sp>
      <p:sp>
        <p:nvSpPr>
          <p:cNvPr id="30" name="직사각형 29">
            <a:extLst>
              <a:ext uri="{FF2B5EF4-FFF2-40B4-BE49-F238E27FC236}">
                <a16:creationId xmlns:a16="http://schemas.microsoft.com/office/drawing/2014/main" id="{559D1949-B541-43D5-A40C-CD6DEC3A072C}"/>
              </a:ext>
            </a:extLst>
          </p:cNvPr>
          <p:cNvSpPr/>
          <p:nvPr/>
        </p:nvSpPr>
        <p:spPr>
          <a:xfrm>
            <a:off x="712191" y="4257682"/>
            <a:ext cx="4971015" cy="1047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trễ</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xảy</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tùy</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thuộc</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chất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a:t>
            </a:r>
          </a:p>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Cụ</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trễ</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đàn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hồi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mạnh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vật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điện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môi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mạnh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rất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trọng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5614627" y="3478833"/>
            <a:ext cx="3712253" cy="2865515"/>
            <a:chOff x="5264107" y="3429007"/>
            <a:chExt cx="3712253" cy="2865515"/>
          </a:xfrm>
        </p:grpSpPr>
        <p:grpSp>
          <p:nvGrpSpPr>
            <p:cNvPr id="54" name="그룹 53">
              <a:extLst>
                <a:ext uri="{FF2B5EF4-FFF2-40B4-BE49-F238E27FC236}">
                  <a16:creationId xmlns:a16="http://schemas.microsoft.com/office/drawing/2014/main" id="{F3B834A2-812D-476B-ABBC-E4D8CAF7D473}"/>
                </a:ext>
              </a:extLst>
            </p:cNvPr>
            <p:cNvGrpSpPr/>
            <p:nvPr/>
          </p:nvGrpSpPr>
          <p:grpSpPr>
            <a:xfrm>
              <a:off x="5264107" y="3429007"/>
              <a:ext cx="3631454" cy="2865515"/>
              <a:chOff x="4941299" y="2936281"/>
              <a:chExt cx="4259693" cy="3361247"/>
            </a:xfrm>
          </p:grpSpPr>
          <p:pic>
            <p:nvPicPr>
              <p:cNvPr id="55" name="Picture 3">
                <a:extLst>
                  <a:ext uri="{FF2B5EF4-FFF2-40B4-BE49-F238E27FC236}">
                    <a16:creationId xmlns:a16="http://schemas.microsoft.com/office/drawing/2014/main" id="{90B7C50D-B21B-4104-BC5E-CF7B782701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587"/>
              <a:stretch/>
            </p:blipFill>
            <p:spPr bwMode="auto">
              <a:xfrm>
                <a:off x="4941299" y="2936281"/>
                <a:ext cx="4259693" cy="336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a:extLst>
                  <a:ext uri="{FF2B5EF4-FFF2-40B4-BE49-F238E27FC236}">
                    <a16:creationId xmlns:a16="http://schemas.microsoft.com/office/drawing/2014/main" id="{58D12D40-C323-42D1-B70F-513822EE264D}"/>
                  </a:ext>
                </a:extLst>
              </p:cNvPr>
              <p:cNvSpPr txBox="1"/>
              <p:nvPr/>
            </p:nvSpPr>
            <p:spPr>
              <a:xfrm>
                <a:off x="5021743" y="3299243"/>
                <a:ext cx="796790" cy="280444"/>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r>
                  <a:rPr lang="en-US" altLang="ko-KR" sz="1200" dirty="0" err="1">
                    <a:latin typeface="SamsungOne-400" panose="020B0503030303020204" pitchFamily="34" charset="0"/>
                    <a:ea typeface="SamsungOne-400" panose="020B0503030303020204" pitchFamily="34" charset="0"/>
                  </a:rPr>
                  <a:t>Tín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hiệu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đầu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ra</a:t>
                </a:r>
                <a:endParaRPr lang="en-US" altLang="ko-KR" sz="1200" dirty="0">
                  <a:latin typeface="SamsungOne-400" panose="020B0503030303020204" pitchFamily="34" charset="0"/>
                  <a:ea typeface="SamsungOne-400" panose="020B0503030303020204" pitchFamily="34" charset="0"/>
                </a:endParaRPr>
              </a:p>
              <a:p>
                <a:pPr algn="r"/>
                <a:endParaRPr lang="ko-KR" altLang="en-US" sz="1200" dirty="0">
                  <a:latin typeface="SamsungOne-400" panose="020B0503030303020204" pitchFamily="34" charset="0"/>
                </a:endParaRPr>
              </a:p>
            </p:txBody>
          </p:sp>
          <p:sp>
            <p:nvSpPr>
              <p:cNvPr id="57" name="TextBox 56">
                <a:extLst>
                  <a:ext uri="{FF2B5EF4-FFF2-40B4-BE49-F238E27FC236}">
                    <a16:creationId xmlns:a16="http://schemas.microsoft.com/office/drawing/2014/main" id="{9948E9CC-BBD4-477F-AFCC-7085C0B3787D}"/>
                  </a:ext>
                </a:extLst>
              </p:cNvPr>
              <p:cNvSpPr txBox="1"/>
              <p:nvPr/>
            </p:nvSpPr>
            <p:spPr>
              <a:xfrm>
                <a:off x="7985592" y="5795727"/>
                <a:ext cx="906966" cy="262173"/>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algn="r" defTabSz="914400">
                  <a:defRPr sz="1200">
                    <a:latin typeface="SamsungOne-400" panose="020B0503030303020204" pitchFamily="34" charset="0"/>
                    <a:ea typeface="SamsungOne-400" panose="020B0503030303020204" pitchFamily="34" charset="0"/>
                  </a:defRPr>
                </a:lvl1pPr>
              </a:lstStyle>
              <a:p>
                <a:r>
                  <a:rPr lang="en-US" altLang="ko-KR" dirty="0" err="1"/>
                  <a:t>Tín</a:t>
                </a:r>
                <a:r>
                  <a:rPr lang="en-US" altLang="ko-KR" dirty="0"/>
                  <a:t> </a:t>
                </a:r>
                <a:r>
                  <a:rPr lang="en-US" altLang="ko-KR" dirty="0" err="1"/>
                  <a:t>hiệu</a:t>
                </a:r>
                <a:r>
                  <a:rPr lang="en-US" altLang="ko-KR" dirty="0"/>
                  <a:t> </a:t>
                </a:r>
                <a:r>
                  <a:rPr lang="en-US" altLang="ko-KR" dirty="0" err="1"/>
                  <a:t>đầu</a:t>
                </a:r>
                <a:r>
                  <a:rPr lang="en-US" altLang="ko-KR" dirty="0"/>
                  <a:t> </a:t>
                </a:r>
                <a:r>
                  <a:rPr lang="en-US" altLang="ko-KR" dirty="0" err="1"/>
                  <a:t>vào</a:t>
                </a:r>
                <a:endParaRPr lang="en-US" altLang="ko-KR" dirty="0"/>
              </a:p>
            </p:txBody>
          </p:sp>
          <p:sp>
            <p:nvSpPr>
              <p:cNvPr id="59" name="TextBox 58">
                <a:extLst>
                  <a:ext uri="{FF2B5EF4-FFF2-40B4-BE49-F238E27FC236}">
                    <a16:creationId xmlns:a16="http://schemas.microsoft.com/office/drawing/2014/main" id="{6A2854E0-E57F-4696-BCE9-3946D7752837}"/>
                  </a:ext>
                </a:extLst>
              </p:cNvPr>
              <p:cNvSpPr txBox="1"/>
              <p:nvPr/>
            </p:nvSpPr>
            <p:spPr>
              <a:xfrm>
                <a:off x="5392800" y="3890848"/>
                <a:ext cx="425733" cy="367355"/>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r>
                  <a:rPr lang="en-US" altLang="ko-KR" sz="1200" dirty="0">
                    <a:latin typeface="SamsungOne-400" panose="020B0503030303020204" pitchFamily="34" charset="0"/>
                    <a:ea typeface="SamsungOne-400" panose="020B0503030303020204" pitchFamily="34" charset="0"/>
                  </a:rPr>
                  <a:t>FSO</a:t>
                </a:r>
                <a:endParaRPr lang="ko-KR" altLang="en-US" sz="1200" dirty="0">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1C61FD5-862A-4CE3-A021-3902F96625D5}"/>
                      </a:ext>
                    </a:extLst>
                  </p:cNvPr>
                  <p:cNvSpPr txBox="1"/>
                  <p:nvPr/>
                </p:nvSpPr>
                <p:spPr>
                  <a:xfrm>
                    <a:off x="5943608" y="3242610"/>
                    <a:ext cx="285892" cy="252716"/>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𝑦</m:t>
                          </m:r>
                        </m:oMath>
                      </m:oMathPara>
                    </a14:m>
                    <a:endParaRPr lang="ko-KR" altLang="en-US" sz="1200" dirty="0">
                      <a:latin typeface="SamsungOne-400" panose="020B0503030303020204" pitchFamily="34" charset="0"/>
                    </a:endParaRPr>
                  </a:p>
                </p:txBody>
              </p:sp>
            </mc:Choice>
            <mc:Fallback xmlns="">
              <p:sp>
                <p:nvSpPr>
                  <p:cNvPr id="60" name="TextBox 59">
                    <a:extLst>
                      <a:ext uri="{FF2B5EF4-FFF2-40B4-BE49-F238E27FC236}">
                        <a16:creationId xmlns:a16="http://schemas.microsoft.com/office/drawing/2014/main" id="{F1C61FD5-862A-4CE3-A021-3902F96625D5}"/>
                      </a:ext>
                    </a:extLst>
                  </p:cNvPr>
                  <p:cNvSpPr txBox="1">
                    <a:spLocks noRot="1" noChangeAspect="1" noMove="1" noResize="1" noEditPoints="1" noAdjustHandles="1" noChangeArrowheads="1" noChangeShapeType="1" noTextEdit="1"/>
                  </p:cNvSpPr>
                  <p:nvPr/>
                </p:nvSpPr>
                <p:spPr>
                  <a:xfrm>
                    <a:off x="5943608" y="3242610"/>
                    <a:ext cx="285892" cy="252716"/>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ADDC8F-1A44-400B-BC3F-44A0B19EEE52}"/>
                      </a:ext>
                    </a:extLst>
                  </p:cNvPr>
                  <p:cNvSpPr txBox="1"/>
                  <p:nvPr/>
                </p:nvSpPr>
                <p:spPr>
                  <a:xfrm>
                    <a:off x="8915100" y="5607164"/>
                    <a:ext cx="285892" cy="252716"/>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𝑥</m:t>
                          </m:r>
                        </m:oMath>
                      </m:oMathPara>
                    </a14:m>
                    <a:endParaRPr lang="ko-KR" altLang="en-US" sz="1200" dirty="0">
                      <a:latin typeface="SamsungOne-400" panose="020B0503030303020204" pitchFamily="34" charset="0"/>
                    </a:endParaRPr>
                  </a:p>
                </p:txBody>
              </p:sp>
            </mc:Choice>
            <mc:Fallback xmlns="">
              <p:sp>
                <p:nvSpPr>
                  <p:cNvPr id="61" name="TextBox 60">
                    <a:extLst>
                      <a:ext uri="{FF2B5EF4-FFF2-40B4-BE49-F238E27FC236}">
                        <a16:creationId xmlns:a16="http://schemas.microsoft.com/office/drawing/2014/main" id="{15ADDC8F-1A44-400B-BC3F-44A0B19EEE52}"/>
                      </a:ext>
                    </a:extLst>
                  </p:cNvPr>
                  <p:cNvSpPr txBox="1">
                    <a:spLocks noRot="1" noChangeAspect="1" noMove="1" noResize="1" noEditPoints="1" noAdjustHandles="1" noChangeArrowheads="1" noChangeShapeType="1" noTextEdit="1"/>
                  </p:cNvSpPr>
                  <p:nvPr/>
                </p:nvSpPr>
                <p:spPr>
                  <a:xfrm>
                    <a:off x="8915100" y="5607164"/>
                    <a:ext cx="285892" cy="252716"/>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32640DB-5E77-44BD-8BCF-EEB10B2C9782}"/>
                      </a:ext>
                    </a:extLst>
                  </p:cNvPr>
                  <p:cNvSpPr txBox="1"/>
                  <p:nvPr/>
                </p:nvSpPr>
                <p:spPr>
                  <a:xfrm>
                    <a:off x="6928199" y="5795727"/>
                    <a:ext cx="285892" cy="252716"/>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𝑥</m:t>
                          </m:r>
                          <m:r>
                            <a:rPr lang="en-US" altLang="ko-KR" sz="1200" i="1" baseline="-25000" dirty="0">
                              <a:latin typeface="Cambria Math" panose="02040503050406030204" pitchFamily="18" charset="0"/>
                              <a:ea typeface="SamsungOne-400" panose="020B0503030303020204" pitchFamily="34" charset="0"/>
                            </a:rPr>
                            <m:t>1</m:t>
                          </m:r>
                        </m:oMath>
                      </m:oMathPara>
                    </a14:m>
                    <a:endParaRPr lang="ko-KR" altLang="en-US" sz="1200" baseline="-25000" dirty="0">
                      <a:latin typeface="SamsungOne-400" panose="020B0503030303020204" pitchFamily="34" charset="0"/>
                    </a:endParaRPr>
                  </a:p>
                </p:txBody>
              </p:sp>
            </mc:Choice>
            <mc:Fallback xmlns="">
              <p:sp>
                <p:nvSpPr>
                  <p:cNvPr id="62" name="TextBox 61">
                    <a:extLst>
                      <a:ext uri="{FF2B5EF4-FFF2-40B4-BE49-F238E27FC236}">
                        <a16:creationId xmlns:a16="http://schemas.microsoft.com/office/drawing/2014/main" id="{332640DB-5E77-44BD-8BCF-EEB10B2C9782}"/>
                      </a:ext>
                    </a:extLst>
                  </p:cNvPr>
                  <p:cNvSpPr txBox="1">
                    <a:spLocks noRot="1" noChangeAspect="1" noMove="1" noResize="1" noEditPoints="1" noAdjustHandles="1" noChangeArrowheads="1" noChangeShapeType="1" noTextEdit="1"/>
                  </p:cNvSpPr>
                  <p:nvPr/>
                </p:nvSpPr>
                <p:spPr>
                  <a:xfrm>
                    <a:off x="6928199" y="5795727"/>
                    <a:ext cx="285892" cy="252716"/>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3ECC352-7AB4-4049-911C-1FC6ADCE973A}"/>
                      </a:ext>
                    </a:extLst>
                  </p:cNvPr>
                  <p:cNvSpPr txBox="1"/>
                  <p:nvPr/>
                </p:nvSpPr>
                <p:spPr>
                  <a:xfrm>
                    <a:off x="5605667" y="5092788"/>
                    <a:ext cx="285892" cy="252716"/>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𝑦</m:t>
                          </m:r>
                          <m:r>
                            <a:rPr lang="en-US" altLang="ko-KR" sz="1200" i="1" baseline="-25000" dirty="0">
                              <a:latin typeface="Cambria Math" panose="02040503050406030204" pitchFamily="18" charset="0"/>
                              <a:ea typeface="SamsungOne-400" panose="020B0503030303020204" pitchFamily="34" charset="0"/>
                            </a:rPr>
                            <m:t>1</m:t>
                          </m:r>
                        </m:oMath>
                      </m:oMathPara>
                    </a14:m>
                    <a:endParaRPr lang="ko-KR" altLang="en-US" sz="1200" baseline="-25000" dirty="0">
                      <a:latin typeface="SamsungOne-400" panose="020B0503030303020204" pitchFamily="34" charset="0"/>
                    </a:endParaRPr>
                  </a:p>
                </p:txBody>
              </p:sp>
            </mc:Choice>
            <mc:Fallback xmlns="">
              <p:sp>
                <p:nvSpPr>
                  <p:cNvPr id="63" name="TextBox 62">
                    <a:extLst>
                      <a:ext uri="{FF2B5EF4-FFF2-40B4-BE49-F238E27FC236}">
                        <a16:creationId xmlns:a16="http://schemas.microsoft.com/office/drawing/2014/main" id="{23ECC352-7AB4-4049-911C-1FC6ADCE973A}"/>
                      </a:ext>
                    </a:extLst>
                  </p:cNvPr>
                  <p:cNvSpPr txBox="1">
                    <a:spLocks noRot="1" noChangeAspect="1" noMove="1" noResize="1" noEditPoints="1" noAdjustHandles="1" noChangeArrowheads="1" noChangeShapeType="1" noTextEdit="1"/>
                  </p:cNvSpPr>
                  <p:nvPr/>
                </p:nvSpPr>
                <p:spPr>
                  <a:xfrm>
                    <a:off x="5605667" y="5092788"/>
                    <a:ext cx="285892" cy="252716"/>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0FD31C0-4BA6-4B4A-A911-101E260E6A4E}"/>
                      </a:ext>
                    </a:extLst>
                  </p:cNvPr>
                  <p:cNvSpPr txBox="1"/>
                  <p:nvPr/>
                </p:nvSpPr>
                <p:spPr>
                  <a:xfrm>
                    <a:off x="5605667" y="4292809"/>
                    <a:ext cx="285892" cy="252716"/>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𝑦</m:t>
                          </m:r>
                          <m:r>
                            <a:rPr lang="en-US" altLang="ko-KR" sz="1200" i="1" baseline="-25000" dirty="0">
                              <a:latin typeface="Cambria Math" panose="02040503050406030204" pitchFamily="18" charset="0"/>
                              <a:ea typeface="SamsungOne-400" panose="020B0503030303020204" pitchFamily="34" charset="0"/>
                            </a:rPr>
                            <m:t>2</m:t>
                          </m:r>
                        </m:oMath>
                      </m:oMathPara>
                    </a14:m>
                    <a:endParaRPr lang="ko-KR" altLang="en-US" sz="1200" baseline="-25000" dirty="0">
                      <a:latin typeface="SamsungOne-400" panose="020B0503030303020204" pitchFamily="34" charset="0"/>
                    </a:endParaRPr>
                  </a:p>
                </p:txBody>
              </p:sp>
            </mc:Choice>
            <mc:Fallback xmlns="">
              <p:sp>
                <p:nvSpPr>
                  <p:cNvPr id="64" name="TextBox 63">
                    <a:extLst>
                      <a:ext uri="{FF2B5EF4-FFF2-40B4-BE49-F238E27FC236}">
                        <a16:creationId xmlns:a16="http://schemas.microsoft.com/office/drawing/2014/main" id="{50FD31C0-4BA6-4B4A-A911-101E260E6A4E}"/>
                      </a:ext>
                    </a:extLst>
                  </p:cNvPr>
                  <p:cNvSpPr txBox="1">
                    <a:spLocks noRot="1" noChangeAspect="1" noMove="1" noResize="1" noEditPoints="1" noAdjustHandles="1" noChangeArrowheads="1" noChangeShapeType="1" noTextEdit="1"/>
                  </p:cNvSpPr>
                  <p:nvPr/>
                </p:nvSpPr>
                <p:spPr>
                  <a:xfrm>
                    <a:off x="5605667" y="4292809"/>
                    <a:ext cx="285892" cy="252716"/>
                  </a:xfrm>
                  <a:prstGeom prst="rect">
                    <a:avLst/>
                  </a:prstGeom>
                  <a:blipFill>
                    <a:blip r:embed="rId12"/>
                    <a:stretch>
                      <a:fillRect/>
                    </a:stretch>
                  </a:blipFill>
                </p:spPr>
                <p:txBody>
                  <a:bodyPr/>
                  <a:lstStyle/>
                  <a:p>
                    <a:r>
                      <a:rPr lang="ko-KR" altLang="en-US">
                        <a:noFill/>
                      </a:rPr>
                      <a:t> </a:t>
                    </a:r>
                  </a:p>
                </p:txBody>
              </p:sp>
            </mc:Fallback>
          </mc:AlternateContent>
        </p:grpSp>
        <p:sp>
          <p:nvSpPr>
            <p:cNvPr id="58" name="직사각형 57">
              <a:extLst>
                <a:ext uri="{FF2B5EF4-FFF2-40B4-BE49-F238E27FC236}">
                  <a16:creationId xmlns:a16="http://schemas.microsoft.com/office/drawing/2014/main" id="{FF2B0E90-C4E1-4B0D-863B-1922E8871603}"/>
                </a:ext>
              </a:extLst>
            </p:cNvPr>
            <p:cNvSpPr/>
            <p:nvPr/>
          </p:nvSpPr>
          <p:spPr>
            <a:xfrm>
              <a:off x="5347919" y="3589027"/>
              <a:ext cx="3628441" cy="261365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23"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1266311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4" name="직사각형 23">
            <a:extLst>
              <a:ext uri="{FF2B5EF4-FFF2-40B4-BE49-F238E27FC236}">
                <a16:creationId xmlns:a16="http://schemas.microsoft.com/office/drawing/2014/main" id="{516EB40A-39A8-4AF4-A31E-796C4746A9CD}"/>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Khả</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năng</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lựa</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chọn</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5" name="직사각형 24">
            <a:extLst>
              <a:ext uri="{FF2B5EF4-FFF2-40B4-BE49-F238E27FC236}">
                <a16:creationId xmlns:a16="http://schemas.microsoft.com/office/drawing/2014/main" id="{6D44AE30-1ED3-455A-AB4C-45538C78DD87}"/>
              </a:ext>
            </a:extLst>
          </p:cNvPr>
          <p:cNvSpPr/>
          <p:nvPr/>
        </p:nvSpPr>
        <p:spPr>
          <a:xfrm>
            <a:off x="580400" y="1944544"/>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Đặc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tính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chỉ</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chọn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các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mong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muốn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giữa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nhiều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là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giá</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trị</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đầu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vào</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của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endParaRPr lang="en-US" altLang="ko-KR" sz="1401" dirty="0">
              <a:solidFill>
                <a:schemeClr val="tx1"/>
              </a:solidFill>
              <a:latin typeface="SamsungOne-400" panose="020B0503030303020204" pitchFamily="34" charset="0"/>
              <a:ea typeface="SamsungOne-400" panose="020B0503030303020204" pitchFamily="34" charset="0"/>
            </a:endParaRPr>
          </a:p>
        </p:txBody>
      </p:sp>
      <p:grpSp>
        <p:nvGrpSpPr>
          <p:cNvPr id="22" name="그룹 21">
            <a:extLst>
              <a:ext uri="{FF2B5EF4-FFF2-40B4-BE49-F238E27FC236}">
                <a16:creationId xmlns:a16="http://schemas.microsoft.com/office/drawing/2014/main" id="{67A151E4-4FA6-468D-A941-3F5237AD2665}"/>
              </a:ext>
            </a:extLst>
          </p:cNvPr>
          <p:cNvGrpSpPr/>
          <p:nvPr/>
        </p:nvGrpSpPr>
        <p:grpSpPr>
          <a:xfrm>
            <a:off x="2357339" y="2440321"/>
            <a:ext cx="4613484" cy="1977362"/>
            <a:chOff x="2781408" y="2597402"/>
            <a:chExt cx="4613483" cy="1977364"/>
          </a:xfrm>
        </p:grpSpPr>
        <p:sp>
          <p:nvSpPr>
            <p:cNvPr id="23" name="Oval 12">
              <a:extLst>
                <a:ext uri="{FF2B5EF4-FFF2-40B4-BE49-F238E27FC236}">
                  <a16:creationId xmlns:a16="http://schemas.microsoft.com/office/drawing/2014/main" id="{26D7CAAF-15DC-445A-917E-92BBC5BEADBD}"/>
                </a:ext>
              </a:extLst>
            </p:cNvPr>
            <p:cNvSpPr>
              <a:spLocks noChangeArrowheads="1"/>
            </p:cNvSpPr>
            <p:nvPr/>
          </p:nvSpPr>
          <p:spPr bwMode="auto">
            <a:xfrm>
              <a:off x="2781408" y="2597402"/>
              <a:ext cx="1978567" cy="1977364"/>
            </a:xfrm>
            <a:prstGeom prst="ellipse">
              <a:avLst/>
            </a:prstGeom>
            <a:solidFill>
              <a:schemeClr val="tx2">
                <a:lumMod val="20000"/>
                <a:lumOff val="80000"/>
              </a:schemeClr>
            </a:solidFill>
            <a:ln w="9525" algn="ctr">
              <a:solidFill>
                <a:schemeClr val="tx1"/>
              </a:solidFill>
              <a:prstDash val="dash"/>
              <a:round/>
              <a:headEnd/>
              <a:tailEnd/>
            </a:ln>
          </p:spPr>
          <p:txBody>
            <a:bodyPr wrap="none" anchor="ctr"/>
            <a:lstStyle/>
            <a:p>
              <a:pPr defTabSz="914051">
                <a:defRPr/>
              </a:pPr>
              <a:endParaRPr lang="ko-KR" altLang="en-US" sz="1799" kern="0">
                <a:solidFill>
                  <a:sysClr val="windowText" lastClr="000000"/>
                </a:solidFill>
                <a:latin typeface="KoPub돋움체 Bold" panose="02020603020101020101" pitchFamily="18" charset="-127"/>
                <a:ea typeface="KoPub돋움체 Bold" panose="02020603020101020101" pitchFamily="18" charset="-127"/>
              </a:endParaRPr>
            </a:p>
          </p:txBody>
        </p:sp>
        <p:sp>
          <p:nvSpPr>
            <p:cNvPr id="31" name="AutoShape 5">
              <a:extLst>
                <a:ext uri="{FF2B5EF4-FFF2-40B4-BE49-F238E27FC236}">
                  <a16:creationId xmlns:a16="http://schemas.microsoft.com/office/drawing/2014/main" id="{05C55163-C185-433A-83D9-45B3E8E0CC0C}"/>
                </a:ext>
              </a:extLst>
            </p:cNvPr>
            <p:cNvSpPr>
              <a:spLocks noChangeArrowheads="1"/>
            </p:cNvSpPr>
            <p:nvPr/>
          </p:nvSpPr>
          <p:spPr bwMode="auto">
            <a:xfrm>
              <a:off x="2932760" y="3390574"/>
              <a:ext cx="207896" cy="199961"/>
            </a:xfrm>
            <a:prstGeom prst="triangle">
              <a:avLst>
                <a:gd name="adj" fmla="val 50000"/>
              </a:avLst>
            </a:prstGeom>
            <a:solidFill>
              <a:srgbClr val="3366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defTabSz="914051">
                <a:defRPr/>
              </a:pPr>
              <a:endParaRPr lang="ko-KR" altLang="en-US" sz="1799" kern="0">
                <a:solidFill>
                  <a:sysClr val="windowText" lastClr="000000"/>
                </a:solidFill>
                <a:latin typeface="KoPub돋움체 Bold" panose="02020603020101020101" pitchFamily="18" charset="-127"/>
                <a:ea typeface="KoPub돋움체 Bold" panose="02020603020101020101" pitchFamily="18" charset="-127"/>
              </a:endParaRPr>
            </a:p>
          </p:txBody>
        </p:sp>
        <p:sp>
          <p:nvSpPr>
            <p:cNvPr id="32" name="AutoShape 6">
              <a:extLst>
                <a:ext uri="{FF2B5EF4-FFF2-40B4-BE49-F238E27FC236}">
                  <a16:creationId xmlns:a16="http://schemas.microsoft.com/office/drawing/2014/main" id="{C6E0DA7F-6245-43E7-8B55-EB147B3CFAAE}"/>
                </a:ext>
              </a:extLst>
            </p:cNvPr>
            <p:cNvSpPr>
              <a:spLocks noChangeArrowheads="1"/>
            </p:cNvSpPr>
            <p:nvPr/>
          </p:nvSpPr>
          <p:spPr bwMode="auto">
            <a:xfrm>
              <a:off x="3618340" y="3454054"/>
              <a:ext cx="196787" cy="212657"/>
            </a:xfrm>
            <a:prstGeom prst="plus">
              <a:avLst>
                <a:gd name="adj" fmla="val 25000"/>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defTabSz="914051">
                <a:defRPr/>
              </a:pPr>
              <a:endParaRPr lang="ko-KR" altLang="en-US" sz="1799" kern="0">
                <a:solidFill>
                  <a:sysClr val="windowText" lastClr="000000"/>
                </a:solidFill>
                <a:latin typeface="KoPub돋움체 Bold" panose="02020603020101020101" pitchFamily="18" charset="-127"/>
                <a:ea typeface="KoPub돋움체 Bold" panose="02020603020101020101" pitchFamily="18" charset="-127"/>
              </a:endParaRPr>
            </a:p>
          </p:txBody>
        </p:sp>
        <p:sp>
          <p:nvSpPr>
            <p:cNvPr id="33" name="AutoShape 7">
              <a:extLst>
                <a:ext uri="{FF2B5EF4-FFF2-40B4-BE49-F238E27FC236}">
                  <a16:creationId xmlns:a16="http://schemas.microsoft.com/office/drawing/2014/main" id="{14EBEDFD-3214-4A05-B0B8-BB53E6FFD7C7}"/>
                </a:ext>
              </a:extLst>
            </p:cNvPr>
            <p:cNvSpPr>
              <a:spLocks noChangeArrowheads="1"/>
            </p:cNvSpPr>
            <p:nvPr/>
          </p:nvSpPr>
          <p:spPr bwMode="auto">
            <a:xfrm>
              <a:off x="3275550" y="3822236"/>
              <a:ext cx="185678" cy="199961"/>
            </a:xfrm>
            <a:prstGeom prst="octagon">
              <a:avLst>
                <a:gd name="adj" fmla="val 29287"/>
              </a:avLst>
            </a:prstGeom>
            <a:solidFill>
              <a:srgbClr val="CC33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defTabSz="914051">
                <a:defRPr/>
              </a:pPr>
              <a:endParaRPr lang="ko-KR" altLang="en-US" sz="1799" kern="0">
                <a:solidFill>
                  <a:sysClr val="windowText" lastClr="000000"/>
                </a:solidFill>
                <a:latin typeface="KoPub돋움체 Bold" panose="02020603020101020101" pitchFamily="18" charset="-127"/>
                <a:ea typeface="KoPub돋움체 Bold" panose="02020603020101020101" pitchFamily="18" charset="-127"/>
              </a:endParaRPr>
            </a:p>
          </p:txBody>
        </p:sp>
        <p:sp>
          <p:nvSpPr>
            <p:cNvPr id="34" name="Oval 8">
              <a:extLst>
                <a:ext uri="{FF2B5EF4-FFF2-40B4-BE49-F238E27FC236}">
                  <a16:creationId xmlns:a16="http://schemas.microsoft.com/office/drawing/2014/main" id="{A8803D74-A270-4249-8C7B-67D89AF2595D}"/>
                </a:ext>
              </a:extLst>
            </p:cNvPr>
            <p:cNvSpPr>
              <a:spLocks noChangeArrowheads="1"/>
            </p:cNvSpPr>
            <p:nvPr/>
          </p:nvSpPr>
          <p:spPr bwMode="auto">
            <a:xfrm>
              <a:off x="3770692" y="3847627"/>
              <a:ext cx="252332" cy="187265"/>
            </a:xfrm>
            <a:prstGeom prst="ellipse">
              <a:avLst/>
            </a:prstGeom>
            <a:solidFill>
              <a:srgbClr val="FF7C8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defTabSz="914051">
                <a:defRPr/>
              </a:pPr>
              <a:endParaRPr lang="ko-KR" altLang="en-US" sz="1799" kern="0">
                <a:solidFill>
                  <a:sysClr val="windowText" lastClr="000000"/>
                </a:solidFill>
                <a:latin typeface="KoPub돋움체 Bold" panose="02020603020101020101" pitchFamily="18" charset="-127"/>
                <a:ea typeface="KoPub돋움체 Bold" panose="02020603020101020101" pitchFamily="18" charset="-127"/>
              </a:endParaRPr>
            </a:p>
          </p:txBody>
        </p:sp>
        <p:sp>
          <p:nvSpPr>
            <p:cNvPr id="35" name="AutoShape 9">
              <a:extLst>
                <a:ext uri="{FF2B5EF4-FFF2-40B4-BE49-F238E27FC236}">
                  <a16:creationId xmlns:a16="http://schemas.microsoft.com/office/drawing/2014/main" id="{0B8CCC5C-2C6A-4B2D-AFFC-6B8442181203}"/>
                </a:ext>
              </a:extLst>
            </p:cNvPr>
            <p:cNvSpPr>
              <a:spLocks noChangeArrowheads="1"/>
            </p:cNvSpPr>
            <p:nvPr/>
          </p:nvSpPr>
          <p:spPr bwMode="auto">
            <a:xfrm>
              <a:off x="4037306" y="3314398"/>
              <a:ext cx="190439" cy="199961"/>
            </a:xfrm>
            <a:prstGeom prst="pentagon">
              <a:avLst/>
            </a:prstGeom>
            <a:solidFill>
              <a:srgbClr val="00B050"/>
            </a:solidFill>
            <a:ln>
              <a:noFill/>
            </a:ln>
          </p:spPr>
          <p:txBody>
            <a:bodyPr wrap="none" anchor="ctr"/>
            <a:lstStyle/>
            <a:p>
              <a:pPr defTabSz="914051">
                <a:defRPr/>
              </a:pPr>
              <a:endParaRPr lang="ko-KR" altLang="en-US" sz="1799" kern="0">
                <a:solidFill>
                  <a:sysClr val="windowText" lastClr="000000"/>
                </a:solidFill>
                <a:latin typeface="KoPub돋움체 Bold" panose="02020603020101020101" pitchFamily="18" charset="-127"/>
                <a:ea typeface="KoPub돋움체 Bold" panose="02020603020101020101" pitchFamily="18" charset="-127"/>
              </a:endParaRPr>
            </a:p>
          </p:txBody>
        </p:sp>
        <p:sp>
          <p:nvSpPr>
            <p:cNvPr id="36" name="Rectangle 10">
              <a:extLst>
                <a:ext uri="{FF2B5EF4-FFF2-40B4-BE49-F238E27FC236}">
                  <a16:creationId xmlns:a16="http://schemas.microsoft.com/office/drawing/2014/main" id="{B6583574-3615-4546-BED1-52F57817D7B9}"/>
                </a:ext>
              </a:extLst>
            </p:cNvPr>
            <p:cNvSpPr>
              <a:spLocks noChangeArrowheads="1"/>
            </p:cNvSpPr>
            <p:nvPr/>
          </p:nvSpPr>
          <p:spPr bwMode="auto">
            <a:xfrm>
              <a:off x="3516773" y="3104916"/>
              <a:ext cx="157113" cy="168221"/>
            </a:xfrm>
            <a:prstGeom prst="rect">
              <a:avLst/>
            </a:prstGeom>
            <a:solidFill>
              <a:srgbClr val="FF66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defTabSz="914051">
                <a:defRPr/>
              </a:pPr>
              <a:endParaRPr lang="ko-KR" altLang="en-US" sz="1799" kern="0">
                <a:solidFill>
                  <a:sysClr val="windowText" lastClr="000000"/>
                </a:solidFill>
                <a:latin typeface="KoPub돋움체 Bold" panose="02020603020101020101" pitchFamily="18" charset="-127"/>
                <a:ea typeface="KoPub돋움체 Bold" panose="02020603020101020101" pitchFamily="18" charset="-127"/>
              </a:endParaRPr>
            </a:p>
          </p:txBody>
        </p:sp>
        <p:sp>
          <p:nvSpPr>
            <p:cNvPr id="37" name="AutoShape 11">
              <a:extLst>
                <a:ext uri="{FF2B5EF4-FFF2-40B4-BE49-F238E27FC236}">
                  <a16:creationId xmlns:a16="http://schemas.microsoft.com/office/drawing/2014/main" id="{B87FF91F-99DD-4F40-A0F6-1E1A9CADC021}"/>
                </a:ext>
              </a:extLst>
            </p:cNvPr>
            <p:cNvSpPr>
              <a:spLocks noChangeArrowheads="1"/>
            </p:cNvSpPr>
            <p:nvPr/>
          </p:nvSpPr>
          <p:spPr bwMode="auto">
            <a:xfrm>
              <a:off x="4329312" y="3898411"/>
              <a:ext cx="196787" cy="199961"/>
            </a:xfrm>
            <a:custGeom>
              <a:avLst/>
              <a:gdLst>
                <a:gd name="T0" fmla="*/ 678940654 w 21600"/>
                <a:gd name="T1" fmla="*/ 0 h 21600"/>
                <a:gd name="T2" fmla="*/ 198843581 w 21600"/>
                <a:gd name="T3" fmla="*/ 215405289 h 21600"/>
                <a:gd name="T4" fmla="*/ 0 w 21600"/>
                <a:gd name="T5" fmla="*/ 735492252 h 21600"/>
                <a:gd name="T6" fmla="*/ 198843581 w 21600"/>
                <a:gd name="T7" fmla="*/ 1255572769 h 21600"/>
                <a:gd name="T8" fmla="*/ 678940654 w 21600"/>
                <a:gd name="T9" fmla="*/ 1470977391 h 21600"/>
                <a:gd name="T10" fmla="*/ 1159038091 w 21600"/>
                <a:gd name="T11" fmla="*/ 1255572769 h 21600"/>
                <a:gd name="T12" fmla="*/ 1357881308 w 21600"/>
                <a:gd name="T13" fmla="*/ 735492252 h 21600"/>
                <a:gd name="T14" fmla="*/ 1159038091 w 21600"/>
                <a:gd name="T15" fmla="*/ 21540528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FF"/>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defTabSz="914051">
                <a:defRPr/>
              </a:pPr>
              <a:endParaRPr lang="ko-KR" altLang="en-US" sz="1799" kern="0">
                <a:solidFill>
                  <a:sysClr val="windowText" lastClr="000000"/>
                </a:solidFill>
                <a:latin typeface="KoPub돋움체 Bold" panose="02020603020101020101" pitchFamily="18" charset="-127"/>
                <a:ea typeface="KoPub돋움체 Bold" panose="02020603020101020101" pitchFamily="18" charset="-127"/>
              </a:endParaRPr>
            </a:p>
          </p:txBody>
        </p:sp>
        <p:sp>
          <p:nvSpPr>
            <p:cNvPr id="38" name="줄무늬가 있는 오른쪽 화살표 3">
              <a:extLst>
                <a:ext uri="{FF2B5EF4-FFF2-40B4-BE49-F238E27FC236}">
                  <a16:creationId xmlns:a16="http://schemas.microsoft.com/office/drawing/2014/main" id="{4CEEC6F2-01FB-4224-A563-2BC97CD1BAC3}"/>
                </a:ext>
              </a:extLst>
            </p:cNvPr>
            <p:cNvSpPr/>
            <p:nvPr/>
          </p:nvSpPr>
          <p:spPr>
            <a:xfrm>
              <a:off x="4885877" y="3487911"/>
              <a:ext cx="509759" cy="149177"/>
            </a:xfrm>
            <a:prstGeom prst="strip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1" fontAlgn="base">
                <a:spcBef>
                  <a:spcPct val="0"/>
                </a:spcBef>
                <a:spcAft>
                  <a:spcPct val="0"/>
                </a:spcAft>
                <a:defRPr/>
              </a:pPr>
              <a:endParaRPr kumimoji="1" lang="ko-KR" altLang="en-US" sz="1799">
                <a:solidFill>
                  <a:prstClr val="white"/>
                </a:solidFill>
                <a:latin typeface="KoPub돋움체 Bold" panose="02020603020101020101" pitchFamily="18" charset="-127"/>
                <a:ea typeface="KoPub돋움체 Bold" panose="02020603020101020101" pitchFamily="18" charset="-127"/>
              </a:endParaRPr>
            </a:p>
          </p:txBody>
        </p:sp>
        <p:sp>
          <p:nvSpPr>
            <p:cNvPr id="39" name="AutoShape 9">
              <a:extLst>
                <a:ext uri="{FF2B5EF4-FFF2-40B4-BE49-F238E27FC236}">
                  <a16:creationId xmlns:a16="http://schemas.microsoft.com/office/drawing/2014/main" id="{29C0812D-7562-4425-854F-51AED5108715}"/>
                </a:ext>
              </a:extLst>
            </p:cNvPr>
            <p:cNvSpPr>
              <a:spLocks noChangeArrowheads="1"/>
            </p:cNvSpPr>
            <p:nvPr/>
          </p:nvSpPr>
          <p:spPr bwMode="auto">
            <a:xfrm>
              <a:off x="7204452" y="3437581"/>
              <a:ext cx="190439" cy="199961"/>
            </a:xfrm>
            <a:prstGeom prst="pentagon">
              <a:avLst/>
            </a:prstGeom>
            <a:solidFill>
              <a:srgbClr val="00B050"/>
            </a:solidFill>
            <a:ln>
              <a:noFill/>
            </a:ln>
          </p:spPr>
          <p:txBody>
            <a:bodyPr wrap="none" anchor="ctr"/>
            <a:lstStyle/>
            <a:p>
              <a:pPr defTabSz="914051">
                <a:defRPr/>
              </a:pPr>
              <a:endParaRPr lang="ko-KR" altLang="en-US" sz="1799" kern="0">
                <a:solidFill>
                  <a:sysClr val="windowText" lastClr="000000"/>
                </a:solidFill>
                <a:latin typeface="KoPub돋움체 Bold" panose="02020603020101020101" pitchFamily="18" charset="-127"/>
                <a:ea typeface="KoPub돋움체 Bold" panose="02020603020101020101" pitchFamily="18" charset="-127"/>
              </a:endParaRPr>
            </a:p>
          </p:txBody>
        </p:sp>
        <p:sp>
          <p:nvSpPr>
            <p:cNvPr id="41" name="줄무늬가 있는 오른쪽 화살표 57">
              <a:extLst>
                <a:ext uri="{FF2B5EF4-FFF2-40B4-BE49-F238E27FC236}">
                  <a16:creationId xmlns:a16="http://schemas.microsoft.com/office/drawing/2014/main" id="{FEB86B6C-31B0-4DF9-8E55-5BF28135F380}"/>
                </a:ext>
              </a:extLst>
            </p:cNvPr>
            <p:cNvSpPr/>
            <p:nvPr/>
          </p:nvSpPr>
          <p:spPr>
            <a:xfrm>
              <a:off x="6568791" y="3476644"/>
              <a:ext cx="509759" cy="149177"/>
            </a:xfrm>
            <a:prstGeom prst="strip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1" fontAlgn="base">
                <a:spcBef>
                  <a:spcPct val="0"/>
                </a:spcBef>
                <a:spcAft>
                  <a:spcPct val="0"/>
                </a:spcAft>
                <a:defRPr/>
              </a:pPr>
              <a:endParaRPr kumimoji="1" lang="ko-KR" altLang="en-US" sz="1799">
                <a:solidFill>
                  <a:prstClr val="white"/>
                </a:solidFill>
                <a:latin typeface="KoPub돋움체 Bold" panose="02020603020101020101" pitchFamily="18" charset="-127"/>
                <a:ea typeface="KoPub돋움체 Bold" panose="02020603020101020101" pitchFamily="18" charset="-127"/>
              </a:endParaRPr>
            </a:p>
          </p:txBody>
        </p:sp>
        <p:sp>
          <p:nvSpPr>
            <p:cNvPr id="42" name="사각형: 둥근 모서리 46">
              <a:extLst>
                <a:ext uri="{FF2B5EF4-FFF2-40B4-BE49-F238E27FC236}">
                  <a16:creationId xmlns:a16="http://schemas.microsoft.com/office/drawing/2014/main" id="{C63C9CA3-8FD7-4E45-A3FF-57004E8CDC30}"/>
                </a:ext>
              </a:extLst>
            </p:cNvPr>
            <p:cNvSpPr/>
            <p:nvPr/>
          </p:nvSpPr>
          <p:spPr>
            <a:xfrm>
              <a:off x="5478100" y="3358606"/>
              <a:ext cx="1008227" cy="403551"/>
            </a:xfrm>
            <a:prstGeom prst="roundRect">
              <a:avLst>
                <a:gd name="adj" fmla="val 50000"/>
              </a:avLst>
            </a:prstGeom>
            <a:solidFill>
              <a:srgbClr val="0033CC"/>
            </a:solidFill>
          </p:spPr>
          <p:txBody>
            <a:bodyPr wrap="square" lIns="0" tIns="0" rIns="0" bIns="0" rtlCol="0" anchor="ctr">
              <a:noAutofit/>
              <a:scene3d>
                <a:camera prst="orthographicFront"/>
                <a:lightRig rig="threePt" dir="t"/>
              </a:scene3d>
              <a:sp3d>
                <a:bevelB w="0" h="1270"/>
              </a:sp3d>
            </a:bodyPr>
            <a:lstStyle/>
            <a:p>
              <a:pPr algn="ctr"/>
              <a:r>
                <a:rPr lang="en-US" altLang="ko-KR" sz="1401" dirty="0" err="1">
                  <a:solidFill>
                    <a:schemeClr val="bg1"/>
                  </a:solidFill>
                  <a:latin typeface="SamsungOne-700" panose="020B0803030303020204" pitchFamily="34" charset="0"/>
                  <a:ea typeface="SamsungOne-700" panose="020B0803030303020204" pitchFamily="34" charset="0"/>
                </a:rPr>
                <a:t>Cảm</a:t>
              </a:r>
              <a:r>
                <a:rPr lang="en-US" altLang="ko-KR" sz="1401" dirty="0">
                  <a:solidFill>
                    <a:schemeClr val="bg1"/>
                  </a:solidFill>
                  <a:latin typeface="SamsungOne-700" panose="020B0803030303020204" pitchFamily="34" charset="0"/>
                  <a:ea typeface="SamsungOne-700" panose="020B0803030303020204" pitchFamily="34" charset="0"/>
                </a:rPr>
                <a:t> </a:t>
              </a:r>
              <a:r>
                <a:rPr lang="en-US" altLang="ko-KR" sz="1401" dirty="0" err="1">
                  <a:solidFill>
                    <a:schemeClr val="bg1"/>
                  </a:solidFill>
                  <a:latin typeface="SamsungOne-700" panose="020B0803030303020204" pitchFamily="34" charset="0"/>
                  <a:ea typeface="SamsungOne-700" panose="020B0803030303020204" pitchFamily="34" charset="0"/>
                </a:rPr>
                <a:t>biến</a:t>
              </a:r>
              <a:endParaRPr lang="en-US" altLang="ko-KR" sz="1401" dirty="0">
                <a:solidFill>
                  <a:schemeClr val="bg1"/>
                </a:solidFill>
                <a:latin typeface="SamsungOne-700" panose="020B0803030303020204" pitchFamily="34" charset="0"/>
                <a:ea typeface="SamsungOne-700" panose="020B0803030303020204" pitchFamily="34" charset="0"/>
              </a:endParaRPr>
            </a:p>
          </p:txBody>
        </p:sp>
      </p:grpSp>
      <p:sp>
        <p:nvSpPr>
          <p:cNvPr id="43" name="직사각형 42">
            <a:extLst>
              <a:ext uri="{FF2B5EF4-FFF2-40B4-BE49-F238E27FC236}">
                <a16:creationId xmlns:a16="http://schemas.microsoft.com/office/drawing/2014/main" id="{74CD03E8-4947-47E5-AC87-0FCEF4DD295D}"/>
              </a:ext>
            </a:extLst>
          </p:cNvPr>
          <p:cNvSpPr/>
          <p:nvPr/>
        </p:nvSpPr>
        <p:spPr>
          <a:xfrm>
            <a:off x="580400" y="4622538"/>
            <a:ext cx="8619172" cy="990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Cảm biến chỉ phát hiện ra những hiện tượng vật lý mong muốn và không bị ảnh hưởng bởi hiện tượng khác.</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Ví dụ, do hầu hết cảm biến thường bị ảnh hưởng bởi nhiệt độ và độ ẩm nên có thể cải thiện khả năng lựa chọn của cảm biến bằng cách thay cấu trúc cảm biến hoặc bù vào bằng mạch điện tử. Bên cạnh đó, khả </a:t>
            </a:r>
            <a:r>
              <a:rPr lang="en-US" altLang="ko-KR" sz="1401" dirty="0">
                <a:solidFill>
                  <a:schemeClr val="tx1"/>
                </a:solidFill>
                <a:latin typeface="SamsungOne-400" panose="020B0503030303020204" pitchFamily="34" charset="0"/>
                <a:ea typeface="SamsungOne-400" panose="020B0503030303020204" pitchFamily="34" charset="0"/>
              </a:rPr>
              <a:t> </a:t>
            </a:r>
            <a:r>
              <a:rPr lang="vi-VN" altLang="ko-KR" sz="1401" dirty="0">
                <a:solidFill>
                  <a:schemeClr val="tx1"/>
                </a:solidFill>
                <a:latin typeface="SamsungOne-400" panose="020B0503030303020204" pitchFamily="34" charset="0"/>
                <a:ea typeface="SamsungOne-400" panose="020B0503030303020204" pitchFamily="34" charset="0"/>
              </a:rPr>
              <a:t>năng lựa chọn phụ thuộc vào một số hóa chất như trong cảm biến độ ẩm và cảm biến khí.</a:t>
            </a:r>
          </a:p>
        </p:txBody>
      </p:sp>
      <p:sp>
        <p:nvSpPr>
          <p:cNvPr id="21"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9517145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4" name="직사각형 23">
            <a:extLst>
              <a:ext uri="{FF2B5EF4-FFF2-40B4-BE49-F238E27FC236}">
                <a16:creationId xmlns:a16="http://schemas.microsoft.com/office/drawing/2014/main" id="{516EB40A-39A8-4AF4-A31E-796C4746A9CD}"/>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Đặc</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tính</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động</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25" name="직사각형 24">
            <a:extLst>
              <a:ext uri="{FF2B5EF4-FFF2-40B4-BE49-F238E27FC236}">
                <a16:creationId xmlns:a16="http://schemas.microsoft.com/office/drawing/2014/main" id="{6D44AE30-1ED3-455A-AB4C-45538C78DD87}"/>
              </a:ext>
            </a:extLst>
          </p:cNvPr>
          <p:cNvSpPr/>
          <p:nvPr/>
        </p:nvSpPr>
        <p:spPr>
          <a:xfrm>
            <a:off x="580400" y="189120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Đặc</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tính</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phản</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hồi</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theo</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thời</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gian</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của</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cảm</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biến</a:t>
            </a:r>
            <a:endParaRPr lang="en-US" altLang="ko-KR" sz="1401" b="1" dirty="0">
              <a:solidFill>
                <a:srgbClr val="0033FF"/>
              </a:solidFill>
              <a:latin typeface="SamsungOne-400" panose="020B0503030303020204" pitchFamily="34" charset="0"/>
              <a:ea typeface="SamsungOne-400" panose="020B0503030303020204" pitchFamily="34" charset="0"/>
            </a:endParaRPr>
          </a:p>
        </p:txBody>
      </p:sp>
      <p:sp>
        <p:nvSpPr>
          <p:cNvPr id="20" name="직사각형 19">
            <a:extLst>
              <a:ext uri="{FF2B5EF4-FFF2-40B4-BE49-F238E27FC236}">
                <a16:creationId xmlns:a16="http://schemas.microsoft.com/office/drawing/2014/main" id="{744146F1-21DE-48E6-9F97-3AAD01777DA7}"/>
              </a:ext>
            </a:extLst>
          </p:cNvPr>
          <p:cNvSpPr/>
          <p:nvPr/>
        </p:nvSpPr>
        <p:spPr>
          <a:xfrm>
            <a:off x="3612332" y="2174877"/>
            <a:ext cx="6035824" cy="2560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Đặc tính phản hồi theo thời gian trong trường hợp đột ngột thay đổi </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kích thước</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Thời gian phản hồi</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Đo bằng cách áp dụng một hàm bậc thang cho giá trị đầu vào</a:t>
            </a:r>
          </a:p>
          <a:p>
            <a:pPr>
              <a:spcAft>
                <a:spcPts val="802"/>
              </a:spcAft>
              <a:buClr>
                <a:srgbClr val="193EB0"/>
              </a:buCl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Thời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gian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tăng</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2"/>
              </a:spcAft>
              <a:buClr>
                <a:srgbClr val="193EB0"/>
              </a:buCl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Thời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gian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giảm</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2"/>
              </a:spcAft>
              <a:buClr>
                <a:srgbClr val="193EB0"/>
              </a:buCl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Hằng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thời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gian</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Các cảm biến từ những nhà sản xuất khác nhau có thời gian phản hồi khác nhau và trong nhiều trường hợp, thời gian đạt 90% được định nghĩa là thời gian phản hồi (90% thời gian phản hồi).</a:t>
            </a:r>
          </a:p>
        </p:txBody>
      </p:sp>
      <p:grpSp>
        <p:nvGrpSpPr>
          <p:cNvPr id="9" name="그룹 8"/>
          <p:cNvGrpSpPr/>
          <p:nvPr/>
        </p:nvGrpSpPr>
        <p:grpSpPr>
          <a:xfrm>
            <a:off x="686512" y="2241723"/>
            <a:ext cx="2757728" cy="4183292"/>
            <a:chOff x="686512" y="2241723"/>
            <a:chExt cx="2932270" cy="4448061"/>
          </a:xfrm>
        </p:grpSpPr>
        <p:sp>
          <p:nvSpPr>
            <p:cNvPr id="21" name="직사각형 20">
              <a:extLst>
                <a:ext uri="{FF2B5EF4-FFF2-40B4-BE49-F238E27FC236}">
                  <a16:creationId xmlns:a16="http://schemas.microsoft.com/office/drawing/2014/main" id="{B63AA859-ADC1-4001-A5AA-A12E58164E0A}"/>
                </a:ext>
              </a:extLst>
            </p:cNvPr>
            <p:cNvSpPr/>
            <p:nvPr/>
          </p:nvSpPr>
          <p:spPr>
            <a:xfrm>
              <a:off x="686512" y="2241723"/>
              <a:ext cx="2932270" cy="431307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nvGrpSpPr>
            <p:cNvPr id="8" name="그룹 7"/>
            <p:cNvGrpSpPr/>
            <p:nvPr/>
          </p:nvGrpSpPr>
          <p:grpSpPr>
            <a:xfrm>
              <a:off x="815248" y="2299616"/>
              <a:ext cx="2680734" cy="4390168"/>
              <a:chOff x="815248" y="2299616"/>
              <a:chExt cx="2680734" cy="4390168"/>
            </a:xfrm>
          </p:grpSpPr>
          <p:grpSp>
            <p:nvGrpSpPr>
              <p:cNvPr id="7" name="그룹 6"/>
              <p:cNvGrpSpPr/>
              <p:nvPr/>
            </p:nvGrpSpPr>
            <p:grpSpPr>
              <a:xfrm>
                <a:off x="839167" y="4403626"/>
                <a:ext cx="2656815" cy="2286158"/>
                <a:chOff x="839167" y="4403626"/>
                <a:chExt cx="2656815" cy="2286158"/>
              </a:xfrm>
            </p:grpSpPr>
            <p:grpSp>
              <p:nvGrpSpPr>
                <p:cNvPr id="26" name="그룹 25">
                  <a:extLst>
                    <a:ext uri="{FF2B5EF4-FFF2-40B4-BE49-F238E27FC236}">
                      <a16:creationId xmlns:a16="http://schemas.microsoft.com/office/drawing/2014/main" id="{0BE932C6-B3ED-4985-B326-46A53E8B1A5F}"/>
                    </a:ext>
                  </a:extLst>
                </p:cNvPr>
                <p:cNvGrpSpPr/>
                <p:nvPr/>
              </p:nvGrpSpPr>
              <p:grpSpPr>
                <a:xfrm>
                  <a:off x="839167" y="4403626"/>
                  <a:ext cx="2656815" cy="2286158"/>
                  <a:chOff x="6108783" y="4051198"/>
                  <a:chExt cx="2713809" cy="2335202"/>
                </a:xfrm>
              </p:grpSpPr>
              <p:pic>
                <p:nvPicPr>
                  <p:cNvPr id="27" name="Picture 3">
                    <a:extLst>
                      <a:ext uri="{FF2B5EF4-FFF2-40B4-BE49-F238E27FC236}">
                        <a16:creationId xmlns:a16="http://schemas.microsoft.com/office/drawing/2014/main" id="{9D53B225-6DA6-4307-AA41-C16234B8E4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55"/>
                  <a:stretch/>
                </p:blipFill>
                <p:spPr bwMode="auto">
                  <a:xfrm>
                    <a:off x="6154738" y="4051198"/>
                    <a:ext cx="2667854" cy="2059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3">
                    <a:extLst>
                      <a:ext uri="{FF2B5EF4-FFF2-40B4-BE49-F238E27FC236}">
                        <a16:creationId xmlns:a16="http://schemas.microsoft.com/office/drawing/2014/main" id="{D32EA009-A362-4A68-AD34-9B1E86A813A0}"/>
                      </a:ext>
                    </a:extLst>
                  </p:cNvPr>
                  <p:cNvSpPr>
                    <a:spLocks noChangeArrowheads="1"/>
                  </p:cNvSpPr>
                  <p:nvPr/>
                </p:nvSpPr>
                <p:spPr bwMode="auto">
                  <a:xfrm>
                    <a:off x="6820778" y="6018974"/>
                    <a:ext cx="780656" cy="367426"/>
                  </a:xfrm>
                  <a:prstGeom prst="rect">
                    <a:avLst/>
                  </a:prstGeom>
                  <a:solidFill>
                    <a:schemeClr val="bg1"/>
                  </a:solidFill>
                </p:spPr>
                <p:txBody>
                  <a:bodyPr wrap="square" lIns="0" tIns="0" rIns="0" bIns="0">
                    <a:spAutoFit/>
                    <a:scene3d>
                      <a:camera prst="orthographicFront"/>
                      <a:lightRig rig="threePt" dir="t"/>
                    </a:scene3d>
                    <a:sp3d>
                      <a:bevelT w="0" h="6350"/>
                    </a:sp3d>
                  </a:bodyPr>
                  <a:lstStyle/>
                  <a:p>
                    <a:r>
                      <a:rPr lang="en-US" altLang="ko-KR" sz="1099" dirty="0" err="1">
                        <a:solidFill>
                          <a:srgbClr val="FF0000"/>
                        </a:solidFill>
                        <a:latin typeface="SamsungOne-400" panose="020B0503030303020204" pitchFamily="34" charset="0"/>
                        <a:ea typeface="SamsungOne-400" panose="020B0503030303020204" pitchFamily="34" charset="0"/>
                      </a:rPr>
                      <a:t>thời</a:t>
                    </a:r>
                    <a:r>
                      <a:rPr lang="en-US" altLang="ko-KR" sz="1099" dirty="0">
                        <a:solidFill>
                          <a:srgbClr val="FF0000"/>
                        </a:solidFill>
                        <a:latin typeface="SamsungOne-400" panose="020B0503030303020204" pitchFamily="34" charset="0"/>
                        <a:ea typeface="SamsungOne-400" panose="020B0503030303020204" pitchFamily="34" charset="0"/>
                      </a:rPr>
                      <a:t> </a:t>
                    </a:r>
                    <a:r>
                      <a:rPr lang="en-US" altLang="ko-KR" sz="1099" dirty="0" err="1">
                        <a:solidFill>
                          <a:srgbClr val="FF0000"/>
                        </a:solidFill>
                        <a:latin typeface="SamsungOne-400" panose="020B0503030303020204" pitchFamily="34" charset="0"/>
                        <a:ea typeface="SamsungOne-400" panose="020B0503030303020204" pitchFamily="34" charset="0"/>
                      </a:rPr>
                      <a:t>gian</a:t>
                    </a:r>
                    <a:r>
                      <a:rPr lang="en-US" altLang="ko-KR" sz="1099" dirty="0">
                        <a:solidFill>
                          <a:srgbClr val="FF0000"/>
                        </a:solidFill>
                        <a:latin typeface="SamsungOne-400" panose="020B0503030303020204" pitchFamily="34" charset="0"/>
                        <a:ea typeface="SamsungOne-400" panose="020B0503030303020204" pitchFamily="34" charset="0"/>
                      </a:rPr>
                      <a:t> </a:t>
                    </a:r>
                    <a:r>
                      <a:rPr lang="en-US" altLang="ko-KR" sz="1099" dirty="0" err="1">
                        <a:solidFill>
                          <a:srgbClr val="FF0000"/>
                        </a:solidFill>
                        <a:latin typeface="SamsungOne-400" panose="020B0503030303020204" pitchFamily="34" charset="0"/>
                        <a:ea typeface="SamsungOne-400" panose="020B0503030303020204" pitchFamily="34" charset="0"/>
                      </a:rPr>
                      <a:t>giảm</a:t>
                    </a:r>
                    <a:endParaRPr lang="en-US" altLang="ko-KR" sz="1099" dirty="0">
                      <a:solidFill>
                        <a:srgbClr val="FF0000"/>
                      </a:solidFill>
                      <a:latin typeface="SamsungOne-400" panose="020B0503030303020204" pitchFamily="34" charset="0"/>
                      <a:ea typeface="SamsungOne-400" panose="020B0503030303020204" pitchFamily="34" charset="0"/>
                    </a:endParaRPr>
                  </a:p>
                </p:txBody>
              </p:sp>
              <p:sp>
                <p:nvSpPr>
                  <p:cNvPr id="29" name="TextBox 28">
                    <a:extLst>
                      <a:ext uri="{FF2B5EF4-FFF2-40B4-BE49-F238E27FC236}">
                        <a16:creationId xmlns:a16="http://schemas.microsoft.com/office/drawing/2014/main" id="{080B3033-0FB5-4B39-A7C2-467D64654AA6}"/>
                      </a:ext>
                    </a:extLst>
                  </p:cNvPr>
                  <p:cNvSpPr txBox="1"/>
                  <p:nvPr/>
                </p:nvSpPr>
                <p:spPr>
                  <a:xfrm>
                    <a:off x="7504771" y="5886829"/>
                    <a:ext cx="512807" cy="367426"/>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099" dirty="0" err="1">
                        <a:latin typeface="SamsungOne-400" panose="020B0503030303020204" pitchFamily="34" charset="0"/>
                        <a:ea typeface="SamsungOne-400" panose="020B0503030303020204" pitchFamily="34" charset="0"/>
                      </a:rPr>
                      <a:t>Thời</a:t>
                    </a:r>
                    <a:r>
                      <a:rPr lang="en-US" altLang="ko-KR" sz="1099" dirty="0">
                        <a:latin typeface="SamsungOne-400" panose="020B0503030303020204" pitchFamily="34" charset="0"/>
                        <a:ea typeface="SamsungOne-400" panose="020B0503030303020204" pitchFamily="34" charset="0"/>
                      </a:rPr>
                      <a:t> </a:t>
                    </a:r>
                    <a:r>
                      <a:rPr lang="en-US" altLang="ko-KR" sz="1099" dirty="0" err="1">
                        <a:latin typeface="SamsungOne-400" panose="020B0503030303020204" pitchFamily="34" charset="0"/>
                        <a:ea typeface="SamsungOne-400" panose="020B0503030303020204" pitchFamily="34" charset="0"/>
                      </a:rPr>
                      <a:t>gian</a:t>
                    </a:r>
                    <a:endParaRPr lang="en-US" altLang="ko-KR" sz="1099" dirty="0">
                      <a:latin typeface="SamsungOne-400" panose="020B0503030303020204" pitchFamily="34" charset="0"/>
                      <a:ea typeface="SamsungOne-400" panose="020B0503030303020204" pitchFamily="34" charset="0"/>
                    </a:endParaRPr>
                  </a:p>
                </p:txBody>
              </p:sp>
              <p:sp>
                <p:nvSpPr>
                  <p:cNvPr id="30" name="TextBox 29">
                    <a:extLst>
                      <a:ext uri="{FF2B5EF4-FFF2-40B4-BE49-F238E27FC236}">
                        <a16:creationId xmlns:a16="http://schemas.microsoft.com/office/drawing/2014/main" id="{0DAEDE85-1146-4F16-948C-778812711BEA}"/>
                      </a:ext>
                    </a:extLst>
                  </p:cNvPr>
                  <p:cNvSpPr txBox="1"/>
                  <p:nvPr/>
                </p:nvSpPr>
                <p:spPr>
                  <a:xfrm>
                    <a:off x="6108783" y="4579572"/>
                    <a:ext cx="512807" cy="175892"/>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099" dirty="0">
                        <a:latin typeface="SamsungOne-400" panose="020B0503030303020204" pitchFamily="34" charset="0"/>
                        <a:ea typeface="SamsungOne-400" panose="020B0503030303020204" pitchFamily="34" charset="0"/>
                      </a:rPr>
                      <a:t>100%</a:t>
                    </a:r>
                    <a:endParaRPr lang="ko-KR" altLang="en-US" sz="1099" dirty="0">
                      <a:latin typeface="SamsungOne-400" panose="020B0503030303020204" pitchFamily="34" charset="0"/>
                    </a:endParaRPr>
                  </a:p>
                </p:txBody>
              </p:sp>
              <p:sp>
                <p:nvSpPr>
                  <p:cNvPr id="44" name="TextBox 43">
                    <a:extLst>
                      <a:ext uri="{FF2B5EF4-FFF2-40B4-BE49-F238E27FC236}">
                        <a16:creationId xmlns:a16="http://schemas.microsoft.com/office/drawing/2014/main" id="{21E53CD8-F0C3-4C1B-A78A-0AEB9F4632BB}"/>
                      </a:ext>
                    </a:extLst>
                  </p:cNvPr>
                  <p:cNvSpPr txBox="1"/>
                  <p:nvPr/>
                </p:nvSpPr>
                <p:spPr>
                  <a:xfrm>
                    <a:off x="6108783" y="4958079"/>
                    <a:ext cx="512807" cy="283381"/>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099" dirty="0">
                        <a:latin typeface="SamsungOne-400" panose="020B0503030303020204" pitchFamily="34" charset="0"/>
                        <a:ea typeface="SamsungOneKorean 700" panose="020B0803030303020204" pitchFamily="50" charset="-127"/>
                      </a:rPr>
                      <a:t>Voltage</a:t>
                    </a:r>
                    <a:endParaRPr lang="ko-KR" altLang="en-US" sz="1099" dirty="0">
                      <a:latin typeface="SamsungOne-400" panose="020B0503030303020204" pitchFamily="34" charset="0"/>
                      <a:ea typeface="SamsungOneKorean 700" panose="020B0803030303020204" pitchFamily="50" charset="-127"/>
                    </a:endParaRPr>
                  </a:p>
                </p:txBody>
              </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1606E69-E11D-4661-A6AD-389126152D69}"/>
                        </a:ext>
                      </a:extLst>
                    </p:cNvPr>
                    <p:cNvSpPr txBox="1"/>
                    <p:nvPr/>
                  </p:nvSpPr>
                  <p:spPr>
                    <a:xfrm>
                      <a:off x="1172365" y="4537032"/>
                      <a:ext cx="188231" cy="204200"/>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𝑉</m:t>
                            </m:r>
                          </m:oMath>
                        </m:oMathPara>
                      </a14:m>
                      <a:endParaRPr lang="ko-KR" altLang="en-US" sz="1200" dirty="0">
                        <a:latin typeface="SamsungOne-400" panose="020B0503030303020204" pitchFamily="34" charset="0"/>
                      </a:endParaRPr>
                    </a:p>
                  </p:txBody>
                </p:sp>
              </mc:Choice>
              <mc:Fallback xmlns="">
                <p:sp>
                  <p:nvSpPr>
                    <p:cNvPr id="56" name="TextBox 55">
                      <a:extLst>
                        <a:ext uri="{FF2B5EF4-FFF2-40B4-BE49-F238E27FC236}">
                          <a16:creationId xmlns:a16="http://schemas.microsoft.com/office/drawing/2014/main" xmlns="" xmlns:a14="http://schemas.microsoft.com/office/drawing/2010/main" id="{21606E69-E11D-4661-A6AD-389126152D69}"/>
                        </a:ext>
                      </a:extLst>
                    </p:cNvPr>
                    <p:cNvSpPr txBox="1">
                      <a:spLocks noRot="1" noChangeAspect="1" noMove="1" noResize="1" noEditPoints="1" noAdjustHandles="1" noChangeArrowheads="1" noChangeShapeType="1" noTextEdit="1"/>
                    </p:cNvSpPr>
                    <p:nvPr/>
                  </p:nvSpPr>
                  <p:spPr>
                    <a:xfrm>
                      <a:off x="1172365" y="4537032"/>
                      <a:ext cx="188231" cy="20420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BE30EA2-17B5-4D9D-9C50-D8F29F3DCE10}"/>
                        </a:ext>
                      </a:extLst>
                    </p:cNvPr>
                    <p:cNvSpPr txBox="1"/>
                    <p:nvPr/>
                  </p:nvSpPr>
                  <p:spPr>
                    <a:xfrm>
                      <a:off x="3280553" y="5996509"/>
                      <a:ext cx="188231" cy="204200"/>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𝑡</m:t>
                            </m:r>
                          </m:oMath>
                        </m:oMathPara>
                      </a14:m>
                      <a:endParaRPr lang="ko-KR" altLang="en-US" sz="1200" dirty="0">
                        <a:latin typeface="SamsungOne-400" panose="020B0503030303020204" pitchFamily="34" charset="0"/>
                      </a:endParaRPr>
                    </a:p>
                  </p:txBody>
                </p:sp>
              </mc:Choice>
              <mc:Fallback xmlns="">
                <p:sp>
                  <p:nvSpPr>
                    <p:cNvPr id="58" name="TextBox 57">
                      <a:extLst>
                        <a:ext uri="{FF2B5EF4-FFF2-40B4-BE49-F238E27FC236}">
                          <a16:creationId xmlns:a16="http://schemas.microsoft.com/office/drawing/2014/main" xmlns="" xmlns:a14="http://schemas.microsoft.com/office/drawing/2010/main" id="{5BE30EA2-17B5-4D9D-9C50-D8F29F3DCE10}"/>
                        </a:ext>
                      </a:extLst>
                    </p:cNvPr>
                    <p:cNvSpPr txBox="1">
                      <a:spLocks noRot="1" noChangeAspect="1" noMove="1" noResize="1" noEditPoints="1" noAdjustHandles="1" noChangeArrowheads="1" noChangeShapeType="1" noTextEdit="1"/>
                    </p:cNvSpPr>
                    <p:nvPr/>
                  </p:nvSpPr>
                  <p:spPr>
                    <a:xfrm>
                      <a:off x="3280553" y="5996509"/>
                      <a:ext cx="188231" cy="204200"/>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70562D1-F342-4543-BADF-8866595A1968}"/>
                        </a:ext>
                      </a:extLst>
                    </p:cNvPr>
                    <p:cNvSpPr txBox="1"/>
                    <p:nvPr/>
                  </p:nvSpPr>
                  <p:spPr>
                    <a:xfrm>
                      <a:off x="2449350" y="4769180"/>
                      <a:ext cx="188231" cy="204200"/>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𝑡</m:t>
                            </m:r>
                            <m:r>
                              <a:rPr lang="en-US" altLang="ko-KR" sz="1200" i="1" baseline="-25000" dirty="0">
                                <a:latin typeface="Cambria Math" panose="02040503050406030204" pitchFamily="18" charset="0"/>
                                <a:ea typeface="SamsungOne-400" panose="020B0503030303020204" pitchFamily="34" charset="0"/>
                              </a:rPr>
                              <m:t>𝑑</m:t>
                            </m:r>
                          </m:oMath>
                        </m:oMathPara>
                      </a14:m>
                      <a:endParaRPr lang="ko-KR" altLang="en-US" sz="1200" baseline="-25000" dirty="0">
                        <a:latin typeface="SamsungOne-400" panose="020B0503030303020204" pitchFamily="34" charset="0"/>
                      </a:endParaRPr>
                    </a:p>
                  </p:txBody>
                </p:sp>
              </mc:Choice>
              <mc:Fallback xmlns="">
                <p:sp>
                  <p:nvSpPr>
                    <p:cNvPr id="59" name="TextBox 58">
                      <a:extLst>
                        <a:ext uri="{FF2B5EF4-FFF2-40B4-BE49-F238E27FC236}">
                          <a16:creationId xmlns:a16="http://schemas.microsoft.com/office/drawing/2014/main" xmlns="" xmlns:a14="http://schemas.microsoft.com/office/drawing/2010/main" id="{170562D1-F342-4543-BADF-8866595A1968}"/>
                        </a:ext>
                      </a:extLst>
                    </p:cNvPr>
                    <p:cNvSpPr txBox="1">
                      <a:spLocks noRot="1" noChangeAspect="1" noMove="1" noResize="1" noEditPoints="1" noAdjustHandles="1" noChangeArrowheads="1" noChangeShapeType="1" noTextEdit="1"/>
                    </p:cNvSpPr>
                    <p:nvPr/>
                  </p:nvSpPr>
                  <p:spPr>
                    <a:xfrm>
                      <a:off x="2449350" y="4769180"/>
                      <a:ext cx="188231" cy="204200"/>
                    </a:xfrm>
                    <a:prstGeom prst="rect">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165C326-CC3C-48E8-B4A9-52FD4B922C07}"/>
                        </a:ext>
                      </a:extLst>
                    </p:cNvPr>
                    <p:cNvSpPr txBox="1"/>
                    <p:nvPr/>
                  </p:nvSpPr>
                  <p:spPr>
                    <a:xfrm>
                      <a:off x="1631296" y="6163252"/>
                      <a:ext cx="372794" cy="204200"/>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 xmlns:m="http://schemas.openxmlformats.org/officeDocument/2006/math">
                          <m:r>
                            <a:rPr lang="en-US" altLang="ko-KR" sz="1200" i="1" dirty="0">
                              <a:latin typeface="Cambria Math" panose="02040503050406030204" pitchFamily="18" charset="0"/>
                              <a:ea typeface="SamsungOne-400" panose="020B0503030303020204" pitchFamily="34" charset="0"/>
                            </a:rPr>
                            <m:t>𝑡</m:t>
                          </m:r>
                        </m:oMath>
                      </a14:m>
                      <a:r>
                        <a:rPr lang="en-US" altLang="ko-KR" sz="1200" baseline="-25000" dirty="0">
                          <a:latin typeface="SamsungOne-400" panose="020B0503030303020204" pitchFamily="34" charset="0"/>
                        </a:rPr>
                        <a:t>off</a:t>
                      </a:r>
                      <a:endParaRPr lang="ko-KR" altLang="en-US" sz="1200" baseline="-25000" dirty="0">
                        <a:latin typeface="SamsungOne-400" panose="020B0503030303020204" pitchFamily="34" charset="0"/>
                      </a:endParaRPr>
                    </a:p>
                  </p:txBody>
                </p:sp>
              </mc:Choice>
              <mc:Fallback xmlns="">
                <p:sp>
                  <p:nvSpPr>
                    <p:cNvPr id="60" name="TextBox 59">
                      <a:extLst>
                        <a:ext uri="{FF2B5EF4-FFF2-40B4-BE49-F238E27FC236}">
                          <a16:creationId xmlns:a16="http://schemas.microsoft.com/office/drawing/2014/main" xmlns="" xmlns:a14="http://schemas.microsoft.com/office/drawing/2010/main" id="{5165C326-CC3C-48E8-B4A9-52FD4B922C07}"/>
                        </a:ext>
                      </a:extLst>
                    </p:cNvPr>
                    <p:cNvSpPr txBox="1">
                      <a:spLocks noRot="1" noChangeAspect="1" noMove="1" noResize="1" noEditPoints="1" noAdjustHandles="1" noChangeArrowheads="1" noChangeShapeType="1" noTextEdit="1"/>
                    </p:cNvSpPr>
                    <p:nvPr/>
                  </p:nvSpPr>
                  <p:spPr>
                    <a:xfrm>
                      <a:off x="1631296" y="6163252"/>
                      <a:ext cx="372794" cy="204200"/>
                    </a:xfrm>
                    <a:prstGeom prst="rect">
                      <a:avLst/>
                    </a:prstGeom>
                    <a:blipFill rotWithShape="0">
                      <a:blip r:embed="rId8"/>
                      <a:stretch>
                        <a:fillRect r="-3448"/>
                      </a:stretch>
                    </a:blipFill>
                  </p:spPr>
                  <p:txBody>
                    <a:bodyPr/>
                    <a:lstStyle/>
                    <a:p>
                      <a:r>
                        <a:rPr lang="ko-KR" altLang="en-US">
                          <a:noFill/>
                        </a:rPr>
                        <a:t> </a:t>
                      </a:r>
                    </a:p>
                  </p:txBody>
                </p:sp>
              </mc:Fallback>
            </mc:AlternateContent>
          </p:grpSp>
          <p:grpSp>
            <p:nvGrpSpPr>
              <p:cNvPr id="3" name="그룹 2"/>
              <p:cNvGrpSpPr/>
              <p:nvPr/>
            </p:nvGrpSpPr>
            <p:grpSpPr>
              <a:xfrm>
                <a:off x="815248" y="2299616"/>
                <a:ext cx="2653536" cy="2360357"/>
                <a:chOff x="815248" y="2299616"/>
                <a:chExt cx="2653536" cy="2360357"/>
              </a:xfrm>
            </p:grpSpPr>
            <p:grpSp>
              <p:nvGrpSpPr>
                <p:cNvPr id="45" name="그룹 44">
                  <a:extLst>
                    <a:ext uri="{FF2B5EF4-FFF2-40B4-BE49-F238E27FC236}">
                      <a16:creationId xmlns:a16="http://schemas.microsoft.com/office/drawing/2014/main" id="{36FFF3CA-5DDE-4422-8692-BDCCFE99D454}"/>
                    </a:ext>
                  </a:extLst>
                </p:cNvPr>
                <p:cNvGrpSpPr/>
                <p:nvPr/>
              </p:nvGrpSpPr>
              <p:grpSpPr>
                <a:xfrm>
                  <a:off x="815248" y="2299616"/>
                  <a:ext cx="2595374" cy="2360357"/>
                  <a:chOff x="6085288" y="1932670"/>
                  <a:chExt cx="2651049" cy="2410992"/>
                </a:xfrm>
              </p:grpSpPr>
              <p:pic>
                <p:nvPicPr>
                  <p:cNvPr id="46" name="Picture 2">
                    <a:extLst>
                      <a:ext uri="{FF2B5EF4-FFF2-40B4-BE49-F238E27FC236}">
                        <a16:creationId xmlns:a16="http://schemas.microsoft.com/office/drawing/2014/main" id="{3AAF5B27-22F3-416B-8EA7-3D11E7E49D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881"/>
                  <a:stretch/>
                </p:blipFill>
                <p:spPr bwMode="auto">
                  <a:xfrm>
                    <a:off x="6085288" y="1932670"/>
                    <a:ext cx="2651049" cy="2162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Rectangle 3">
                    <a:extLst>
                      <a:ext uri="{FF2B5EF4-FFF2-40B4-BE49-F238E27FC236}">
                        <a16:creationId xmlns:a16="http://schemas.microsoft.com/office/drawing/2014/main" id="{956B9C0E-043B-4D8D-A111-395B48519C2F}"/>
                      </a:ext>
                    </a:extLst>
                  </p:cNvPr>
                  <p:cNvSpPr>
                    <a:spLocks noChangeArrowheads="1"/>
                  </p:cNvSpPr>
                  <p:nvPr/>
                </p:nvSpPr>
                <p:spPr bwMode="auto">
                  <a:xfrm>
                    <a:off x="6645747" y="3976236"/>
                    <a:ext cx="653883" cy="367426"/>
                  </a:xfrm>
                  <a:prstGeom prst="rect">
                    <a:avLst/>
                  </a:prstGeom>
                  <a:solidFill>
                    <a:schemeClr val="bg1"/>
                  </a:solidFill>
                </p:spPr>
                <p:txBody>
                  <a:bodyPr wrap="square" lIns="0" tIns="0" rIns="0" bIns="0">
                    <a:spAutoFit/>
                    <a:scene3d>
                      <a:camera prst="orthographicFront"/>
                      <a:lightRig rig="threePt" dir="t"/>
                    </a:scene3d>
                    <a:sp3d>
                      <a:bevelT w="0" h="6350"/>
                    </a:sp3d>
                  </a:bodyPr>
                  <a:lstStyle/>
                  <a:p>
                    <a:r>
                      <a:rPr lang="en-US" altLang="ko-KR" sz="1099" dirty="0" err="1">
                        <a:solidFill>
                          <a:srgbClr val="FF0000"/>
                        </a:solidFill>
                        <a:latin typeface="SamsungOne-400" panose="020B0503030303020204" pitchFamily="34" charset="0"/>
                        <a:ea typeface="SamsungOne-400" panose="020B0503030303020204" pitchFamily="34" charset="0"/>
                      </a:rPr>
                      <a:t>thời</a:t>
                    </a:r>
                    <a:r>
                      <a:rPr lang="en-US" altLang="ko-KR" sz="1099" dirty="0">
                        <a:solidFill>
                          <a:srgbClr val="FF0000"/>
                        </a:solidFill>
                        <a:latin typeface="SamsungOne-400" panose="020B0503030303020204" pitchFamily="34" charset="0"/>
                        <a:ea typeface="SamsungOne-400" panose="020B0503030303020204" pitchFamily="34" charset="0"/>
                      </a:rPr>
                      <a:t> </a:t>
                    </a:r>
                    <a:r>
                      <a:rPr lang="en-US" altLang="ko-KR" sz="1099" dirty="0" err="1">
                        <a:solidFill>
                          <a:srgbClr val="FF0000"/>
                        </a:solidFill>
                        <a:latin typeface="SamsungOne-400" panose="020B0503030303020204" pitchFamily="34" charset="0"/>
                        <a:ea typeface="SamsungOne-400" panose="020B0503030303020204" pitchFamily="34" charset="0"/>
                      </a:rPr>
                      <a:t>gian</a:t>
                    </a:r>
                    <a:r>
                      <a:rPr lang="en-US" altLang="ko-KR" sz="1099" dirty="0">
                        <a:solidFill>
                          <a:srgbClr val="FF0000"/>
                        </a:solidFill>
                        <a:latin typeface="SamsungOne-400" panose="020B0503030303020204" pitchFamily="34" charset="0"/>
                        <a:ea typeface="SamsungOne-400" panose="020B0503030303020204" pitchFamily="34" charset="0"/>
                      </a:rPr>
                      <a:t> </a:t>
                    </a:r>
                    <a:r>
                      <a:rPr lang="en-US" altLang="ko-KR" sz="1099" dirty="0" err="1">
                        <a:solidFill>
                          <a:srgbClr val="FF0000"/>
                        </a:solidFill>
                        <a:latin typeface="SamsungOne-400" panose="020B0503030303020204" pitchFamily="34" charset="0"/>
                        <a:ea typeface="SamsungOne-400" panose="020B0503030303020204" pitchFamily="34" charset="0"/>
                      </a:rPr>
                      <a:t>tăng</a:t>
                    </a:r>
                    <a:endParaRPr lang="en-US" altLang="ko-KR" sz="1099" dirty="0">
                      <a:solidFill>
                        <a:srgbClr val="FF0000"/>
                      </a:solidFill>
                      <a:latin typeface="SamsungOne-400" panose="020B0503030303020204" pitchFamily="34" charset="0"/>
                      <a:ea typeface="SamsungOne-400" panose="020B0503030303020204" pitchFamily="34" charset="0"/>
                    </a:endParaRPr>
                  </a:p>
                </p:txBody>
              </p:sp>
              <p:sp>
                <p:nvSpPr>
                  <p:cNvPr id="48" name="자유형 1">
                    <a:extLst>
                      <a:ext uri="{FF2B5EF4-FFF2-40B4-BE49-F238E27FC236}">
                        <a16:creationId xmlns:a16="http://schemas.microsoft.com/office/drawing/2014/main" id="{E30FF3DE-FBCF-449C-8BD3-712593065F0B}"/>
                      </a:ext>
                    </a:extLst>
                  </p:cNvPr>
                  <p:cNvSpPr/>
                  <p:nvPr/>
                </p:nvSpPr>
                <p:spPr>
                  <a:xfrm>
                    <a:off x="6420527" y="2420148"/>
                    <a:ext cx="1196549" cy="1268342"/>
                  </a:xfrm>
                  <a:custGeom>
                    <a:avLst/>
                    <a:gdLst>
                      <a:gd name="connsiteX0" fmla="*/ 0 w 1270000"/>
                      <a:gd name="connsiteY0" fmla="*/ 8467 h 1346200"/>
                      <a:gd name="connsiteX1" fmla="*/ 1270000 w 1270000"/>
                      <a:gd name="connsiteY1" fmla="*/ 0 h 1346200"/>
                      <a:gd name="connsiteX2" fmla="*/ 1270000 w 1270000"/>
                      <a:gd name="connsiteY2" fmla="*/ 1346200 h 1346200"/>
                    </a:gdLst>
                    <a:ahLst/>
                    <a:cxnLst>
                      <a:cxn ang="0">
                        <a:pos x="connsiteX0" y="connsiteY0"/>
                      </a:cxn>
                      <a:cxn ang="0">
                        <a:pos x="connsiteX1" y="connsiteY1"/>
                      </a:cxn>
                      <a:cxn ang="0">
                        <a:pos x="connsiteX2" y="connsiteY2"/>
                      </a:cxn>
                    </a:cxnLst>
                    <a:rect l="l" t="t" r="r" b="b"/>
                    <a:pathLst>
                      <a:path w="1270000" h="1346200">
                        <a:moveTo>
                          <a:pt x="0" y="8467"/>
                        </a:moveTo>
                        <a:lnTo>
                          <a:pt x="1270000" y="0"/>
                        </a:lnTo>
                        <a:lnTo>
                          <a:pt x="1270000" y="1346200"/>
                        </a:lnTo>
                      </a:path>
                    </a:pathLst>
                  </a:custGeom>
                  <a:noFill/>
                  <a:ln w="12700">
                    <a:solidFill>
                      <a:srgbClr val="FF33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1" fontAlgn="base">
                      <a:spcBef>
                        <a:spcPct val="0"/>
                      </a:spcBef>
                      <a:spcAft>
                        <a:spcPct val="0"/>
                      </a:spcAft>
                      <a:defRPr/>
                    </a:pPr>
                    <a:endParaRPr kumimoji="1" lang="ko-KR" altLang="en-US" sz="1799">
                      <a:solidFill>
                        <a:prstClr val="white"/>
                      </a:solidFill>
                      <a:latin typeface="SamsungOne-400" panose="020B0503030303020204" pitchFamily="34" charset="0"/>
                      <a:ea typeface="KoPub돋움체 Bold" panose="02020603020101020101" pitchFamily="18" charset="-127"/>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F623D6F-63AE-4412-AF9C-A21E148ABEA6}"/>
                          </a:ext>
                        </a:extLst>
                      </p:cNvPr>
                      <p:cNvSpPr txBox="1"/>
                      <p:nvPr/>
                    </p:nvSpPr>
                    <p:spPr>
                      <a:xfrm>
                        <a:off x="7571733" y="3430007"/>
                        <a:ext cx="493736" cy="320178"/>
                      </a:xfrm>
                      <a:prstGeom prst="rect">
                        <a:avLst/>
                      </a:prstGeom>
                      <a:noFill/>
                    </p:spPr>
                    <p:txBody>
                      <a:bodyPr wrap="none" rtlCol="0">
                        <a:spAutoFit/>
                      </a:bodyPr>
                      <a:lstStyle/>
                      <a:p>
                        <a:pPr defTabSz="914051"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401" i="1">
                                      <a:solidFill>
                                        <a:srgbClr val="000000"/>
                                      </a:solidFill>
                                      <a:latin typeface="Cambria Math" panose="02040503050406030204" pitchFamily="18" charset="0"/>
                                    </a:rPr>
                                  </m:ctrlPr>
                                </m:sSubPr>
                                <m:e>
                                  <m:r>
                                    <a:rPr kumimoji="1" lang="en-US" altLang="ko-KR" sz="1401" i="1">
                                      <a:solidFill>
                                        <a:srgbClr val="000000"/>
                                      </a:solidFill>
                                      <a:latin typeface="Cambria Math"/>
                                    </a:rPr>
                                    <m:t>𝑡</m:t>
                                  </m:r>
                                </m:e>
                                <m:sub>
                                  <m:r>
                                    <a:rPr kumimoji="1" lang="en-US" altLang="ko-KR" sz="1401" i="1">
                                      <a:solidFill>
                                        <a:srgbClr val="000000"/>
                                      </a:solidFill>
                                      <a:latin typeface="Cambria Math"/>
                                    </a:rPr>
                                    <m:t>0.9</m:t>
                                  </m:r>
                                </m:sub>
                              </m:sSub>
                            </m:oMath>
                          </m:oMathPara>
                        </a14:m>
                        <a:endParaRPr kumimoji="1" lang="ko-KR" altLang="en-US" sz="1401" dirty="0">
                          <a:solidFill>
                            <a:srgbClr val="000000"/>
                          </a:solidFill>
                          <a:latin typeface="SamsungOne-400" panose="020B0503030303020204" pitchFamily="34" charset="0"/>
                          <a:ea typeface="맑은 고딕"/>
                        </a:endParaRPr>
                      </a:p>
                    </p:txBody>
                  </p:sp>
                </mc:Choice>
                <mc:Fallback xmlns="">
                  <p:sp>
                    <p:nvSpPr>
                      <p:cNvPr id="49" name="TextBox 48">
                        <a:extLst>
                          <a:ext uri="{FF2B5EF4-FFF2-40B4-BE49-F238E27FC236}">
                            <a16:creationId xmlns:a16="http://schemas.microsoft.com/office/drawing/2014/main" id="{8F623D6F-63AE-4412-AF9C-A21E148ABEA6}"/>
                          </a:ext>
                        </a:extLst>
                      </p:cNvPr>
                      <p:cNvSpPr txBox="1">
                        <a:spLocks noRot="1" noChangeAspect="1" noMove="1" noResize="1" noEditPoints="1" noAdjustHandles="1" noChangeArrowheads="1" noChangeShapeType="1" noTextEdit="1"/>
                      </p:cNvSpPr>
                      <p:nvPr/>
                    </p:nvSpPr>
                    <p:spPr>
                      <a:xfrm>
                        <a:off x="7571735" y="3430009"/>
                        <a:ext cx="493735" cy="320045"/>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2224805-8343-43EE-A05F-BC7F8B9077BF}"/>
                          </a:ext>
                        </a:extLst>
                      </p:cNvPr>
                      <p:cNvSpPr txBox="1"/>
                      <p:nvPr/>
                    </p:nvSpPr>
                    <p:spPr>
                      <a:xfrm>
                        <a:off x="6834158" y="2293039"/>
                        <a:ext cx="493736" cy="320178"/>
                      </a:xfrm>
                      <a:prstGeom prst="rect">
                        <a:avLst/>
                      </a:prstGeom>
                      <a:noFill/>
                    </p:spPr>
                    <p:txBody>
                      <a:bodyPr wrap="none" rtlCol="0">
                        <a:spAutoFit/>
                      </a:bodyPr>
                      <a:lstStyle/>
                      <a:p>
                        <a:pPr defTabSz="914051"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kumimoji="1" lang="en-US" altLang="ko-KR" sz="1401" i="1">
                                      <a:solidFill>
                                        <a:srgbClr val="FF0000"/>
                                      </a:solidFill>
                                      <a:latin typeface="Cambria Math" panose="02040503050406030204" pitchFamily="18" charset="0"/>
                                    </a:rPr>
                                  </m:ctrlPr>
                                </m:sSubPr>
                                <m:e>
                                  <m:r>
                                    <a:rPr kumimoji="1" lang="en-US" altLang="ko-KR" sz="1401" i="1">
                                      <a:solidFill>
                                        <a:srgbClr val="FF0000"/>
                                      </a:solidFill>
                                      <a:latin typeface="Cambria Math"/>
                                    </a:rPr>
                                    <m:t>𝑡</m:t>
                                  </m:r>
                                </m:e>
                                <m:sub>
                                  <m:r>
                                    <a:rPr kumimoji="1" lang="en-US" altLang="ko-KR" sz="1401" i="1">
                                      <a:solidFill>
                                        <a:srgbClr val="FF0000"/>
                                      </a:solidFill>
                                      <a:latin typeface="Cambria Math"/>
                                    </a:rPr>
                                    <m:t>0.9</m:t>
                                  </m:r>
                                </m:sub>
                              </m:sSub>
                            </m:oMath>
                          </m:oMathPara>
                        </a14:m>
                        <a:endParaRPr kumimoji="1" lang="ko-KR" altLang="en-US" sz="1401">
                          <a:solidFill>
                            <a:srgbClr val="FF0000"/>
                          </a:solidFill>
                          <a:latin typeface="SamsungOne-400" panose="020B0503030303020204" pitchFamily="34" charset="0"/>
                          <a:ea typeface="KoPub돋움체 Bold" panose="02020603020101020101" pitchFamily="18" charset="-127"/>
                        </a:endParaRPr>
                      </a:p>
                    </p:txBody>
                  </p:sp>
                </mc:Choice>
                <mc:Fallback xmlns="">
                  <p:sp>
                    <p:nvSpPr>
                      <p:cNvPr id="50" name="TextBox 49">
                        <a:extLst>
                          <a:ext uri="{FF2B5EF4-FFF2-40B4-BE49-F238E27FC236}">
                            <a16:creationId xmlns:a16="http://schemas.microsoft.com/office/drawing/2014/main" id="{E2224805-8343-43EE-A05F-BC7F8B9077BF}"/>
                          </a:ext>
                        </a:extLst>
                      </p:cNvPr>
                      <p:cNvSpPr txBox="1">
                        <a:spLocks noRot="1" noChangeAspect="1" noMove="1" noResize="1" noEditPoints="1" noAdjustHandles="1" noChangeArrowheads="1" noChangeShapeType="1" noTextEdit="1"/>
                      </p:cNvSpPr>
                      <p:nvPr/>
                    </p:nvSpPr>
                    <p:spPr>
                      <a:xfrm>
                        <a:off x="6834158" y="2293039"/>
                        <a:ext cx="493735" cy="320045"/>
                      </a:xfrm>
                      <a:prstGeom prst="rect">
                        <a:avLst/>
                      </a:prstGeom>
                      <a:blipFill>
                        <a:blip r:embed="rId11"/>
                        <a:stretch>
                          <a:fillRect/>
                        </a:stretch>
                      </a:blipFill>
                    </p:spPr>
                    <p:txBody>
                      <a:bodyPr/>
                      <a:lstStyle/>
                      <a:p>
                        <a:r>
                          <a:rPr lang="ko-KR" altLang="en-US">
                            <a:noFill/>
                          </a:rPr>
                          <a:t> </a:t>
                        </a:r>
                      </a:p>
                    </p:txBody>
                  </p:sp>
                </mc:Fallback>
              </mc:AlternateContent>
              <p:sp>
                <p:nvSpPr>
                  <p:cNvPr id="51" name="TextBox 50">
                    <a:extLst>
                      <a:ext uri="{FF2B5EF4-FFF2-40B4-BE49-F238E27FC236}">
                        <a16:creationId xmlns:a16="http://schemas.microsoft.com/office/drawing/2014/main" id="{D9619F99-FF4A-444C-8B5B-11A9BAD9F918}"/>
                      </a:ext>
                    </a:extLst>
                  </p:cNvPr>
                  <p:cNvSpPr txBox="1"/>
                  <p:nvPr/>
                </p:nvSpPr>
                <p:spPr>
                  <a:xfrm>
                    <a:off x="7419215" y="3885041"/>
                    <a:ext cx="512809" cy="367426"/>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ctr"/>
                    <a:r>
                      <a:rPr lang="en-US" altLang="ko-KR" sz="1099" dirty="0" err="1">
                        <a:latin typeface="SamsungOne-400" panose="020B0503030303020204" pitchFamily="34" charset="0"/>
                        <a:ea typeface="SamsungOne-400" panose="020B0503030303020204" pitchFamily="34" charset="0"/>
                      </a:rPr>
                      <a:t>Thời</a:t>
                    </a:r>
                    <a:r>
                      <a:rPr lang="en-US" altLang="ko-KR" sz="1099" dirty="0">
                        <a:latin typeface="SamsungOne-400" panose="020B0503030303020204" pitchFamily="34" charset="0"/>
                        <a:ea typeface="SamsungOne-400" panose="020B0503030303020204" pitchFamily="34" charset="0"/>
                      </a:rPr>
                      <a:t> </a:t>
                    </a:r>
                    <a:r>
                      <a:rPr lang="en-US" altLang="ko-KR" sz="1099" dirty="0" err="1">
                        <a:latin typeface="SamsungOne-400" panose="020B0503030303020204" pitchFamily="34" charset="0"/>
                        <a:ea typeface="SamsungOne-400" panose="020B0503030303020204" pitchFamily="34" charset="0"/>
                      </a:rPr>
                      <a:t>gian</a:t>
                    </a:r>
                    <a:endParaRPr lang="en-US" altLang="ko-KR" sz="1099" dirty="0">
                      <a:latin typeface="SamsungOne-400" panose="020B0503030303020204" pitchFamily="34" charset="0"/>
                      <a:ea typeface="SamsungOne-400" panose="020B0503030303020204" pitchFamily="34" charset="0"/>
                    </a:endParaRPr>
                  </a:p>
                </p:txBody>
              </p:sp>
              <p:sp>
                <p:nvSpPr>
                  <p:cNvPr id="52" name="TextBox 51">
                    <a:extLst>
                      <a:ext uri="{FF2B5EF4-FFF2-40B4-BE49-F238E27FC236}">
                        <a16:creationId xmlns:a16="http://schemas.microsoft.com/office/drawing/2014/main" id="{6EFF63CF-7ACA-4139-91E0-A72481B1ACE0}"/>
                      </a:ext>
                    </a:extLst>
                  </p:cNvPr>
                  <p:cNvSpPr txBox="1"/>
                  <p:nvPr/>
                </p:nvSpPr>
                <p:spPr>
                  <a:xfrm>
                    <a:off x="6100528" y="2969677"/>
                    <a:ext cx="512809" cy="175891"/>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r>
                      <a:rPr lang="en-US" altLang="ko-KR" sz="1099" dirty="0">
                        <a:latin typeface="SamsungOne-400" panose="020B0503030303020204" pitchFamily="34" charset="0"/>
                        <a:ea typeface="SamsungOne-400" panose="020B0503030303020204" pitchFamily="34" charset="0"/>
                      </a:rPr>
                      <a:t>50%</a:t>
                    </a:r>
                    <a:endParaRPr lang="ko-KR" altLang="en-US" sz="1099" dirty="0">
                      <a:latin typeface="SamsungOne-400" panose="020B0503030303020204" pitchFamily="34" charset="0"/>
                    </a:endParaRPr>
                  </a:p>
                </p:txBody>
              </p:sp>
              <p:sp>
                <p:nvSpPr>
                  <p:cNvPr id="53" name="TextBox 52">
                    <a:extLst>
                      <a:ext uri="{FF2B5EF4-FFF2-40B4-BE49-F238E27FC236}">
                        <a16:creationId xmlns:a16="http://schemas.microsoft.com/office/drawing/2014/main" id="{37B5CEE8-7127-40EE-9BE7-5842F385C208}"/>
                      </a:ext>
                    </a:extLst>
                  </p:cNvPr>
                  <p:cNvSpPr txBox="1"/>
                  <p:nvPr/>
                </p:nvSpPr>
                <p:spPr>
                  <a:xfrm>
                    <a:off x="6100528" y="2723973"/>
                    <a:ext cx="512809" cy="175891"/>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r>
                      <a:rPr lang="en-US" altLang="ko-KR" sz="1099" dirty="0">
                        <a:latin typeface="SamsungOne-400" panose="020B0503030303020204" pitchFamily="34" charset="0"/>
                        <a:ea typeface="SamsungOne-400" panose="020B0503030303020204" pitchFamily="34" charset="0"/>
                      </a:rPr>
                      <a:t>63%</a:t>
                    </a:r>
                    <a:endParaRPr lang="ko-KR" altLang="en-US" sz="1099" dirty="0">
                      <a:latin typeface="SamsungOne-400" panose="020B0503030303020204" pitchFamily="34" charset="0"/>
                    </a:endParaRPr>
                  </a:p>
                </p:txBody>
              </p:sp>
              <p:sp>
                <p:nvSpPr>
                  <p:cNvPr id="54" name="TextBox 53">
                    <a:extLst>
                      <a:ext uri="{FF2B5EF4-FFF2-40B4-BE49-F238E27FC236}">
                        <a16:creationId xmlns:a16="http://schemas.microsoft.com/office/drawing/2014/main" id="{1B241488-033D-45D1-8725-CCF65550A616}"/>
                      </a:ext>
                    </a:extLst>
                  </p:cNvPr>
                  <p:cNvSpPr txBox="1"/>
                  <p:nvPr/>
                </p:nvSpPr>
                <p:spPr>
                  <a:xfrm>
                    <a:off x="6100528" y="2388498"/>
                    <a:ext cx="512809" cy="175891"/>
                  </a:xfrm>
                  <a:prstGeom prst="rect">
                    <a:avLst/>
                  </a:prstGeom>
                  <a:solidFill>
                    <a:schemeClr val="bg1"/>
                  </a:solidFill>
                </p:spPr>
                <p:txBody>
                  <a:bodyPr wrap="square" lIns="0" tIns="0" rIns="0" bIns="0">
                    <a:sp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r>
                      <a:rPr lang="en-US" altLang="ko-KR" sz="1099" dirty="0">
                        <a:latin typeface="SamsungOne-400" panose="020B0503030303020204" pitchFamily="34" charset="0"/>
                        <a:ea typeface="SamsungOne-400" panose="020B0503030303020204" pitchFamily="34" charset="0"/>
                      </a:rPr>
                      <a:t>100%</a:t>
                    </a:r>
                    <a:endParaRPr lang="ko-KR" altLang="en-US" sz="1099" dirty="0">
                      <a:latin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D1C874C-FD4C-4034-9BC5-2B09DCD3DE96}"/>
                        </a:ext>
                      </a:extLst>
                    </p:cNvPr>
                    <p:cNvSpPr txBox="1"/>
                    <p:nvPr/>
                  </p:nvSpPr>
                  <p:spPr>
                    <a:xfrm>
                      <a:off x="1208146" y="2383587"/>
                      <a:ext cx="248120" cy="219327"/>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𝑉</m:t>
                            </m:r>
                          </m:oMath>
                        </m:oMathPara>
                      </a14:m>
                      <a:endParaRPr lang="ko-KR" altLang="en-US" sz="1200" dirty="0">
                        <a:latin typeface="SamsungOne-400" panose="020B0503030303020204" pitchFamily="34" charset="0"/>
                      </a:endParaRPr>
                    </a:p>
                  </p:txBody>
                </p:sp>
              </mc:Choice>
              <mc:Fallback xmlns="">
                <p:sp>
                  <p:nvSpPr>
                    <p:cNvPr id="55" name="TextBox 54">
                      <a:extLst>
                        <a:ext uri="{FF2B5EF4-FFF2-40B4-BE49-F238E27FC236}">
                          <a16:creationId xmlns:a16="http://schemas.microsoft.com/office/drawing/2014/main" xmlns="" xmlns:a14="http://schemas.microsoft.com/office/drawing/2010/main" id="{DD1C874C-FD4C-4034-9BC5-2B09DCD3DE96}"/>
                        </a:ext>
                      </a:extLst>
                    </p:cNvPr>
                    <p:cNvSpPr txBox="1">
                      <a:spLocks noRot="1" noChangeAspect="1" noMove="1" noResize="1" noEditPoints="1" noAdjustHandles="1" noChangeArrowheads="1" noChangeShapeType="1" noTextEdit="1"/>
                    </p:cNvSpPr>
                    <p:nvPr/>
                  </p:nvSpPr>
                  <p:spPr>
                    <a:xfrm>
                      <a:off x="1208146" y="2383587"/>
                      <a:ext cx="248120" cy="219327"/>
                    </a:xfrm>
                    <a:prstGeom prst="rect">
                      <a:avLst/>
                    </a:prstGeom>
                    <a:blipFill rotWithShape="0">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59008E4-2A52-4D89-ACAE-8BB1AC09862C}"/>
                        </a:ext>
                      </a:extLst>
                    </p:cNvPr>
                    <p:cNvSpPr txBox="1"/>
                    <p:nvPr/>
                  </p:nvSpPr>
                  <p:spPr>
                    <a:xfrm>
                      <a:off x="3280553" y="3976413"/>
                      <a:ext cx="188231" cy="204200"/>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𝑡</m:t>
                            </m:r>
                          </m:oMath>
                        </m:oMathPara>
                      </a14:m>
                      <a:endParaRPr lang="ko-KR" altLang="en-US" sz="1200" dirty="0">
                        <a:latin typeface="SamsungOne-400" panose="020B0503030303020204" pitchFamily="34" charset="0"/>
                      </a:endParaRPr>
                    </a:p>
                  </p:txBody>
                </p:sp>
              </mc:Choice>
              <mc:Fallback xmlns="">
                <p:sp>
                  <p:nvSpPr>
                    <p:cNvPr id="57" name="TextBox 56">
                      <a:extLst>
                        <a:ext uri="{FF2B5EF4-FFF2-40B4-BE49-F238E27FC236}">
                          <a16:creationId xmlns:a16="http://schemas.microsoft.com/office/drawing/2014/main" xmlns="" xmlns:a14="http://schemas.microsoft.com/office/drawing/2010/main" id="{359008E4-2A52-4D89-ACAE-8BB1AC09862C}"/>
                        </a:ext>
                      </a:extLst>
                    </p:cNvPr>
                    <p:cNvSpPr txBox="1">
                      <a:spLocks noRot="1" noChangeAspect="1" noMove="1" noResize="1" noEditPoints="1" noAdjustHandles="1" noChangeArrowheads="1" noChangeShapeType="1" noTextEdit="1"/>
                    </p:cNvSpPr>
                    <p:nvPr/>
                  </p:nvSpPr>
                  <p:spPr>
                    <a:xfrm>
                      <a:off x="3280553" y="3976413"/>
                      <a:ext cx="188231" cy="204200"/>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298DA99-0C46-4E2A-83AC-19F466FC91C6}"/>
                        </a:ext>
                      </a:extLst>
                    </p:cNvPr>
                    <p:cNvSpPr txBox="1"/>
                    <p:nvPr/>
                  </p:nvSpPr>
                  <p:spPr>
                    <a:xfrm>
                      <a:off x="1691851" y="3385074"/>
                      <a:ext cx="188231" cy="204200"/>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en-US" altLang="ko-KR" sz="1200" i="1" dirty="0">
                                <a:latin typeface="Cambria Math" panose="02040503050406030204" pitchFamily="18" charset="0"/>
                                <a:ea typeface="SamsungOne-400" panose="020B0503030303020204" pitchFamily="34" charset="0"/>
                              </a:rPr>
                              <m:t>𝑡</m:t>
                            </m:r>
                            <m:r>
                              <a:rPr lang="en-US" altLang="ko-KR" sz="1200" i="1" baseline="-25000" dirty="0">
                                <a:latin typeface="Cambria Math" panose="02040503050406030204" pitchFamily="18" charset="0"/>
                                <a:ea typeface="SamsungOne-400" panose="020B0503030303020204" pitchFamily="34" charset="0"/>
                              </a:rPr>
                              <m:t>0.5</m:t>
                            </m:r>
                          </m:oMath>
                        </m:oMathPara>
                      </a14:m>
                      <a:endParaRPr lang="ko-KR" altLang="en-US" sz="1200" baseline="-25000" dirty="0">
                        <a:latin typeface="SamsungOne-400" panose="020B0503030303020204" pitchFamily="34" charset="0"/>
                      </a:endParaRPr>
                    </a:p>
                  </p:txBody>
                </p:sp>
              </mc:Choice>
              <mc:Fallback xmlns="">
                <p:sp>
                  <p:nvSpPr>
                    <p:cNvPr id="61" name="TextBox 60">
                      <a:extLst>
                        <a:ext uri="{FF2B5EF4-FFF2-40B4-BE49-F238E27FC236}">
                          <a16:creationId xmlns:a16="http://schemas.microsoft.com/office/drawing/2014/main" xmlns="" xmlns:a14="http://schemas.microsoft.com/office/drawing/2010/main" id="{B298DA99-0C46-4E2A-83AC-19F466FC91C6}"/>
                        </a:ext>
                      </a:extLst>
                    </p:cNvPr>
                    <p:cNvSpPr txBox="1">
                      <a:spLocks noRot="1" noChangeAspect="1" noMove="1" noResize="1" noEditPoints="1" noAdjustHandles="1" noChangeArrowheads="1" noChangeShapeType="1" noTextEdit="1"/>
                    </p:cNvSpPr>
                    <p:nvPr/>
                  </p:nvSpPr>
                  <p:spPr>
                    <a:xfrm>
                      <a:off x="1691851" y="3385074"/>
                      <a:ext cx="188231" cy="204200"/>
                    </a:xfrm>
                    <a:prstGeom prst="rect">
                      <a:avLst/>
                    </a:prstGeom>
                    <a:blipFill rotWithShape="0">
                      <a:blip r:embed="rId13"/>
                      <a:stretch>
                        <a:fillRect l="-3448" r="-10345" b="-156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8B4E600-D285-4B6F-9DFE-FC625AADE924}"/>
                        </a:ext>
                      </a:extLst>
                    </p:cNvPr>
                    <p:cNvSpPr txBox="1"/>
                    <p:nvPr/>
                  </p:nvSpPr>
                  <p:spPr>
                    <a:xfrm>
                      <a:off x="1778997" y="2924428"/>
                      <a:ext cx="188231" cy="204200"/>
                    </a:xfrm>
                    <a:prstGeom prst="rect">
                      <a:avLst/>
                    </a:prstGeom>
                    <a:solidFill>
                      <a:schemeClr val="bg1"/>
                    </a:solidFill>
                  </p:spPr>
                  <p:txBody>
                    <a:bodyPr wrap="square" lIns="0" tIns="0" rIns="0" bIns="0">
                      <a:noAutofit/>
                      <a:scene3d>
                        <a:camera prst="orthographicFront"/>
                        <a:lightRig rig="threePt" dir="t"/>
                      </a:scene3d>
                      <a:sp3d>
                        <a:bevelT w="0" h="6350"/>
                      </a:sp3d>
                    </a:bodyPr>
                    <a:lstStyle>
                      <a:defPPr>
                        <a:defRPr lang="en-US"/>
                      </a:defPPr>
                      <a:lvl1pPr defTabSz="914400">
                        <a:defRPr sz="1100">
                          <a:latin typeface="SamsungOne-700" panose="020B0803030303020204" pitchFamily="34" charset="0"/>
                          <a:ea typeface="SamsungOne-700" panose="020B0803030303020204" pitchFamily="34" charset="0"/>
                        </a:defRPr>
                      </a:lvl1pPr>
                    </a:lstStyle>
                    <a:p>
                      <a:pPr algn="r"/>
                      <a14:m>
                        <m:oMathPara xmlns:m="http://schemas.openxmlformats.org/officeDocument/2006/math">
                          <m:oMathParaPr>
                            <m:jc m:val="centerGroup"/>
                          </m:oMathParaPr>
                          <m:oMath xmlns:m="http://schemas.openxmlformats.org/officeDocument/2006/math">
                            <m:r>
                              <a:rPr lang="ko-KR" altLang="en-US" sz="1200" i="1" dirty="0">
                                <a:latin typeface="Cambria Math" panose="02040503050406030204" pitchFamily="18" charset="0"/>
                                <a:ea typeface="SamsungOne-400" panose="020B0503030303020204" pitchFamily="34" charset="0"/>
                              </a:rPr>
                              <m:t>𝜏𝜏</m:t>
                            </m:r>
                          </m:oMath>
                        </m:oMathPara>
                      </a14:m>
                      <a:endParaRPr lang="ko-KR" altLang="en-US" sz="1200" baseline="-25000" dirty="0">
                        <a:latin typeface="SamsungOne-400" panose="020B0503030303020204" pitchFamily="34" charset="0"/>
                      </a:endParaRPr>
                    </a:p>
                  </p:txBody>
                </p:sp>
              </mc:Choice>
              <mc:Fallback xmlns="">
                <p:sp>
                  <p:nvSpPr>
                    <p:cNvPr id="62" name="TextBox 61">
                      <a:extLst>
                        <a:ext uri="{FF2B5EF4-FFF2-40B4-BE49-F238E27FC236}">
                          <a16:creationId xmlns:a16="http://schemas.microsoft.com/office/drawing/2014/main" xmlns="" xmlns:a14="http://schemas.microsoft.com/office/drawing/2010/main" id="{C8B4E600-D285-4B6F-9DFE-FC625AADE924}"/>
                        </a:ext>
                      </a:extLst>
                    </p:cNvPr>
                    <p:cNvSpPr txBox="1">
                      <a:spLocks noRot="1" noChangeAspect="1" noMove="1" noResize="1" noEditPoints="1" noAdjustHandles="1" noChangeArrowheads="1" noChangeShapeType="1" noTextEdit="1"/>
                    </p:cNvSpPr>
                    <p:nvPr/>
                  </p:nvSpPr>
                  <p:spPr>
                    <a:xfrm>
                      <a:off x="1778997" y="2924428"/>
                      <a:ext cx="188231" cy="204200"/>
                    </a:xfrm>
                    <a:prstGeom prst="rect">
                      <a:avLst/>
                    </a:prstGeom>
                    <a:blipFill rotWithShape="0">
                      <a:blip r:embed="rId14"/>
                      <a:stretch>
                        <a:fillRect/>
                      </a:stretch>
                    </a:blipFill>
                  </p:spPr>
                  <p:txBody>
                    <a:bodyPr/>
                    <a:lstStyle/>
                    <a:p>
                      <a:r>
                        <a:rPr lang="ko-KR" altLang="en-US">
                          <a:noFill/>
                        </a:rPr>
                        <a:t> </a:t>
                      </a:r>
                    </a:p>
                  </p:txBody>
                </p:sp>
              </mc:Fallback>
            </mc:AlternateContent>
          </p:grpSp>
        </p:grpSp>
      </p:grpSp>
      <p:sp>
        <p:nvSpPr>
          <p:cNvPr id="34"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480555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69A7F1D-E8C2-4763-8D9D-834520F500BA}"/>
              </a:ext>
            </a:extLst>
          </p:cNvPr>
          <p:cNvPicPr>
            <a:picLocks noChangeAspect="1"/>
          </p:cNvPicPr>
          <p:nvPr/>
        </p:nvPicPr>
        <p:blipFill>
          <a:blip r:embed="rId3"/>
          <a:stretch>
            <a:fillRect/>
          </a:stretch>
        </p:blipFill>
        <p:spPr>
          <a:xfrm>
            <a:off x="6488832" y="1453726"/>
            <a:ext cx="2710740" cy="4917281"/>
          </a:xfrm>
          <a:prstGeom prst="rect">
            <a:avLst/>
          </a:prstGeom>
        </p:spPr>
      </p:pic>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34" name="직사각형 33">
            <a:extLst>
              <a:ext uri="{FF2B5EF4-FFF2-40B4-BE49-F238E27FC236}">
                <a16:creationId xmlns:a16="http://schemas.microsoft.com/office/drawing/2014/main" id="{F3B3C8DF-D9A8-429B-BAB8-F499CF06E6B4}"/>
              </a:ext>
            </a:extLst>
          </p:cNvPr>
          <p:cNvSpPr/>
          <p:nvPr/>
        </p:nvSpPr>
        <p:spPr>
          <a:xfrm>
            <a:off x="580400" y="1521746"/>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4"/>
              </a:buBlip>
              <a:defRPr/>
            </a:pPr>
            <a:r>
              <a:rPr lang="en-US" altLang="ko-KR" sz="1401" dirty="0" err="1">
                <a:solidFill>
                  <a:schemeClr val="tx1"/>
                </a:solidFill>
                <a:latin typeface="SamsungOne-400" panose="020B0503030303020204" pitchFamily="34" charset="0"/>
                <a:ea typeface="SamsungOne-400" panose="020B0503030303020204" pitchFamily="34" charset="0"/>
              </a:rPr>
              <a:t>Đánh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chân</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a16="http://schemas.microsoft.com/office/drawing/2014/main" id="{52D32A01-5BBF-4C99-9C4F-8B6E931C78C1}"/>
              </a:ext>
            </a:extLst>
          </p:cNvPr>
          <p:cNvSpPr/>
          <p:nvPr/>
        </p:nvSpPr>
        <p:spPr>
          <a:xfrm>
            <a:off x="712188" y="1737192"/>
            <a:ext cx="5715608" cy="1047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Đầu cắm mở rộng</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Bo mạch Raspberry Pi 3B+ có một đầu cắm mở rộng đơn 40 chân, gắn nhãn “J8” để kết nối với 28 chân GPIO.</a:t>
            </a:r>
            <a:b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(Các chân 1, 2, 39 và 40 cũng được dán nhãn như hình dưới.)</a:t>
            </a:r>
          </a:p>
        </p:txBody>
      </p:sp>
      <p:pic>
        <p:nvPicPr>
          <p:cNvPr id="5" name="그림 4">
            <a:extLst>
              <a:ext uri="{FF2B5EF4-FFF2-40B4-BE49-F238E27FC236}">
                <a16:creationId xmlns:a16="http://schemas.microsoft.com/office/drawing/2014/main" id="{2CEBB2F1-0B90-4715-9D7A-FAED5F55F83C}"/>
              </a:ext>
            </a:extLst>
          </p:cNvPr>
          <p:cNvPicPr>
            <a:picLocks noChangeAspect="1"/>
          </p:cNvPicPr>
          <p:nvPr/>
        </p:nvPicPr>
        <p:blipFill rotWithShape="1">
          <a:blip r:embed="rId5"/>
          <a:srcRect l="2309" t="4824" r="5785" b="56132"/>
          <a:stretch/>
        </p:blipFill>
        <p:spPr>
          <a:xfrm>
            <a:off x="703274" y="3304047"/>
            <a:ext cx="5715645" cy="1816783"/>
          </a:xfrm>
          <a:prstGeom prst="rect">
            <a:avLst/>
          </a:prstGeom>
        </p:spPr>
      </p:pic>
      <p:sp>
        <p:nvSpPr>
          <p:cNvPr id="8"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2676437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25" name="직사각형 24">
            <a:extLst>
              <a:ext uri="{FF2B5EF4-FFF2-40B4-BE49-F238E27FC236}">
                <a16:creationId xmlns:a16="http://schemas.microsoft.com/office/drawing/2014/main" id="{6D44AE30-1ED3-455A-AB4C-45538C78DD87}"/>
              </a:ext>
            </a:extLst>
          </p:cNvPr>
          <p:cNvSpPr/>
          <p:nvPr/>
        </p:nvSpPr>
        <p:spPr>
          <a:xfrm>
            <a:off x="580400" y="153035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Đặc</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tính</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đáp</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ứng</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tần</a:t>
            </a:r>
            <a:r>
              <a:rPr lang="en-US" altLang="ko-KR" sz="1401" b="1" dirty="0">
                <a:solidFill>
                  <a:srgbClr val="0033FF"/>
                </a:solidFill>
                <a:latin typeface="SamsungOne-400" panose="020B0503030303020204" pitchFamily="34" charset="0"/>
                <a:ea typeface="SamsungOne-400" panose="020B0503030303020204" pitchFamily="34" charset="0"/>
              </a:rPr>
              <a:t> </a:t>
            </a:r>
            <a:r>
              <a:rPr lang="en-US" altLang="ko-KR" sz="1401" b="1" dirty="0" err="1">
                <a:solidFill>
                  <a:srgbClr val="0033FF"/>
                </a:solidFill>
                <a:latin typeface="SamsungOne-400" panose="020B0503030303020204" pitchFamily="34" charset="0"/>
                <a:ea typeface="SamsungOne-400" panose="020B0503030303020204" pitchFamily="34" charset="0"/>
              </a:rPr>
              <a:t>số</a:t>
            </a:r>
            <a:endParaRPr lang="en-US" altLang="ko-KR" sz="1401" b="1" dirty="0">
              <a:solidFill>
                <a:srgbClr val="0033FF"/>
              </a:solidFill>
              <a:latin typeface="SamsungOne-400" panose="020B0503030303020204" pitchFamily="34" charset="0"/>
              <a:ea typeface="SamsungOne-400" panose="020B0503030303020204" pitchFamily="34" charset="0"/>
            </a:endParaRPr>
          </a:p>
        </p:txBody>
      </p:sp>
      <p:sp>
        <p:nvSpPr>
          <p:cNvPr id="20" name="직사각형 19">
            <a:extLst>
              <a:ext uri="{FF2B5EF4-FFF2-40B4-BE49-F238E27FC236}">
                <a16:creationId xmlns:a16="http://schemas.microsoft.com/office/drawing/2014/main" id="{744146F1-21DE-48E6-9F97-3AAD01777DA7}"/>
              </a:ext>
            </a:extLst>
          </p:cNvPr>
          <p:cNvSpPr/>
          <p:nvPr/>
        </p:nvSpPr>
        <p:spPr>
          <a:xfrm>
            <a:off x="712189" y="1760688"/>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Đáp</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ứng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tần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sin (sin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cos)</a:t>
            </a:r>
          </a:p>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Tần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phản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hồi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dải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tần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giảm</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-3 dB ở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tần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vào</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3" name="그룹 32">
            <a:extLst>
              <a:ext uri="{FF2B5EF4-FFF2-40B4-BE49-F238E27FC236}">
                <a16:creationId xmlns:a16="http://schemas.microsoft.com/office/drawing/2014/main" id="{98D7F884-1FD6-4459-BEEC-4CB9E6CC98E6}"/>
              </a:ext>
            </a:extLst>
          </p:cNvPr>
          <p:cNvGrpSpPr/>
          <p:nvPr/>
        </p:nvGrpSpPr>
        <p:grpSpPr>
          <a:xfrm>
            <a:off x="862884" y="2528894"/>
            <a:ext cx="7811590" cy="3267660"/>
            <a:chOff x="1193460" y="2997091"/>
            <a:chExt cx="7082635" cy="2962733"/>
          </a:xfrm>
        </p:grpSpPr>
        <p:pic>
          <p:nvPicPr>
            <p:cNvPr id="34" name="Picture 4">
              <a:extLst>
                <a:ext uri="{FF2B5EF4-FFF2-40B4-BE49-F238E27FC236}">
                  <a16:creationId xmlns:a16="http://schemas.microsoft.com/office/drawing/2014/main" id="{D0EE717C-D64B-48D8-BF30-DC0A0EA08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86" b="11319"/>
            <a:stretch/>
          </p:blipFill>
          <p:spPr bwMode="auto">
            <a:xfrm>
              <a:off x="1915654" y="2997091"/>
              <a:ext cx="6360441" cy="2735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직사각형 34">
              <a:extLst>
                <a:ext uri="{FF2B5EF4-FFF2-40B4-BE49-F238E27FC236}">
                  <a16:creationId xmlns:a16="http://schemas.microsoft.com/office/drawing/2014/main" id="{F04A69B2-0FE3-4AFE-8E67-F4144DE1AB02}"/>
                </a:ext>
              </a:extLst>
            </p:cNvPr>
            <p:cNvSpPr/>
            <p:nvPr/>
          </p:nvSpPr>
          <p:spPr>
            <a:xfrm>
              <a:off x="1193460" y="3300017"/>
              <a:ext cx="986386" cy="359454"/>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1299" dirty="0" err="1">
                  <a:latin typeface="SamsungOne-400" panose="020B0503030303020204" pitchFamily="34" charset="0"/>
                  <a:ea typeface="SamsungOne-400" panose="020B0503030303020204" pitchFamily="34" charset="0"/>
                </a:rPr>
                <a:t>Đầu</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ra</a:t>
              </a:r>
              <a:r>
                <a:rPr lang="en-US" altLang="ko-KR" sz="1299" dirty="0">
                  <a:latin typeface="SamsungOne-400" panose="020B0503030303020204" pitchFamily="34" charset="0"/>
                  <a:ea typeface="SamsungOne-400" panose="020B0503030303020204" pitchFamily="34" charset="0"/>
                </a:rPr>
                <a:t> [Db]</a:t>
              </a:r>
            </a:p>
          </p:txBody>
        </p:sp>
        <p:sp>
          <p:nvSpPr>
            <p:cNvPr id="36" name="직사각형 35">
              <a:extLst>
                <a:ext uri="{FF2B5EF4-FFF2-40B4-BE49-F238E27FC236}">
                  <a16:creationId xmlns:a16="http://schemas.microsoft.com/office/drawing/2014/main" id="{19988288-256A-41E4-8EDD-7EDCAC3135EA}"/>
                </a:ext>
              </a:extLst>
            </p:cNvPr>
            <p:cNvSpPr/>
            <p:nvPr/>
          </p:nvSpPr>
          <p:spPr>
            <a:xfrm>
              <a:off x="4465774" y="5713941"/>
              <a:ext cx="1260201" cy="245883"/>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1299" dirty="0" err="1">
                  <a:latin typeface="SamsungOne-400" panose="020B0503030303020204" pitchFamily="34" charset="0"/>
                  <a:ea typeface="SamsungOne-400" panose="020B0503030303020204" pitchFamily="34" charset="0"/>
                </a:rPr>
                <a:t>Tần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số</a:t>
              </a:r>
              <a:r>
                <a:rPr lang="en-US" altLang="ko-KR" sz="1299" dirty="0">
                  <a:latin typeface="SamsungOne-400" panose="020B0503030303020204" pitchFamily="34" charset="0"/>
                  <a:ea typeface="SamsungOne-400" panose="020B0503030303020204" pitchFamily="34" charset="0"/>
                </a:rPr>
                <a:t> [Hz]</a:t>
              </a:r>
            </a:p>
          </p:txBody>
        </p:sp>
        <p:sp>
          <p:nvSpPr>
            <p:cNvPr id="37" name="직사각형 36">
              <a:extLst>
                <a:ext uri="{FF2B5EF4-FFF2-40B4-BE49-F238E27FC236}">
                  <a16:creationId xmlns:a16="http://schemas.microsoft.com/office/drawing/2014/main" id="{D740E328-C171-4180-A7F9-DF04C37BF721}"/>
                </a:ext>
              </a:extLst>
            </p:cNvPr>
            <p:cNvSpPr/>
            <p:nvPr/>
          </p:nvSpPr>
          <p:spPr>
            <a:xfrm>
              <a:off x="3731701" y="5486323"/>
              <a:ext cx="1260201" cy="245883"/>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1299" dirty="0">
                  <a:latin typeface="SamsungOne-400" panose="020B0503030303020204" pitchFamily="34" charset="0"/>
                  <a:ea typeface="SamsungOne-400" panose="020B0503030303020204" pitchFamily="34" charset="0"/>
                </a:rPr>
                <a:t>100</a:t>
              </a:r>
              <a:endParaRPr lang="ko-KR" altLang="en-US" sz="1299" dirty="0">
                <a:latin typeface="SamsungOne-400" panose="020B0503030303020204" pitchFamily="34" charset="0"/>
                <a:ea typeface="SamsungOne-700" panose="020B0803030303020204" pitchFamily="34" charset="0"/>
              </a:endParaRPr>
            </a:p>
          </p:txBody>
        </p:sp>
        <p:sp>
          <p:nvSpPr>
            <p:cNvPr id="38" name="직사각형 37">
              <a:extLst>
                <a:ext uri="{FF2B5EF4-FFF2-40B4-BE49-F238E27FC236}">
                  <a16:creationId xmlns:a16="http://schemas.microsoft.com/office/drawing/2014/main" id="{7D1D2DBB-9C1D-41C4-9EA4-246A7682B0C6}"/>
                </a:ext>
              </a:extLst>
            </p:cNvPr>
            <p:cNvSpPr/>
            <p:nvPr/>
          </p:nvSpPr>
          <p:spPr>
            <a:xfrm>
              <a:off x="5714460" y="5452557"/>
              <a:ext cx="1260201" cy="245883"/>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1299" dirty="0">
                  <a:latin typeface="SamsungOne-400" panose="020B0503030303020204" pitchFamily="34" charset="0"/>
                  <a:ea typeface="SamsungOne-400" panose="020B0503030303020204" pitchFamily="34" charset="0"/>
                </a:rPr>
                <a:t>1K</a:t>
              </a:r>
              <a:endParaRPr lang="ko-KR" altLang="en-US" sz="1299" dirty="0">
                <a:latin typeface="SamsungOne-400" panose="020B0503030303020204" pitchFamily="34" charset="0"/>
                <a:ea typeface="SamsungOne-700" panose="020B0803030303020204" pitchFamily="34" charset="0"/>
              </a:endParaRPr>
            </a:p>
          </p:txBody>
        </p:sp>
        <p:sp>
          <p:nvSpPr>
            <p:cNvPr id="39" name="직사각형 38">
              <a:extLst>
                <a:ext uri="{FF2B5EF4-FFF2-40B4-BE49-F238E27FC236}">
                  <a16:creationId xmlns:a16="http://schemas.microsoft.com/office/drawing/2014/main" id="{7363B196-989D-4EAB-ABB8-B5078ABDB692}"/>
                </a:ext>
              </a:extLst>
            </p:cNvPr>
            <p:cNvSpPr/>
            <p:nvPr/>
          </p:nvSpPr>
          <p:spPr>
            <a:xfrm>
              <a:off x="1881108" y="5288799"/>
              <a:ext cx="438591" cy="245883"/>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1299" b="1" dirty="0">
                  <a:latin typeface="SamsungOne-400" panose="020B0503030303020204" pitchFamily="34" charset="0"/>
                  <a:ea typeface="SamsungOne-400" panose="020B0503030303020204" pitchFamily="34" charset="0"/>
                </a:rPr>
                <a:t>-30</a:t>
              </a:r>
              <a:endParaRPr lang="ko-KR" altLang="en-US" sz="1299" b="1" dirty="0">
                <a:latin typeface="SamsungOne-400" panose="020B0503030303020204" pitchFamily="34" charset="0"/>
                <a:ea typeface="SamsungOne-700" panose="020B0803030303020204" pitchFamily="34" charset="0"/>
              </a:endParaRPr>
            </a:p>
          </p:txBody>
        </p:sp>
        <p:sp>
          <p:nvSpPr>
            <p:cNvPr id="41" name="직사각형 40">
              <a:extLst>
                <a:ext uri="{FF2B5EF4-FFF2-40B4-BE49-F238E27FC236}">
                  <a16:creationId xmlns:a16="http://schemas.microsoft.com/office/drawing/2014/main" id="{87300E16-FC51-4E9D-95BB-6666CCB45A87}"/>
                </a:ext>
              </a:extLst>
            </p:cNvPr>
            <p:cNvSpPr/>
            <p:nvPr/>
          </p:nvSpPr>
          <p:spPr>
            <a:xfrm>
              <a:off x="1881108" y="4727449"/>
              <a:ext cx="438591" cy="245883"/>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1299" b="1" dirty="0">
                  <a:latin typeface="SamsungOne-400" panose="020B0503030303020204" pitchFamily="34" charset="0"/>
                  <a:ea typeface="SamsungOne-400" panose="020B0503030303020204" pitchFamily="34" charset="0"/>
                </a:rPr>
                <a:t>-20</a:t>
              </a:r>
              <a:endParaRPr lang="ko-KR" altLang="en-US" sz="1299" b="1" dirty="0">
                <a:latin typeface="SamsungOne-400" panose="020B0503030303020204" pitchFamily="34" charset="0"/>
                <a:ea typeface="SamsungOne-700" panose="020B0803030303020204" pitchFamily="34" charset="0"/>
              </a:endParaRPr>
            </a:p>
          </p:txBody>
        </p:sp>
        <p:sp>
          <p:nvSpPr>
            <p:cNvPr id="42" name="직사각형 41">
              <a:extLst>
                <a:ext uri="{FF2B5EF4-FFF2-40B4-BE49-F238E27FC236}">
                  <a16:creationId xmlns:a16="http://schemas.microsoft.com/office/drawing/2014/main" id="{374B64C4-B2E7-419F-94E7-DBC3EE52D58D}"/>
                </a:ext>
              </a:extLst>
            </p:cNvPr>
            <p:cNvSpPr/>
            <p:nvPr/>
          </p:nvSpPr>
          <p:spPr>
            <a:xfrm>
              <a:off x="1881108" y="4153309"/>
              <a:ext cx="438591" cy="245883"/>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1299" b="1" dirty="0">
                  <a:latin typeface="SamsungOne-400" panose="020B0503030303020204" pitchFamily="34" charset="0"/>
                  <a:ea typeface="SamsungOne-400" panose="020B0503030303020204" pitchFamily="34" charset="0"/>
                </a:rPr>
                <a:t>-10</a:t>
              </a:r>
              <a:endParaRPr lang="ko-KR" altLang="en-US" sz="1299" b="1" dirty="0">
                <a:latin typeface="SamsungOne-400" panose="020B0503030303020204" pitchFamily="34" charset="0"/>
                <a:ea typeface="SamsungOne-700" panose="020B0803030303020204" pitchFamily="34" charset="0"/>
              </a:endParaRPr>
            </a:p>
          </p:txBody>
        </p:sp>
        <p:sp>
          <p:nvSpPr>
            <p:cNvPr id="43" name="직사각형 42">
              <a:extLst>
                <a:ext uri="{FF2B5EF4-FFF2-40B4-BE49-F238E27FC236}">
                  <a16:creationId xmlns:a16="http://schemas.microsoft.com/office/drawing/2014/main" id="{085FB425-722C-43BB-B367-B9D460B449B8}"/>
                </a:ext>
              </a:extLst>
            </p:cNvPr>
            <p:cNvSpPr/>
            <p:nvPr/>
          </p:nvSpPr>
          <p:spPr>
            <a:xfrm>
              <a:off x="1881108" y="3591411"/>
              <a:ext cx="438591" cy="245883"/>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1299" b="1" dirty="0">
                  <a:latin typeface="SamsungOne-400" panose="020B0503030303020204" pitchFamily="34" charset="0"/>
                  <a:ea typeface="SamsungOne-400" panose="020B0503030303020204" pitchFamily="34" charset="0"/>
                </a:rPr>
                <a:t>0</a:t>
              </a:r>
              <a:endParaRPr lang="ko-KR" altLang="en-US" sz="1299" b="1" dirty="0">
                <a:latin typeface="SamsungOne-400" panose="020B0503030303020204" pitchFamily="34" charset="0"/>
                <a:ea typeface="SamsungOne-700" panose="020B0803030303020204" pitchFamily="34" charset="0"/>
              </a:endParaRPr>
            </a:p>
          </p:txBody>
        </p:sp>
        <p:sp>
          <p:nvSpPr>
            <p:cNvPr id="63" name="직사각형 62">
              <a:extLst>
                <a:ext uri="{FF2B5EF4-FFF2-40B4-BE49-F238E27FC236}">
                  <a16:creationId xmlns:a16="http://schemas.microsoft.com/office/drawing/2014/main" id="{C38BC97F-69DC-4108-8810-C4E3BCF727F7}"/>
                </a:ext>
              </a:extLst>
            </p:cNvPr>
            <p:cNvSpPr/>
            <p:nvPr/>
          </p:nvSpPr>
          <p:spPr>
            <a:xfrm>
              <a:off x="7665992" y="3695257"/>
              <a:ext cx="526293" cy="245883"/>
            </a:xfrm>
            <a:prstGeom prst="rect">
              <a:avLst/>
            </a:prstGeom>
            <a:solidFill>
              <a:schemeClr val="bg1"/>
            </a:solidFill>
          </p:spPr>
          <p:txBody>
            <a:bodyPr wrap="square" lIns="0" tIns="0" rIns="0" bIns="0">
              <a:noAutofit/>
              <a:scene3d>
                <a:camera prst="orthographicFront"/>
                <a:lightRig rig="threePt" dir="t"/>
              </a:scene3d>
              <a:sp3d>
                <a:bevelT w="0" h="6350"/>
              </a:sp3d>
            </a:bodyPr>
            <a:lstStyle/>
            <a:p>
              <a:pPr algn="ctr"/>
              <a:r>
                <a:rPr lang="en-US" altLang="ko-KR" sz="1299" b="1" dirty="0">
                  <a:latin typeface="SamsungOne-400" panose="020B0503030303020204" pitchFamily="34" charset="0"/>
                  <a:ea typeface="SamsungOne-400" panose="020B0503030303020204" pitchFamily="34" charset="0"/>
                </a:rPr>
                <a:t>3[dB]</a:t>
              </a:r>
              <a:endParaRPr lang="ko-KR" altLang="en-US" sz="1299" b="1" dirty="0">
                <a:latin typeface="SamsungOne-400" panose="020B0503030303020204" pitchFamily="34" charset="0"/>
                <a:ea typeface="SamsungOne-700" panose="020B0803030303020204" pitchFamily="34" charset="0"/>
              </a:endParaRPr>
            </a:p>
          </p:txBody>
        </p:sp>
      </p:grpSp>
      <p:sp>
        <p:nvSpPr>
          <p:cNvPr id="17"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7982425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7" name="직사각형 16">
            <a:extLst>
              <a:ext uri="{FF2B5EF4-FFF2-40B4-BE49-F238E27FC236}">
                <a16:creationId xmlns:a16="http://schemas.microsoft.com/office/drawing/2014/main" id="{E36796BA-3766-48AC-B10A-7D35172229C7}"/>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Tạp</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âm</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p>
        </p:txBody>
      </p:sp>
      <p:sp>
        <p:nvSpPr>
          <p:cNvPr id="18" name="직사각형 17">
            <a:extLst>
              <a:ext uri="{FF2B5EF4-FFF2-40B4-BE49-F238E27FC236}">
                <a16:creationId xmlns:a16="http://schemas.microsoft.com/office/drawing/2014/main" id="{38117DC5-5F68-457D-8CA6-C15AADFAD9F5}"/>
              </a:ext>
            </a:extLst>
          </p:cNvPr>
          <p:cNvSpPr/>
          <p:nvPr/>
        </p:nvSpPr>
        <p:spPr>
          <a:xfrm>
            <a:off x="580391" y="1891205"/>
            <a:ext cx="8858081" cy="2581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Tạp âm là tín hiệu bất thường không mong muốn.</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Tạp âm dao động bất thường được tạo ra từ thiết bị cảm biến hoặc mạch chuyển đổi và trong một số trường hợp, không thể loại bỏ tạp âm.</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Do tạp âm xuất hiện ở đầu ra thông qua một số đường nên sẽ xảy ra sai số khi (</a:t>
            </a:r>
            <a:r>
              <a:rPr lang="el-GR" altLang="ko-KR" sz="1401" dirty="0">
                <a:solidFill>
                  <a:schemeClr val="tx1"/>
                </a:solidFill>
                <a:latin typeface="SamsungOne-400" panose="020B0503030303020204" pitchFamily="34" charset="0"/>
                <a:ea typeface="SamsungOne-400" panose="020B0503030303020204" pitchFamily="34" charset="0"/>
              </a:rPr>
              <a:t>Δ</a:t>
            </a:r>
            <a:r>
              <a:rPr lang="vi-VN" altLang="ko-KR" sz="1401" dirty="0">
                <a:solidFill>
                  <a:schemeClr val="tx1"/>
                </a:solidFill>
                <a:latin typeface="SamsungOne-400" panose="020B0503030303020204" pitchFamily="34" charset="0"/>
                <a:ea typeface="SamsungOne-400" panose="020B0503030303020204" pitchFamily="34" charset="0"/>
              </a:rPr>
              <a:t>y) phản hồi trước sự thay đổi đầu vào (</a:t>
            </a:r>
            <a:r>
              <a:rPr lang="el-GR" altLang="ko-KR" sz="1401" dirty="0">
                <a:solidFill>
                  <a:schemeClr val="tx1"/>
                </a:solidFill>
                <a:latin typeface="SamsungOne-400" panose="020B0503030303020204" pitchFamily="34" charset="0"/>
                <a:ea typeface="SamsungOne-400" panose="020B0503030303020204" pitchFamily="34" charset="0"/>
              </a:rPr>
              <a:t>Δ</a:t>
            </a:r>
            <a:r>
              <a:rPr lang="vi-VN" altLang="ko-KR" sz="1401" dirty="0">
                <a:solidFill>
                  <a:schemeClr val="tx1"/>
                </a:solidFill>
                <a:latin typeface="SamsungOne-400" panose="020B0503030303020204" pitchFamily="34" charset="0"/>
                <a:ea typeface="SamsungOne-400" panose="020B0503030303020204" pitchFamily="34" charset="0"/>
              </a:rPr>
              <a:t>x) của cảm biến giảm dưới mức tạp âm.</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Nếu tạp âm đi vào cảm biến tăng thì sẽ không thể phát hiện ra tín hiệu đầu vào cực nhỏ, ngay cả khi độ nhạy cao và giới hạn dưới của phép đo lớn.</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Do vậy, có thể giảm giới hạn phát hiện dưới bằng cách tăng tỷ số tín hiệu trên tạp âm (tỷ số S/N) của cảm biến.</a:t>
            </a:r>
          </a:p>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Sử</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dụng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lọc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để</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tăng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tỷ</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tín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hiệu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trên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tạp</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âm</a:t>
            </a:r>
            <a:r>
              <a:rPr lang="en-US" altLang="ko-KR" sz="1401" dirty="0">
                <a:solidFill>
                  <a:schemeClr val="tx1"/>
                </a:solidFill>
                <a:latin typeface="SamsungOne-400" panose="020B0503030303020204" pitchFamily="34" charset="0"/>
                <a:ea typeface="SamsungOne-400" panose="020B0503030303020204" pitchFamily="34" charset="0"/>
              </a:rPr>
              <a:t>.</a:t>
            </a:r>
          </a:p>
        </p:txBody>
      </p:sp>
      <p:sp>
        <p:nvSpPr>
          <p:cNvPr id="7"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30136304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id="{A3E83519-E0E1-4CCD-937A-AD5438D672BB}"/>
              </a:ext>
            </a:extLst>
          </p:cNvPr>
          <p:cNvGrpSpPr/>
          <p:nvPr/>
        </p:nvGrpSpPr>
        <p:grpSpPr>
          <a:xfrm>
            <a:off x="507542" y="2578553"/>
            <a:ext cx="2963563" cy="1707364"/>
            <a:chOff x="507533" y="2685230"/>
            <a:chExt cx="2963563" cy="1707362"/>
          </a:xfrm>
        </p:grpSpPr>
        <p:grpSp>
          <p:nvGrpSpPr>
            <p:cNvPr id="51" name="그룹 50">
              <a:extLst>
                <a:ext uri="{FF2B5EF4-FFF2-40B4-BE49-F238E27FC236}">
                  <a16:creationId xmlns:a16="http://schemas.microsoft.com/office/drawing/2014/main" id="{1651D0C8-101A-4F2E-825E-DA0561A79FCF}"/>
                </a:ext>
              </a:extLst>
            </p:cNvPr>
            <p:cNvGrpSpPr/>
            <p:nvPr/>
          </p:nvGrpSpPr>
          <p:grpSpPr>
            <a:xfrm>
              <a:off x="507533" y="2685230"/>
              <a:ext cx="2938986" cy="1707362"/>
              <a:chOff x="507533" y="2730950"/>
              <a:chExt cx="2938986" cy="1707362"/>
            </a:xfrm>
          </p:grpSpPr>
          <p:pic>
            <p:nvPicPr>
              <p:cNvPr id="12" name="Picture 2">
                <a:extLst>
                  <a:ext uri="{FF2B5EF4-FFF2-40B4-BE49-F238E27FC236}">
                    <a16:creationId xmlns:a16="http://schemas.microsoft.com/office/drawing/2014/main" id="{8234266D-BB96-4373-85E7-A7A4AA74D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33" y="2730950"/>
                <a:ext cx="2781878" cy="170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그룹 49">
                <a:extLst>
                  <a:ext uri="{FF2B5EF4-FFF2-40B4-BE49-F238E27FC236}">
                    <a16:creationId xmlns:a16="http://schemas.microsoft.com/office/drawing/2014/main" id="{EB04B2FF-8F1F-4B23-906C-114D795B1A8D}"/>
                  </a:ext>
                </a:extLst>
              </p:cNvPr>
              <p:cNvGrpSpPr/>
              <p:nvPr/>
            </p:nvGrpSpPr>
            <p:grpSpPr>
              <a:xfrm>
                <a:off x="819060" y="2878229"/>
                <a:ext cx="2627459" cy="1159760"/>
                <a:chOff x="819060" y="2878229"/>
                <a:chExt cx="2627459" cy="1159760"/>
              </a:xfrm>
            </p:grpSpPr>
            <p:sp>
              <p:nvSpPr>
                <p:cNvPr id="14" name="직사각형 13">
                  <a:extLst>
                    <a:ext uri="{FF2B5EF4-FFF2-40B4-BE49-F238E27FC236}">
                      <a16:creationId xmlns:a16="http://schemas.microsoft.com/office/drawing/2014/main" id="{42A88CFC-A42F-4CB7-887B-D3DAD9F152DE}"/>
                    </a:ext>
                  </a:extLst>
                </p:cNvPr>
                <p:cNvSpPr/>
                <p:nvPr/>
              </p:nvSpPr>
              <p:spPr>
                <a:xfrm>
                  <a:off x="819060" y="2881201"/>
                  <a:ext cx="739117" cy="184666"/>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r>
                    <a:rPr lang="en-US" altLang="ko-KR" sz="1200" dirty="0">
                      <a:latin typeface="SamsungOne-400" panose="020B0503030303020204" pitchFamily="34" charset="0"/>
                      <a:ea typeface="SamsungOne-400" panose="020B0503030303020204" pitchFamily="34" charset="0"/>
                    </a:rPr>
                    <a:t>Sensor</a:t>
                  </a:r>
                  <a:endParaRPr lang="ko-KR" altLang="en-US" sz="1200" dirty="0">
                    <a:latin typeface="SamsungOne-400" panose="020B0503030303020204" pitchFamily="34" charset="0"/>
                  </a:endParaRPr>
                </a:p>
              </p:txBody>
            </p:sp>
            <p:sp>
              <p:nvSpPr>
                <p:cNvPr id="15" name="직사각형 14">
                  <a:extLst>
                    <a:ext uri="{FF2B5EF4-FFF2-40B4-BE49-F238E27FC236}">
                      <a16:creationId xmlns:a16="http://schemas.microsoft.com/office/drawing/2014/main" id="{2F0923B2-DE4A-42E9-87A5-9D36070C0A3C}"/>
                    </a:ext>
                  </a:extLst>
                </p:cNvPr>
                <p:cNvSpPr/>
                <p:nvPr/>
              </p:nvSpPr>
              <p:spPr>
                <a:xfrm>
                  <a:off x="1939856" y="2878229"/>
                  <a:ext cx="1506663" cy="184666"/>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r>
                    <a:rPr lang="en-US" altLang="ko-KR" sz="1200" dirty="0">
                      <a:latin typeface="SamsungOne-400" panose="020B0503030303020204" pitchFamily="34" charset="0"/>
                      <a:ea typeface="SamsungOne-400" panose="020B0503030303020204" pitchFamily="34" charset="0"/>
                    </a:rPr>
                    <a:t>Interface circuit</a:t>
                  </a:r>
                  <a:endParaRPr lang="ko-KR" altLang="en-US" sz="1200" dirty="0">
                    <a:latin typeface="SamsungOne-400" panose="020B0503030303020204" pitchFamily="34" charset="0"/>
                    <a:ea typeface="SamsungOne-700" panose="020B0803030303020204" pitchFamily="34" charset="0"/>
                  </a:endParaRP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1FCB40FE-DCAA-4DB1-BBBE-9048BDA7EE1F}"/>
                        </a:ext>
                      </a:extLst>
                    </p:cNvPr>
                    <p:cNvSpPr/>
                    <p:nvPr/>
                  </p:nvSpPr>
                  <p:spPr>
                    <a:xfrm>
                      <a:off x="840251" y="3387898"/>
                      <a:ext cx="208784" cy="157864"/>
                    </a:xfrm>
                    <a:prstGeom prst="rect">
                      <a:avLst/>
                    </a:prstGeom>
                    <a:solidFill>
                      <a:srgbClr val="1FFBFF"/>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51" i="1" dirty="0">
                                <a:latin typeface="Cambria Math" panose="02040503050406030204" pitchFamily="18" charset="0"/>
                                <a:ea typeface="SamsungOne-400" panose="020B0503030303020204" pitchFamily="34" charset="0"/>
                              </a:rPr>
                              <m:t>𝑍</m:t>
                            </m:r>
                            <m:r>
                              <a:rPr lang="en-US" altLang="ko-KR" sz="1051" i="1" baseline="-25000" dirty="0">
                                <a:latin typeface="Cambria Math" panose="02040503050406030204" pitchFamily="18" charset="0"/>
                                <a:ea typeface="SamsungOne-400" panose="020B0503030303020204" pitchFamily="34" charset="0"/>
                              </a:rPr>
                              <m:t>𝑂</m:t>
                            </m:r>
                          </m:oMath>
                        </m:oMathPara>
                      </a14:m>
                      <a:endParaRPr lang="ko-KR" altLang="en-US" sz="1051" baseline="-25000" dirty="0">
                        <a:latin typeface="SamsungOne-400" panose="020B0503030303020204" pitchFamily="34" charset="0"/>
                        <a:ea typeface="SamsungOne-700" panose="020B0803030303020204" pitchFamily="34" charset="0"/>
                      </a:endParaRPr>
                    </a:p>
                  </p:txBody>
                </p:sp>
              </mc:Choice>
              <mc:Fallback xmlns="">
                <p:sp>
                  <p:nvSpPr>
                    <p:cNvPr id="24" name="직사각형 23">
                      <a:extLst>
                        <a:ext uri="{FF2B5EF4-FFF2-40B4-BE49-F238E27FC236}">
                          <a16:creationId xmlns:a16="http://schemas.microsoft.com/office/drawing/2014/main" id="{1FCB40FE-DCAA-4DB1-BBBE-9048BDA7EE1F}"/>
                        </a:ext>
                      </a:extLst>
                    </p:cNvPr>
                    <p:cNvSpPr>
                      <a:spLocks noRot="1" noChangeAspect="1" noMove="1" noResize="1" noEditPoints="1" noAdjustHandles="1" noChangeArrowheads="1" noChangeShapeType="1" noTextEdit="1"/>
                    </p:cNvSpPr>
                    <p:nvPr/>
                  </p:nvSpPr>
                  <p:spPr>
                    <a:xfrm>
                      <a:off x="840251" y="3387900"/>
                      <a:ext cx="208784" cy="157864"/>
                    </a:xfrm>
                    <a:prstGeom prst="rect">
                      <a:avLst/>
                    </a:prstGeom>
                    <a:blipFill>
                      <a:blip r:embed="rId4"/>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타원 24">
                      <a:extLst>
                        <a:ext uri="{FF2B5EF4-FFF2-40B4-BE49-F238E27FC236}">
                          <a16:creationId xmlns:a16="http://schemas.microsoft.com/office/drawing/2014/main" id="{9E1FCA37-64DF-4172-9C51-B8FFAA478035}"/>
                        </a:ext>
                      </a:extLst>
                    </p:cNvPr>
                    <p:cNvSpPr/>
                    <p:nvPr/>
                  </p:nvSpPr>
                  <p:spPr>
                    <a:xfrm>
                      <a:off x="1025204" y="3847741"/>
                      <a:ext cx="208784" cy="190248"/>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901" i="1" dirty="0">
                                <a:latin typeface="Cambria Math" panose="02040503050406030204" pitchFamily="18" charset="0"/>
                                <a:ea typeface="SamsungOne-400" panose="020B0503030303020204" pitchFamily="34" charset="0"/>
                              </a:rPr>
                              <m:t>𝑉</m:t>
                            </m:r>
                            <m:r>
                              <a:rPr lang="en-US" altLang="ko-KR" sz="901" i="1" baseline="-25000" dirty="0">
                                <a:latin typeface="Cambria Math" panose="02040503050406030204" pitchFamily="18" charset="0"/>
                                <a:ea typeface="SamsungOne-400" panose="020B0503030303020204" pitchFamily="34" charset="0"/>
                              </a:rPr>
                              <m:t>𝑆</m:t>
                            </m:r>
                          </m:oMath>
                        </m:oMathPara>
                      </a14:m>
                      <a:endParaRPr lang="ko-KR" altLang="en-US" sz="901" baseline="-25000" dirty="0">
                        <a:latin typeface="SamsungOne-400" panose="020B0503030303020204" pitchFamily="34" charset="0"/>
                        <a:ea typeface="SamsungOne-700" panose="020B0803030303020204" pitchFamily="34" charset="0"/>
                      </a:endParaRPr>
                    </a:p>
                  </p:txBody>
                </p:sp>
              </mc:Choice>
              <mc:Fallback xmlns="">
                <p:sp>
                  <p:nvSpPr>
                    <p:cNvPr id="25" name="타원 24">
                      <a:extLst>
                        <a:ext uri="{FF2B5EF4-FFF2-40B4-BE49-F238E27FC236}">
                          <a16:creationId xmlns:a16="http://schemas.microsoft.com/office/drawing/2014/main" id="{9E1FCA37-64DF-4172-9C51-B8FFAA478035}"/>
                        </a:ext>
                      </a:extLst>
                    </p:cNvPr>
                    <p:cNvSpPr>
                      <a:spLocks noRot="1" noChangeAspect="1" noMove="1" noResize="1" noEditPoints="1" noAdjustHandles="1" noChangeArrowheads="1" noChangeShapeType="1" noTextEdit="1"/>
                    </p:cNvSpPr>
                    <p:nvPr/>
                  </p:nvSpPr>
                  <p:spPr>
                    <a:xfrm>
                      <a:off x="1025203" y="3847742"/>
                      <a:ext cx="208784" cy="190248"/>
                    </a:xfrm>
                    <a:prstGeom prst="ellipse">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타원 26">
                      <a:extLst>
                        <a:ext uri="{FF2B5EF4-FFF2-40B4-BE49-F238E27FC236}">
                          <a16:creationId xmlns:a16="http://schemas.microsoft.com/office/drawing/2014/main" id="{343AE433-75AC-402B-A89C-C63734C8396C}"/>
                        </a:ext>
                      </a:extLst>
                    </p:cNvPr>
                    <p:cNvSpPr/>
                    <p:nvPr/>
                  </p:nvSpPr>
                  <p:spPr>
                    <a:xfrm>
                      <a:off x="1825937" y="3632496"/>
                      <a:ext cx="208784" cy="211438"/>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400" panose="020B0503030303020204" pitchFamily="34" charset="0"/>
                              </a:rPr>
                              <m:t>𝑉</m:t>
                            </m:r>
                          </m:oMath>
                        </m:oMathPara>
                      </a14:m>
                      <a:endParaRPr lang="ko-KR" altLang="en-US" sz="1000" baseline="-25000" dirty="0">
                        <a:latin typeface="SamsungOne-400" panose="020B0503030303020204" pitchFamily="34" charset="0"/>
                        <a:ea typeface="SamsungOne-700" panose="020B0803030303020204" pitchFamily="34" charset="0"/>
                      </a:endParaRPr>
                    </a:p>
                  </p:txBody>
                </p:sp>
              </mc:Choice>
              <mc:Fallback xmlns="">
                <p:sp>
                  <p:nvSpPr>
                    <p:cNvPr id="27" name="타원 26">
                      <a:extLst>
                        <a:ext uri="{FF2B5EF4-FFF2-40B4-BE49-F238E27FC236}">
                          <a16:creationId xmlns:a16="http://schemas.microsoft.com/office/drawing/2014/main" id="{343AE433-75AC-402B-A89C-C63734C8396C}"/>
                        </a:ext>
                      </a:extLst>
                    </p:cNvPr>
                    <p:cNvSpPr>
                      <a:spLocks noRot="1" noChangeAspect="1" noMove="1" noResize="1" noEditPoints="1" noAdjustHandles="1" noChangeArrowheads="1" noChangeShapeType="1" noTextEdit="1"/>
                    </p:cNvSpPr>
                    <p:nvPr/>
                  </p:nvSpPr>
                  <p:spPr>
                    <a:xfrm>
                      <a:off x="1825938" y="3632497"/>
                      <a:ext cx="208784" cy="211438"/>
                    </a:xfrm>
                    <a:prstGeom prst="ellipse">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D4E258E6-57DA-4865-B194-BA1BA26064B7}"/>
                        </a:ext>
                      </a:extLst>
                    </p:cNvPr>
                    <p:cNvSpPr/>
                    <p:nvPr/>
                  </p:nvSpPr>
                  <p:spPr>
                    <a:xfrm>
                      <a:off x="2882358" y="3632496"/>
                      <a:ext cx="208784" cy="157864"/>
                    </a:xfrm>
                    <a:prstGeom prst="rect">
                      <a:avLst/>
                    </a:prstGeom>
                    <a:solidFill>
                      <a:srgbClr val="FFDFD9"/>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51" i="1" dirty="0">
                                <a:latin typeface="Cambria Math" panose="02040503050406030204" pitchFamily="18" charset="0"/>
                                <a:ea typeface="SamsungOne-400" panose="020B0503030303020204" pitchFamily="34" charset="0"/>
                              </a:rPr>
                              <m:t>𝑍</m:t>
                            </m:r>
                            <m:r>
                              <a:rPr lang="en-US" altLang="ko-KR" sz="1051" i="1" baseline="-25000" dirty="0">
                                <a:latin typeface="Cambria Math" panose="02040503050406030204" pitchFamily="18" charset="0"/>
                                <a:ea typeface="SamsungOne-400" panose="020B0503030303020204" pitchFamily="34" charset="0"/>
                              </a:rPr>
                              <m:t>𝑖</m:t>
                            </m:r>
                          </m:oMath>
                        </m:oMathPara>
                      </a14:m>
                      <a:endParaRPr lang="ko-KR" altLang="en-US" sz="1051" baseline="-25000" dirty="0">
                        <a:latin typeface="SamsungOne-400" panose="020B0503030303020204" pitchFamily="34" charset="0"/>
                        <a:ea typeface="SamsungOne-700" panose="020B0803030303020204" pitchFamily="34" charset="0"/>
                      </a:endParaRPr>
                    </a:p>
                  </p:txBody>
                </p:sp>
              </mc:Choice>
              <mc:Fallback xmlns="">
                <p:sp>
                  <p:nvSpPr>
                    <p:cNvPr id="28" name="직사각형 27">
                      <a:extLst>
                        <a:ext uri="{FF2B5EF4-FFF2-40B4-BE49-F238E27FC236}">
                          <a16:creationId xmlns:a16="http://schemas.microsoft.com/office/drawing/2014/main" id="{D4E258E6-57DA-4865-B194-BA1BA26064B7}"/>
                        </a:ext>
                      </a:extLst>
                    </p:cNvPr>
                    <p:cNvSpPr>
                      <a:spLocks noRot="1" noChangeAspect="1" noMove="1" noResize="1" noEditPoints="1" noAdjustHandles="1" noChangeArrowheads="1" noChangeShapeType="1" noTextEdit="1"/>
                    </p:cNvSpPr>
                    <p:nvPr/>
                  </p:nvSpPr>
                  <p:spPr>
                    <a:xfrm>
                      <a:off x="2882356" y="3632497"/>
                      <a:ext cx="208784" cy="157864"/>
                    </a:xfrm>
                    <a:prstGeom prst="rect">
                      <a:avLst/>
                    </a:prstGeom>
                    <a:blipFill>
                      <a:blip r:embed="rId7"/>
                      <a:stretch>
                        <a:fillRect b="-7692"/>
                      </a:stretch>
                    </a:blipFill>
                  </p:spPr>
                  <p:txBody>
                    <a:bodyPr/>
                    <a:lstStyle/>
                    <a:p>
                      <a:r>
                        <a:rPr lang="ko-KR" altLang="en-US">
                          <a:noFill/>
                        </a:rPr>
                        <a:t> </a:t>
                      </a:r>
                    </a:p>
                  </p:txBody>
                </p:sp>
              </mc:Fallback>
            </mc:AlternateContent>
          </p:grpSp>
        </p:grpSp>
        <p:sp>
          <p:nvSpPr>
            <p:cNvPr id="38" name="직사각형 37">
              <a:extLst>
                <a:ext uri="{FF2B5EF4-FFF2-40B4-BE49-F238E27FC236}">
                  <a16:creationId xmlns:a16="http://schemas.microsoft.com/office/drawing/2014/main" id="{25111A8D-3132-4B25-B2A6-E46EE8D82743}"/>
                </a:ext>
              </a:extLst>
            </p:cNvPr>
            <p:cNvSpPr/>
            <p:nvPr/>
          </p:nvSpPr>
          <p:spPr>
            <a:xfrm>
              <a:off x="562862" y="2837630"/>
              <a:ext cx="2908234" cy="149635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7" name="직사각형 16">
            <a:extLst>
              <a:ext uri="{FF2B5EF4-FFF2-40B4-BE49-F238E27FC236}">
                <a16:creationId xmlns:a16="http://schemas.microsoft.com/office/drawing/2014/main" id="{E36796BA-3766-48AC-B10A-7D35172229C7}"/>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Trở</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kháng</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đầu</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ra</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p>
        </p:txBody>
      </p:sp>
      <p:sp>
        <p:nvSpPr>
          <p:cNvPr id="18" name="직사각형 17">
            <a:extLst>
              <a:ext uri="{FF2B5EF4-FFF2-40B4-BE49-F238E27FC236}">
                <a16:creationId xmlns:a16="http://schemas.microsoft.com/office/drawing/2014/main" id="{38117DC5-5F68-457D-8CA6-C15AADFAD9F5}"/>
              </a:ext>
            </a:extLst>
          </p:cNvPr>
          <p:cNvSpPr/>
          <p:nvPr/>
        </p:nvSpPr>
        <p:spPr>
          <a:xfrm>
            <a:off x="580400" y="1891205"/>
            <a:ext cx="8619172" cy="800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600"/>
              </a:spcAft>
              <a:buSzPct val="120000"/>
              <a:buBlip>
                <a:blip r:embed="rId8"/>
              </a:buBlip>
              <a:defRPr/>
            </a:pPr>
            <a:r>
              <a:rPr lang="en-US" altLang="ko-KR" sz="1401" dirty="0">
                <a:solidFill>
                  <a:schemeClr val="tx1"/>
                </a:solidFill>
                <a:latin typeface="SamsungOne-400" panose="020B0503030303020204" pitchFamily="34" charset="0"/>
                <a:ea typeface="SamsungOne-400" panose="020B0503030303020204" pitchFamily="34" charset="0"/>
              </a:rPr>
              <a:t>Khi </a:t>
            </a:r>
            <a:r>
              <a:rPr lang="en-US" altLang="ko-KR" sz="1401" dirty="0" err="1">
                <a:solidFill>
                  <a:schemeClr val="tx1"/>
                </a:solidFill>
                <a:latin typeface="SamsungOne-400" panose="020B0503030303020204" pitchFamily="34" charset="0"/>
                <a:ea typeface="SamsungOne-400" panose="020B0503030303020204" pitchFamily="34" charset="0"/>
              </a:rPr>
              <a:t>nối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với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một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mạch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điện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tử</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sự</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phụ</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thuộc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giữa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trở</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kháng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đầu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ra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của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trở</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kháng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đầu</a:t>
            </a:r>
            <a:r>
              <a:rPr lang="en-US" altLang="ko-KR" sz="1401" dirty="0">
                <a:solidFill>
                  <a:schemeClr val="tx1"/>
                </a:solidFill>
                <a:latin typeface="SamsungOne-400" panose="020B0503030303020204" pitchFamily="34" charset="0"/>
                <a:ea typeface="SamsungOne-400" panose="020B0503030303020204" pitchFamily="34" charset="0"/>
              </a:rPr>
              <a:t> </a:t>
            </a:r>
          </a:p>
          <a:p>
            <a:pPr marL="115879" indent="-115879">
              <a:spcAft>
                <a:spcPts val="600"/>
              </a:spcAft>
              <a:buSzPct val="120000"/>
              <a:buBlip>
                <a:blip r:embed="rId8"/>
              </a:buBlip>
              <a:defRPr/>
            </a:pPr>
            <a:r>
              <a:rPr lang="en-US" altLang="ko-KR" sz="1401" dirty="0" err="1">
                <a:solidFill>
                  <a:schemeClr val="tx1"/>
                </a:solidFill>
                <a:latin typeface="SamsungOne-400" panose="020B0503030303020204" pitchFamily="34" charset="0"/>
                <a:ea typeface="SamsungOne-400" panose="020B0503030303020204" pitchFamily="34" charset="0"/>
              </a:rPr>
              <a:t>vào</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của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mạch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rất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quan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trọng</a:t>
            </a:r>
            <a:r>
              <a:rPr lang="en-US" altLang="ko-KR" sz="1401" dirty="0">
                <a:solidFill>
                  <a:schemeClr val="tx1"/>
                </a:solidFill>
                <a:latin typeface="SamsungOne-400" panose="020B0503030303020204" pitchFamily="34" charset="0"/>
                <a:ea typeface="SamsungOne-400" panose="020B0503030303020204" pitchFamily="34" charset="0"/>
              </a:rPr>
              <a:t>.</a:t>
            </a:r>
          </a:p>
          <a:p>
            <a:pPr marL="115879" indent="-115879">
              <a:spcAft>
                <a:spcPts val="600"/>
              </a:spcAft>
              <a:buSzPct val="120000"/>
              <a:buBlip>
                <a:blip r:embed="rId8"/>
              </a:buBlip>
              <a:defRPr/>
            </a:pPr>
            <a:r>
              <a:rPr lang="en-US" altLang="ko-KR" sz="1401" dirty="0" err="1">
                <a:solidFill>
                  <a:schemeClr val="tx1"/>
                </a:solidFill>
                <a:latin typeface="SamsungOne-400" panose="020B0503030303020204" pitchFamily="34" charset="0"/>
                <a:ea typeface="SamsungOne-400" panose="020B0503030303020204" pitchFamily="34" charset="0"/>
              </a:rPr>
              <a:t>Đối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với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có</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điện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áp</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ra</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6" name="직사각형 5">
            <a:extLst>
              <a:ext uri="{FF2B5EF4-FFF2-40B4-BE49-F238E27FC236}">
                <a16:creationId xmlns:a16="http://schemas.microsoft.com/office/drawing/2014/main" id="{AC6D76CC-7915-4BD7-8B7A-BDDA4F9D5C60}"/>
              </a:ext>
            </a:extLst>
          </p:cNvPr>
          <p:cNvSpPr/>
          <p:nvPr/>
        </p:nvSpPr>
        <p:spPr>
          <a:xfrm>
            <a:off x="3600950" y="2637359"/>
            <a:ext cx="5598625" cy="1150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Trở kháng cảm biến Zo được mắc nối tiếp với trở kháng đầu vào Zi của mạch.</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Để giảm thiểu sự biến dạng của tín hiệu đầu ra, tức là V=Vs thì trở kháng đầu ra của cảm biến phải nhỏ (Zo&lt;&lt;Zi)</a:t>
            </a:r>
          </a:p>
          <a:p>
            <a:pPr>
              <a:spcAft>
                <a:spcPts val="802"/>
              </a:spcAft>
              <a:buClr>
                <a:srgbClr val="193EB0"/>
              </a:buClr>
            </a:pPr>
            <a:endParaRPr lang="vi-VN"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873A81F7-BF93-43DB-BA1D-AA3283600EC9}"/>
              </a:ext>
            </a:extLst>
          </p:cNvPr>
          <p:cNvSpPr/>
          <p:nvPr/>
        </p:nvSpPr>
        <p:spPr>
          <a:xfrm>
            <a:off x="580395" y="4350484"/>
            <a:ext cx="2772411"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8"/>
              </a:buBlip>
              <a:defRPr/>
            </a:pPr>
            <a:r>
              <a:rPr lang="en-US" altLang="ko-KR" sz="1401" dirty="0" err="1">
                <a:solidFill>
                  <a:schemeClr val="tx1"/>
                </a:solidFill>
                <a:latin typeface="SamsungOne-400" panose="020B0503030303020204" pitchFamily="34" charset="0"/>
                <a:ea typeface="SamsungOne-400" panose="020B0503030303020204" pitchFamily="34" charset="0"/>
              </a:rPr>
              <a:t>Đối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với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có</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dòng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điện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ra</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33F7CA96-55F1-44AB-B43F-5F0D4C3C08C3}"/>
              </a:ext>
            </a:extLst>
          </p:cNvPr>
          <p:cNvSpPr/>
          <p:nvPr/>
        </p:nvSpPr>
        <p:spPr>
          <a:xfrm>
            <a:off x="3600950" y="4554315"/>
            <a:ext cx="5598625"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Trở kháng cảm biến Zo được mắc song song với trở</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kháng đầu vào Zi của mạch.</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Trở kháng đầu vào của mạch phải nhỏ sao cho I=Is. (Zo&gt;&gt;Zi)</a:t>
            </a:r>
          </a:p>
        </p:txBody>
      </p:sp>
      <p:grpSp>
        <p:nvGrpSpPr>
          <p:cNvPr id="53" name="그룹 52">
            <a:extLst>
              <a:ext uri="{FF2B5EF4-FFF2-40B4-BE49-F238E27FC236}">
                <a16:creationId xmlns:a16="http://schemas.microsoft.com/office/drawing/2014/main" id="{D1F1C9E8-3B18-4BE8-AA50-F44BB6D103B2}"/>
              </a:ext>
            </a:extLst>
          </p:cNvPr>
          <p:cNvGrpSpPr/>
          <p:nvPr/>
        </p:nvGrpSpPr>
        <p:grpSpPr>
          <a:xfrm>
            <a:off x="562865" y="4632641"/>
            <a:ext cx="2908236" cy="1621395"/>
            <a:chOff x="562862" y="4807892"/>
            <a:chExt cx="2908234" cy="1621396"/>
          </a:xfrm>
        </p:grpSpPr>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3D95F083-8D78-4940-AC03-A5DB089C9DF8}"/>
                    </a:ext>
                  </a:extLst>
                </p:cNvPr>
                <p:cNvSpPr/>
                <p:nvPr/>
              </p:nvSpPr>
              <p:spPr>
                <a:xfrm>
                  <a:off x="2951496" y="5653559"/>
                  <a:ext cx="208783" cy="157864"/>
                </a:xfrm>
                <a:prstGeom prst="rect">
                  <a:avLst/>
                </a:prstGeom>
                <a:solidFill>
                  <a:srgbClr val="FFDFD9"/>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51" i="1" dirty="0">
                            <a:latin typeface="Cambria Math" panose="02040503050406030204" pitchFamily="18" charset="0"/>
                            <a:ea typeface="SamsungOne-400" panose="020B0503030303020204" pitchFamily="34" charset="0"/>
                          </a:rPr>
                          <m:t>𝑍</m:t>
                        </m:r>
                        <m:r>
                          <a:rPr lang="en-US" altLang="ko-KR" sz="1051" i="1" baseline="-25000" dirty="0">
                            <a:latin typeface="Cambria Math" panose="02040503050406030204" pitchFamily="18" charset="0"/>
                            <a:ea typeface="SamsungOne-400" panose="020B0503030303020204" pitchFamily="34" charset="0"/>
                          </a:rPr>
                          <m:t>𝑖</m:t>
                        </m:r>
                      </m:oMath>
                    </m:oMathPara>
                  </a14:m>
                  <a:endParaRPr lang="ko-KR" altLang="en-US" sz="1051" baseline="-25000" dirty="0">
                    <a:latin typeface="SamsungOne-400" panose="020B0503030303020204" pitchFamily="34" charset="0"/>
                    <a:ea typeface="SamsungOne-700" panose="020B0803030303020204" pitchFamily="34" charset="0"/>
                  </a:endParaRPr>
                </a:p>
              </p:txBody>
            </p:sp>
          </mc:Choice>
          <mc:Fallback xmlns="">
            <p:sp>
              <p:nvSpPr>
                <p:cNvPr id="29" name="직사각형 28">
                  <a:extLst>
                    <a:ext uri="{FF2B5EF4-FFF2-40B4-BE49-F238E27FC236}">
                      <a16:creationId xmlns:a16="http://schemas.microsoft.com/office/drawing/2014/main" id="{3D95F083-8D78-4940-AC03-A5DB089C9DF8}"/>
                    </a:ext>
                  </a:extLst>
                </p:cNvPr>
                <p:cNvSpPr>
                  <a:spLocks noRot="1" noChangeAspect="1" noMove="1" noResize="1" noEditPoints="1" noAdjustHandles="1" noChangeArrowheads="1" noChangeShapeType="1" noTextEdit="1"/>
                </p:cNvSpPr>
                <p:nvPr/>
              </p:nvSpPr>
              <p:spPr>
                <a:xfrm>
                  <a:off x="2951497" y="5653561"/>
                  <a:ext cx="208781" cy="157864"/>
                </a:xfrm>
                <a:prstGeom prst="rect">
                  <a:avLst/>
                </a:prstGeom>
                <a:blipFill>
                  <a:blip r:embed="rId7"/>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F225ECC7-0265-4950-BA78-BEB74EB619A5}"/>
                    </a:ext>
                  </a:extLst>
                </p:cNvPr>
                <p:cNvSpPr/>
                <p:nvPr/>
              </p:nvSpPr>
              <p:spPr>
                <a:xfrm>
                  <a:off x="909393" y="5633329"/>
                  <a:ext cx="208784" cy="157864"/>
                </a:xfrm>
                <a:prstGeom prst="rect">
                  <a:avLst/>
                </a:prstGeom>
                <a:solidFill>
                  <a:srgbClr val="1FFBFF"/>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51" i="1" dirty="0">
                            <a:latin typeface="Cambria Math" panose="02040503050406030204" pitchFamily="18" charset="0"/>
                            <a:ea typeface="SamsungOne-400" panose="020B0503030303020204" pitchFamily="34" charset="0"/>
                          </a:rPr>
                          <m:t>𝑍</m:t>
                        </m:r>
                        <m:r>
                          <a:rPr lang="en-US" altLang="ko-KR" sz="1051" i="1" baseline="-25000" dirty="0">
                            <a:latin typeface="Cambria Math" panose="02040503050406030204" pitchFamily="18" charset="0"/>
                            <a:ea typeface="SamsungOne-400" panose="020B0503030303020204" pitchFamily="34" charset="0"/>
                          </a:rPr>
                          <m:t>𝑂</m:t>
                        </m:r>
                      </m:oMath>
                    </m:oMathPara>
                  </a14:m>
                  <a:endParaRPr lang="ko-KR" altLang="en-US" sz="1051" baseline="-25000" dirty="0">
                    <a:latin typeface="SamsungOne-400" panose="020B0503030303020204" pitchFamily="34" charset="0"/>
                    <a:ea typeface="SamsungOne-700" panose="020B0803030303020204" pitchFamily="34" charset="0"/>
                  </a:endParaRPr>
                </a:p>
              </p:txBody>
            </p:sp>
          </mc:Choice>
          <mc:Fallback xmlns="">
            <p:sp>
              <p:nvSpPr>
                <p:cNvPr id="30" name="직사각형 29">
                  <a:extLst>
                    <a:ext uri="{FF2B5EF4-FFF2-40B4-BE49-F238E27FC236}">
                      <a16:creationId xmlns:a16="http://schemas.microsoft.com/office/drawing/2014/main" id="{F225ECC7-0265-4950-BA78-BEB74EB619A5}"/>
                    </a:ext>
                  </a:extLst>
                </p:cNvPr>
                <p:cNvSpPr>
                  <a:spLocks noRot="1" noChangeAspect="1" noMove="1" noResize="1" noEditPoints="1" noAdjustHandles="1" noChangeArrowheads="1" noChangeShapeType="1" noTextEdit="1"/>
                </p:cNvSpPr>
                <p:nvPr/>
              </p:nvSpPr>
              <p:spPr>
                <a:xfrm>
                  <a:off x="909392" y="5633328"/>
                  <a:ext cx="208784" cy="157864"/>
                </a:xfrm>
                <a:prstGeom prst="rect">
                  <a:avLst/>
                </a:prstGeom>
                <a:blipFill>
                  <a:blip r:embed="rId11"/>
                  <a:stretch>
                    <a:fillRect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66D452CE-BE1E-4EBC-9B0F-B9C9437EFF89}"/>
                    </a:ext>
                  </a:extLst>
                </p:cNvPr>
                <p:cNvSpPr/>
                <p:nvPr/>
              </p:nvSpPr>
              <p:spPr>
                <a:xfrm>
                  <a:off x="909393" y="5660455"/>
                  <a:ext cx="208784" cy="157864"/>
                </a:xfrm>
                <a:prstGeom prst="rect">
                  <a:avLst/>
                </a:prstGeom>
                <a:solidFill>
                  <a:srgbClr val="1FFBFF"/>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51" i="1" dirty="0">
                            <a:latin typeface="Cambria Math" panose="02040503050406030204" pitchFamily="18" charset="0"/>
                            <a:ea typeface="SamsungOne-400" panose="020B0503030303020204" pitchFamily="34" charset="0"/>
                          </a:rPr>
                          <m:t>𝑍</m:t>
                        </m:r>
                        <m:r>
                          <a:rPr lang="en-US" altLang="ko-KR" sz="1051" i="1" baseline="-25000" dirty="0">
                            <a:latin typeface="Cambria Math" panose="02040503050406030204" pitchFamily="18" charset="0"/>
                            <a:ea typeface="SamsungOne-400" panose="020B0503030303020204" pitchFamily="34" charset="0"/>
                          </a:rPr>
                          <m:t>𝑂</m:t>
                        </m:r>
                      </m:oMath>
                    </m:oMathPara>
                  </a14:m>
                  <a:endParaRPr lang="ko-KR" altLang="en-US" sz="1051" baseline="-25000" dirty="0">
                    <a:latin typeface="SamsungOne-400" panose="020B0503030303020204" pitchFamily="34" charset="0"/>
                    <a:ea typeface="SamsungOne-700" panose="020B0803030303020204" pitchFamily="34" charset="0"/>
                  </a:endParaRPr>
                </a:p>
              </p:txBody>
            </p:sp>
          </mc:Choice>
          <mc:Fallback xmlns="">
            <p:sp>
              <p:nvSpPr>
                <p:cNvPr id="31" name="직사각형 30">
                  <a:extLst>
                    <a:ext uri="{FF2B5EF4-FFF2-40B4-BE49-F238E27FC236}">
                      <a16:creationId xmlns:a16="http://schemas.microsoft.com/office/drawing/2014/main" id="{66D452CE-BE1E-4EBC-9B0F-B9C9437EFF89}"/>
                    </a:ext>
                  </a:extLst>
                </p:cNvPr>
                <p:cNvSpPr>
                  <a:spLocks noRot="1" noChangeAspect="1" noMove="1" noResize="1" noEditPoints="1" noAdjustHandles="1" noChangeArrowheads="1" noChangeShapeType="1" noTextEdit="1"/>
                </p:cNvSpPr>
                <p:nvPr/>
              </p:nvSpPr>
              <p:spPr>
                <a:xfrm>
                  <a:off x="909392" y="5660456"/>
                  <a:ext cx="208784" cy="157864"/>
                </a:xfrm>
                <a:prstGeom prst="rect">
                  <a:avLst/>
                </a:prstGeom>
                <a:blipFill>
                  <a:blip r:embed="rId4"/>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직사각형 31">
                  <a:extLst>
                    <a:ext uri="{FF2B5EF4-FFF2-40B4-BE49-F238E27FC236}">
                      <a16:creationId xmlns:a16="http://schemas.microsoft.com/office/drawing/2014/main" id="{E061D82D-5124-46F3-8F44-0CB89459DFA5}"/>
                    </a:ext>
                  </a:extLst>
                </p:cNvPr>
                <p:cNvSpPr/>
                <p:nvPr/>
              </p:nvSpPr>
              <p:spPr>
                <a:xfrm>
                  <a:off x="909393" y="5669141"/>
                  <a:ext cx="208784" cy="157864"/>
                </a:xfrm>
                <a:prstGeom prst="rect">
                  <a:avLst/>
                </a:prstGeom>
                <a:solidFill>
                  <a:srgbClr val="1FFBFF"/>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51" i="1" dirty="0">
                            <a:latin typeface="Cambria Math" panose="02040503050406030204" pitchFamily="18" charset="0"/>
                            <a:ea typeface="SamsungOne-400" panose="020B0503030303020204" pitchFamily="34" charset="0"/>
                          </a:rPr>
                          <m:t>𝑍</m:t>
                        </m:r>
                        <m:r>
                          <a:rPr lang="en-US" altLang="ko-KR" sz="1051" i="1" baseline="-25000" dirty="0">
                            <a:latin typeface="Cambria Math" panose="02040503050406030204" pitchFamily="18" charset="0"/>
                            <a:ea typeface="SamsungOne-400" panose="020B0503030303020204" pitchFamily="34" charset="0"/>
                          </a:rPr>
                          <m:t>𝑂</m:t>
                        </m:r>
                      </m:oMath>
                    </m:oMathPara>
                  </a14:m>
                  <a:endParaRPr lang="ko-KR" altLang="en-US" sz="1051" baseline="-25000" dirty="0">
                    <a:latin typeface="SamsungOne-400" panose="020B0503030303020204" pitchFamily="34" charset="0"/>
                    <a:ea typeface="SamsungOne-700" panose="020B0803030303020204" pitchFamily="34" charset="0"/>
                  </a:endParaRPr>
                </a:p>
              </p:txBody>
            </p:sp>
          </mc:Choice>
          <mc:Fallback xmlns="">
            <p:sp>
              <p:nvSpPr>
                <p:cNvPr id="32" name="직사각형 31">
                  <a:extLst>
                    <a:ext uri="{FF2B5EF4-FFF2-40B4-BE49-F238E27FC236}">
                      <a16:creationId xmlns:a16="http://schemas.microsoft.com/office/drawing/2014/main" id="{E061D82D-5124-46F3-8F44-0CB89459DFA5}"/>
                    </a:ext>
                  </a:extLst>
                </p:cNvPr>
                <p:cNvSpPr>
                  <a:spLocks noRot="1" noChangeAspect="1" noMove="1" noResize="1" noEditPoints="1" noAdjustHandles="1" noChangeArrowheads="1" noChangeShapeType="1" noTextEdit="1"/>
                </p:cNvSpPr>
                <p:nvPr/>
              </p:nvSpPr>
              <p:spPr>
                <a:xfrm>
                  <a:off x="909392" y="5669141"/>
                  <a:ext cx="208784" cy="157864"/>
                </a:xfrm>
                <a:prstGeom prst="rect">
                  <a:avLst/>
                </a:prstGeom>
                <a:blipFill>
                  <a:blip r:embed="rId4"/>
                  <a:stretch>
                    <a:fillRect b="-7692"/>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6888F7B9-DF2B-45D3-9084-94D5F425DB07}"/>
                </a:ext>
              </a:extLst>
            </p:cNvPr>
            <p:cNvGrpSpPr/>
            <p:nvPr/>
          </p:nvGrpSpPr>
          <p:grpSpPr>
            <a:xfrm>
              <a:off x="661952" y="4838982"/>
              <a:ext cx="2809144" cy="1590306"/>
              <a:chOff x="5684600" y="4454531"/>
              <a:chExt cx="2809144" cy="1590306"/>
            </a:xfrm>
          </p:grpSpPr>
          <p:grpSp>
            <p:nvGrpSpPr>
              <p:cNvPr id="7" name="그룹 6">
                <a:extLst>
                  <a:ext uri="{FF2B5EF4-FFF2-40B4-BE49-F238E27FC236}">
                    <a16:creationId xmlns:a16="http://schemas.microsoft.com/office/drawing/2014/main" id="{F212BC45-1CB3-4A27-8939-AEC1AAC4820F}"/>
                  </a:ext>
                </a:extLst>
              </p:cNvPr>
              <p:cNvGrpSpPr/>
              <p:nvPr/>
            </p:nvGrpSpPr>
            <p:grpSpPr>
              <a:xfrm>
                <a:off x="5684600" y="4454531"/>
                <a:ext cx="2809144" cy="1590306"/>
                <a:chOff x="6151955" y="4324179"/>
                <a:chExt cx="3188895" cy="1805290"/>
              </a:xfrm>
            </p:grpSpPr>
            <p:pic>
              <p:nvPicPr>
                <p:cNvPr id="8" name="Picture 3">
                  <a:extLst>
                    <a:ext uri="{FF2B5EF4-FFF2-40B4-BE49-F238E27FC236}">
                      <a16:creationId xmlns:a16="http://schemas.microsoft.com/office/drawing/2014/main" id="{C630461C-C8CF-4979-9E2E-E2C80A3572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1955" y="4324179"/>
                  <a:ext cx="3069755" cy="180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직사각형 8">
                  <a:extLst>
                    <a:ext uri="{FF2B5EF4-FFF2-40B4-BE49-F238E27FC236}">
                      <a16:creationId xmlns:a16="http://schemas.microsoft.com/office/drawing/2014/main" id="{A955EB13-6AED-4182-BCC0-8C0F907510E9}"/>
                    </a:ext>
                  </a:extLst>
                </p:cNvPr>
                <p:cNvSpPr/>
                <p:nvPr/>
              </p:nvSpPr>
              <p:spPr>
                <a:xfrm>
                  <a:off x="6358200" y="4350963"/>
                  <a:ext cx="839037" cy="209630"/>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r>
                    <a:rPr lang="en-US" altLang="ko-KR" sz="1200" dirty="0">
                      <a:latin typeface="SamsungOne-400" panose="020B0503030303020204" pitchFamily="34" charset="0"/>
                      <a:ea typeface="SamsungOne-400" panose="020B0503030303020204" pitchFamily="34" charset="0"/>
                    </a:rPr>
                    <a:t>Sensor</a:t>
                  </a:r>
                  <a:endParaRPr lang="ko-KR" altLang="en-US" sz="1200" dirty="0">
                    <a:latin typeface="SamsungOne-400" panose="020B0503030303020204" pitchFamily="34" charset="0"/>
                  </a:endParaRPr>
                </a:p>
              </p:txBody>
            </p:sp>
            <p:sp>
              <p:nvSpPr>
                <p:cNvPr id="10" name="직사각형 9">
                  <a:extLst>
                    <a:ext uri="{FF2B5EF4-FFF2-40B4-BE49-F238E27FC236}">
                      <a16:creationId xmlns:a16="http://schemas.microsoft.com/office/drawing/2014/main" id="{A82AA118-1612-481F-979E-B4350E4C2B81}"/>
                    </a:ext>
                  </a:extLst>
                </p:cNvPr>
                <p:cNvSpPr/>
                <p:nvPr/>
              </p:nvSpPr>
              <p:spPr>
                <a:xfrm>
                  <a:off x="7630512" y="4347590"/>
                  <a:ext cx="1710338" cy="209630"/>
                </a:xfrm>
                <a:prstGeom prst="rect">
                  <a:avLst/>
                </a:prstGeom>
                <a:solidFill>
                  <a:schemeClr val="bg1"/>
                </a:solidFill>
              </p:spPr>
              <p:txBody>
                <a:bodyPr wrap="square" lIns="0" tIns="0" rIns="0" bIns="0">
                  <a:spAutoFit/>
                  <a:scene3d>
                    <a:camera prst="orthographicFront"/>
                    <a:lightRig rig="threePt" dir="t"/>
                  </a:scene3d>
                  <a:sp3d>
                    <a:bevelT w="0" h="6350"/>
                  </a:sp3d>
                </a:bodyPr>
                <a:lstStyle/>
                <a:p>
                  <a:pPr algn="ctr"/>
                  <a:r>
                    <a:rPr lang="en-US" altLang="ko-KR" sz="1200" dirty="0">
                      <a:latin typeface="SamsungOne-400" panose="020B0503030303020204" pitchFamily="34" charset="0"/>
                      <a:ea typeface="SamsungOne-400" panose="020B0503030303020204" pitchFamily="34" charset="0"/>
                    </a:rPr>
                    <a:t>Interface circuit</a:t>
                  </a:r>
                  <a:endParaRPr lang="ko-KR" altLang="en-US" sz="1200" dirty="0">
                    <a:latin typeface="SamsungOne-400" panose="020B0503030303020204" pitchFamily="34" charset="0"/>
                  </a:endParaRPr>
                </a:p>
              </p:txBody>
            </p:sp>
          </p:grpSp>
          <p:cxnSp>
            <p:nvCxnSpPr>
              <p:cNvPr id="4" name="직선 연결선 3">
                <a:extLst>
                  <a:ext uri="{FF2B5EF4-FFF2-40B4-BE49-F238E27FC236}">
                    <a16:creationId xmlns:a16="http://schemas.microsoft.com/office/drawing/2014/main" id="{1E0E226D-B22D-4268-9980-76B5A6C7B2BD}"/>
                  </a:ext>
                </a:extLst>
              </p:cNvPr>
              <p:cNvCxnSpPr>
                <a:cxnSpLocks/>
              </p:cNvCxnSpPr>
              <p:nvPr/>
            </p:nvCxnSpPr>
            <p:spPr>
              <a:xfrm>
                <a:off x="8182929" y="4703026"/>
                <a:ext cx="0" cy="1249566"/>
              </a:xfrm>
              <a:prstGeom prst="line">
                <a:avLst/>
              </a:prstGeom>
              <a:ln w="12700">
                <a:solidFill>
                  <a:srgbClr val="757272"/>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직사각형 32">
                  <a:extLst>
                    <a:ext uri="{FF2B5EF4-FFF2-40B4-BE49-F238E27FC236}">
                      <a16:creationId xmlns:a16="http://schemas.microsoft.com/office/drawing/2014/main" id="{59E8E314-797B-457A-B189-1763D3507FA5}"/>
                    </a:ext>
                  </a:extLst>
                </p:cNvPr>
                <p:cNvSpPr/>
                <p:nvPr/>
              </p:nvSpPr>
              <p:spPr>
                <a:xfrm>
                  <a:off x="909393" y="5660455"/>
                  <a:ext cx="208784" cy="157864"/>
                </a:xfrm>
                <a:prstGeom prst="rect">
                  <a:avLst/>
                </a:prstGeom>
                <a:solidFill>
                  <a:srgbClr val="1FFBFF"/>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51" i="1" dirty="0">
                            <a:latin typeface="Cambria Math" panose="02040503050406030204" pitchFamily="18" charset="0"/>
                            <a:ea typeface="SamsungOne-400" panose="020B0503030303020204" pitchFamily="34" charset="0"/>
                          </a:rPr>
                          <m:t>𝑍</m:t>
                        </m:r>
                        <m:r>
                          <a:rPr lang="en-US" altLang="ko-KR" sz="1051" i="1" baseline="-25000" dirty="0">
                            <a:latin typeface="Cambria Math" panose="02040503050406030204" pitchFamily="18" charset="0"/>
                            <a:ea typeface="SamsungOne-400" panose="020B0503030303020204" pitchFamily="34" charset="0"/>
                          </a:rPr>
                          <m:t>𝑂</m:t>
                        </m:r>
                      </m:oMath>
                    </m:oMathPara>
                  </a14:m>
                  <a:endParaRPr lang="ko-KR" altLang="en-US" sz="1051" baseline="-25000" dirty="0">
                    <a:latin typeface="SamsungOne-400" panose="020B0503030303020204" pitchFamily="34" charset="0"/>
                    <a:ea typeface="SamsungOne-700" panose="020B0803030303020204" pitchFamily="34" charset="0"/>
                  </a:endParaRPr>
                </a:p>
              </p:txBody>
            </p:sp>
          </mc:Choice>
          <mc:Fallback xmlns="">
            <p:sp>
              <p:nvSpPr>
                <p:cNvPr id="33" name="직사각형 32">
                  <a:extLst>
                    <a:ext uri="{FF2B5EF4-FFF2-40B4-BE49-F238E27FC236}">
                      <a16:creationId xmlns:a16="http://schemas.microsoft.com/office/drawing/2014/main" id="{59E8E314-797B-457A-B189-1763D3507FA5}"/>
                    </a:ext>
                  </a:extLst>
                </p:cNvPr>
                <p:cNvSpPr>
                  <a:spLocks noRot="1" noChangeAspect="1" noMove="1" noResize="1" noEditPoints="1" noAdjustHandles="1" noChangeArrowheads="1" noChangeShapeType="1" noTextEdit="1"/>
                </p:cNvSpPr>
                <p:nvPr/>
              </p:nvSpPr>
              <p:spPr>
                <a:xfrm>
                  <a:off x="909392" y="5660456"/>
                  <a:ext cx="208784" cy="157864"/>
                </a:xfrm>
                <a:prstGeom prst="rect">
                  <a:avLst/>
                </a:prstGeom>
                <a:blipFill>
                  <a:blip r:embed="rId4"/>
                  <a:stretch>
                    <a:fillRect b="-76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9BB17D5C-707E-4B5C-90F9-D0187FCF61E4}"/>
                    </a:ext>
                  </a:extLst>
                </p:cNvPr>
                <p:cNvSpPr/>
                <p:nvPr/>
              </p:nvSpPr>
              <p:spPr>
                <a:xfrm>
                  <a:off x="1547699" y="5390876"/>
                  <a:ext cx="164827" cy="157864"/>
                </a:xfrm>
                <a:prstGeom prst="rect">
                  <a:avLst/>
                </a:prstGeom>
                <a:solidFill>
                  <a:srgbClr val="1FFBFF"/>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51" i="1" dirty="0">
                            <a:latin typeface="Cambria Math" panose="02040503050406030204" pitchFamily="18" charset="0"/>
                            <a:ea typeface="SamsungOne-400" panose="020B0503030303020204" pitchFamily="34" charset="0"/>
                          </a:rPr>
                          <m:t>𝐼</m:t>
                        </m:r>
                        <m:r>
                          <a:rPr lang="en-US" altLang="ko-KR" sz="1051" i="1" baseline="-25000" dirty="0">
                            <a:latin typeface="Cambria Math" panose="02040503050406030204" pitchFamily="18" charset="0"/>
                            <a:ea typeface="SamsungOne-400" panose="020B0503030303020204" pitchFamily="34" charset="0"/>
                          </a:rPr>
                          <m:t>𝑠</m:t>
                        </m:r>
                      </m:oMath>
                    </m:oMathPara>
                  </a14:m>
                  <a:endParaRPr lang="ko-KR" altLang="en-US" sz="1051" baseline="-25000" dirty="0">
                    <a:latin typeface="SamsungOne-400" panose="020B0503030303020204" pitchFamily="34" charset="0"/>
                    <a:ea typeface="SamsungOne-700" panose="020B0803030303020204" pitchFamily="34" charset="0"/>
                  </a:endParaRPr>
                </a:p>
              </p:txBody>
            </p:sp>
          </mc:Choice>
          <mc:Fallback xmlns="">
            <p:sp>
              <p:nvSpPr>
                <p:cNvPr id="34" name="직사각형 33">
                  <a:extLst>
                    <a:ext uri="{FF2B5EF4-FFF2-40B4-BE49-F238E27FC236}">
                      <a16:creationId xmlns:a16="http://schemas.microsoft.com/office/drawing/2014/main" id="{9BB17D5C-707E-4B5C-90F9-D0187FCF61E4}"/>
                    </a:ext>
                  </a:extLst>
                </p:cNvPr>
                <p:cNvSpPr>
                  <a:spLocks noRot="1" noChangeAspect="1" noMove="1" noResize="1" noEditPoints="1" noAdjustHandles="1" noChangeArrowheads="1" noChangeShapeType="1" noTextEdit="1"/>
                </p:cNvSpPr>
                <p:nvPr/>
              </p:nvSpPr>
              <p:spPr>
                <a:xfrm>
                  <a:off x="1547698" y="5390876"/>
                  <a:ext cx="164826" cy="157864"/>
                </a:xfrm>
                <a:prstGeom prst="rect">
                  <a:avLst/>
                </a:prstGeom>
                <a:blipFill>
                  <a:blip r:embed="rId13"/>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DC30592F-3D2D-4431-B493-225442E671F2}"/>
                    </a:ext>
                  </a:extLst>
                </p:cNvPr>
                <p:cNvSpPr/>
                <p:nvPr/>
              </p:nvSpPr>
              <p:spPr>
                <a:xfrm>
                  <a:off x="2928636" y="5645942"/>
                  <a:ext cx="208784" cy="157864"/>
                </a:xfrm>
                <a:prstGeom prst="rect">
                  <a:avLst/>
                </a:prstGeom>
                <a:solidFill>
                  <a:srgbClr val="FFDFD9"/>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51" i="1" dirty="0">
                            <a:latin typeface="Cambria Math" panose="02040503050406030204" pitchFamily="18" charset="0"/>
                            <a:ea typeface="SamsungOne-400" panose="020B0503030303020204" pitchFamily="34" charset="0"/>
                          </a:rPr>
                          <m:t>𝑍</m:t>
                        </m:r>
                        <m:r>
                          <a:rPr lang="en-US" altLang="ko-KR" sz="1051" i="1" baseline="-25000" dirty="0">
                            <a:latin typeface="Cambria Math" panose="02040503050406030204" pitchFamily="18" charset="0"/>
                            <a:ea typeface="SamsungOne-400" panose="020B0503030303020204" pitchFamily="34" charset="0"/>
                          </a:rPr>
                          <m:t>𝑖</m:t>
                        </m:r>
                      </m:oMath>
                    </m:oMathPara>
                  </a14:m>
                  <a:endParaRPr lang="ko-KR" altLang="en-US" sz="1051" baseline="-25000" dirty="0">
                    <a:latin typeface="SamsungOne-400" panose="020B0503030303020204" pitchFamily="34" charset="0"/>
                    <a:ea typeface="SamsungOne-700" panose="020B0803030303020204" pitchFamily="34" charset="0"/>
                  </a:endParaRPr>
                </a:p>
              </p:txBody>
            </p:sp>
          </mc:Choice>
          <mc:Fallback xmlns="">
            <p:sp>
              <p:nvSpPr>
                <p:cNvPr id="35" name="직사각형 34">
                  <a:extLst>
                    <a:ext uri="{FF2B5EF4-FFF2-40B4-BE49-F238E27FC236}">
                      <a16:creationId xmlns:a16="http://schemas.microsoft.com/office/drawing/2014/main" id="{DC30592F-3D2D-4431-B493-225442E671F2}"/>
                    </a:ext>
                  </a:extLst>
                </p:cNvPr>
                <p:cNvSpPr>
                  <a:spLocks noRot="1" noChangeAspect="1" noMove="1" noResize="1" noEditPoints="1" noAdjustHandles="1" noChangeArrowheads="1" noChangeShapeType="1" noTextEdit="1"/>
                </p:cNvSpPr>
                <p:nvPr/>
              </p:nvSpPr>
              <p:spPr>
                <a:xfrm>
                  <a:off x="2928637" y="5645941"/>
                  <a:ext cx="208784" cy="157864"/>
                </a:xfrm>
                <a:prstGeom prst="rect">
                  <a:avLst/>
                </a:prstGeom>
                <a:blipFill>
                  <a:blip r:embed="rId14"/>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타원 35">
                  <a:extLst>
                    <a:ext uri="{FF2B5EF4-FFF2-40B4-BE49-F238E27FC236}">
                      <a16:creationId xmlns:a16="http://schemas.microsoft.com/office/drawing/2014/main" id="{422D9D2D-4B7C-42E4-AF68-4878A670FC41}"/>
                    </a:ext>
                  </a:extLst>
                </p:cNvPr>
                <p:cNvSpPr/>
                <p:nvPr/>
              </p:nvSpPr>
              <p:spPr>
                <a:xfrm>
                  <a:off x="1895078" y="5253664"/>
                  <a:ext cx="208784" cy="211438"/>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00" i="1" dirty="0">
                            <a:latin typeface="Cambria Math" panose="02040503050406030204" pitchFamily="18" charset="0"/>
                            <a:ea typeface="SamsungOne-400" panose="020B0503030303020204" pitchFamily="34" charset="0"/>
                          </a:rPr>
                          <m:t>𝐼</m:t>
                        </m:r>
                      </m:oMath>
                    </m:oMathPara>
                  </a14:m>
                  <a:endParaRPr lang="ko-KR" altLang="en-US" sz="1000" baseline="-25000" dirty="0">
                    <a:latin typeface="SamsungOne-400" panose="020B0503030303020204" pitchFamily="34" charset="0"/>
                    <a:ea typeface="SamsungOne-700" panose="020B0803030303020204" pitchFamily="34" charset="0"/>
                  </a:endParaRPr>
                </a:p>
              </p:txBody>
            </p:sp>
          </mc:Choice>
          <mc:Fallback xmlns="">
            <p:sp>
              <p:nvSpPr>
                <p:cNvPr id="36" name="타원 35">
                  <a:extLst>
                    <a:ext uri="{FF2B5EF4-FFF2-40B4-BE49-F238E27FC236}">
                      <a16:creationId xmlns:a16="http://schemas.microsoft.com/office/drawing/2014/main" id="{422D9D2D-4B7C-42E4-AF68-4878A670FC41}"/>
                    </a:ext>
                  </a:extLst>
                </p:cNvPr>
                <p:cNvSpPr>
                  <a:spLocks noRot="1" noChangeAspect="1" noMove="1" noResize="1" noEditPoints="1" noAdjustHandles="1" noChangeArrowheads="1" noChangeShapeType="1" noTextEdit="1"/>
                </p:cNvSpPr>
                <p:nvPr/>
              </p:nvSpPr>
              <p:spPr>
                <a:xfrm>
                  <a:off x="1895079" y="5253664"/>
                  <a:ext cx="208784" cy="211438"/>
                </a:xfrm>
                <a:prstGeom prst="ellipse">
                  <a:avLst/>
                </a:prstGeom>
                <a:blipFill>
                  <a:blip r:embed="rId15"/>
                  <a:stretch>
                    <a:fillRect/>
                  </a:stretch>
                </a:blipFill>
              </p:spPr>
              <p:txBody>
                <a:bodyPr/>
                <a:lstStyle/>
                <a:p>
                  <a:r>
                    <a:rPr lang="ko-KR" altLang="en-US">
                      <a:noFill/>
                    </a:rPr>
                    <a:t> </a:t>
                  </a:r>
                </a:p>
              </p:txBody>
            </p:sp>
          </mc:Fallback>
        </mc:AlternateContent>
        <p:sp>
          <p:nvSpPr>
            <p:cNvPr id="49" name="직사각형 48">
              <a:extLst>
                <a:ext uri="{FF2B5EF4-FFF2-40B4-BE49-F238E27FC236}">
                  <a16:creationId xmlns:a16="http://schemas.microsoft.com/office/drawing/2014/main" id="{7A7B5FF2-4989-411F-9656-1D83B61E8082}"/>
                </a:ext>
              </a:extLst>
            </p:cNvPr>
            <p:cNvSpPr/>
            <p:nvPr/>
          </p:nvSpPr>
          <p:spPr>
            <a:xfrm>
              <a:off x="562862" y="4807892"/>
              <a:ext cx="2908234" cy="15903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39"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1380015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7" name="직사각형 16">
            <a:extLst>
              <a:ext uri="{FF2B5EF4-FFF2-40B4-BE49-F238E27FC236}">
                <a16:creationId xmlns:a16="http://schemas.microsoft.com/office/drawing/2014/main" id="{E36796BA-3766-48AC-B10A-7D35172229C7}"/>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Ảnh hưởng môi trường</a:t>
            </a:r>
          </a:p>
        </p:txBody>
      </p:sp>
      <p:sp>
        <p:nvSpPr>
          <p:cNvPr id="18" name="직사각형 17">
            <a:extLst>
              <a:ext uri="{FF2B5EF4-FFF2-40B4-BE49-F238E27FC236}">
                <a16:creationId xmlns:a16="http://schemas.microsoft.com/office/drawing/2014/main" id="{38117DC5-5F68-457D-8CA6-C15AADFAD9F5}"/>
              </a:ext>
            </a:extLst>
          </p:cNvPr>
          <p:cNvSpPr/>
          <p:nvPr/>
        </p:nvSpPr>
        <p:spPr>
          <a:xfrm>
            <a:off x="580400" y="1944542"/>
            <a:ext cx="8619172" cy="72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6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Các biến bên ngoài ảnh hưởng tới hiệu suất của cảm biến như nhiệt độ và độ ẩm được gọi là các tham số môi trường.</a:t>
            </a:r>
          </a:p>
          <a:p>
            <a:pPr marL="115879" indent="-115879">
              <a:spcAft>
                <a:spcPts val="6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Những thay đổi về độ nhạy hoặc mức đầu ra do thời gian, nhiệt độ hoặc các yếu tố khác được gọi là độ mất ổn định của các đặc tính của cảm biến hay độ lệch.</a:t>
            </a:r>
          </a:p>
        </p:txBody>
      </p:sp>
      <p:grpSp>
        <p:nvGrpSpPr>
          <p:cNvPr id="37" name="그룹 36">
            <a:extLst>
              <a:ext uri="{FF2B5EF4-FFF2-40B4-BE49-F238E27FC236}">
                <a16:creationId xmlns:a16="http://schemas.microsoft.com/office/drawing/2014/main" id="{009BAC9E-1432-498D-A548-773E2B73AA02}"/>
              </a:ext>
            </a:extLst>
          </p:cNvPr>
          <p:cNvGrpSpPr/>
          <p:nvPr/>
        </p:nvGrpSpPr>
        <p:grpSpPr>
          <a:xfrm>
            <a:off x="703276" y="2830368"/>
            <a:ext cx="4248136" cy="199927"/>
            <a:chOff x="712182" y="1757635"/>
            <a:chExt cx="4248136" cy="199926"/>
          </a:xfrm>
        </p:grpSpPr>
        <p:sp>
          <p:nvSpPr>
            <p:cNvPr id="39" name="직사각형 38">
              <a:extLst>
                <a:ext uri="{FF2B5EF4-FFF2-40B4-BE49-F238E27FC236}">
                  <a16:creationId xmlns:a16="http://schemas.microsoft.com/office/drawing/2014/main" id="{650A0191-C377-4890-8A0B-56C6F0CAE1A3}"/>
                </a:ext>
              </a:extLst>
            </p:cNvPr>
            <p:cNvSpPr/>
            <p:nvPr/>
          </p:nvSpPr>
          <p:spPr>
            <a:xfrm>
              <a:off x="1095268" y="1757635"/>
              <a:ext cx="3865050" cy="199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802"/>
                </a:spcAft>
                <a:buClr>
                  <a:srgbClr val="193EB0"/>
                </a:buClr>
                <a:buSzPts val="1400"/>
              </a:pPr>
              <a:r>
                <a:rPr lang="vi-VN" altLang="ko-KR" sz="1299" dirty="0">
                  <a:solidFill>
                    <a:prstClr val="black">
                      <a:lumMod val="85000"/>
                      <a:lumOff val="15000"/>
                    </a:prstClr>
                  </a:solidFill>
                  <a:latin typeface="SamsungOne-400" panose="020B0503030303020204" pitchFamily="34" charset="0"/>
                </a:rPr>
                <a:t>nhiệt độ ảnh hưởng đến hầu hết tất cả các cảm biến.</a:t>
              </a:r>
              <a:endParaRPr lang="en-US" altLang="ko-KR" sz="1299" dirty="0">
                <a:solidFill>
                  <a:prstClr val="black">
                    <a:lumMod val="85000"/>
                    <a:lumOff val="15000"/>
                  </a:prstClr>
                </a:solidFill>
                <a:latin typeface="SamsungOne-400" panose="020B0503030303020204" pitchFamily="34" charset="0"/>
              </a:endParaRPr>
            </a:p>
          </p:txBody>
        </p:sp>
        <p:sp>
          <p:nvSpPr>
            <p:cNvPr id="41" name="사각형: 둥근 모서리 40">
              <a:extLst>
                <a:ext uri="{FF2B5EF4-FFF2-40B4-BE49-F238E27FC236}">
                  <a16:creationId xmlns:a16="http://schemas.microsoft.com/office/drawing/2014/main" id="{CB278BDF-372E-475B-B8F2-31BB624FF3B5}"/>
                </a:ext>
              </a:extLst>
            </p:cNvPr>
            <p:cNvSpPr/>
            <p:nvPr/>
          </p:nvSpPr>
          <p:spPr>
            <a:xfrm>
              <a:off x="712182" y="177034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000" b="1" dirty="0">
                  <a:solidFill>
                    <a:schemeClr val="bg1"/>
                  </a:solidFill>
                  <a:latin typeface="SamsungOne-400" panose="020B0503030303020204" pitchFamily="34" charset="0"/>
                </a:rPr>
                <a:t>VD</a:t>
              </a:r>
            </a:p>
          </p:txBody>
        </p:sp>
      </p:grpSp>
      <p:sp>
        <p:nvSpPr>
          <p:cNvPr id="42" name="Rectangle 3">
            <a:extLst>
              <a:ext uri="{FF2B5EF4-FFF2-40B4-BE49-F238E27FC236}">
                <a16:creationId xmlns:a16="http://schemas.microsoft.com/office/drawing/2014/main" id="{183F0FC0-F151-4E28-AC35-128485232A64}"/>
              </a:ext>
            </a:extLst>
          </p:cNvPr>
          <p:cNvSpPr>
            <a:spLocks noChangeArrowheads="1"/>
          </p:cNvSpPr>
          <p:nvPr/>
        </p:nvSpPr>
        <p:spPr bwMode="auto">
          <a:xfrm>
            <a:off x="703268" y="3260727"/>
            <a:ext cx="3960813" cy="692113"/>
          </a:xfrm>
          <a:prstGeom prst="rect">
            <a:avLst/>
          </a:prstGeom>
          <a:solidFill>
            <a:srgbClr val="F2F2F2"/>
          </a:solidFill>
        </p:spPr>
        <p:txBody>
          <a:bodyPr wrap="square">
            <a:spAutoFit/>
            <a:scene3d>
              <a:camera prst="orthographicFront"/>
              <a:lightRig rig="threePt" dir="t"/>
            </a:scene3d>
            <a:sp3d>
              <a:bevelB w="0" h="1270"/>
            </a:sp3d>
          </a:bodyPr>
          <a:lstStyle/>
          <a:p>
            <a:pPr fontAlgn="base">
              <a:buClr>
                <a:srgbClr val="FF0000"/>
              </a:buClr>
              <a:buSzPct val="90000"/>
              <a:defRPr/>
            </a:pPr>
            <a:r>
              <a:rPr lang="en-US" altLang="ko-KR" sz="1299" dirty="0" err="1">
                <a:solidFill>
                  <a:prstClr val="black">
                    <a:lumMod val="85000"/>
                    <a:lumOff val="15000"/>
                  </a:prstClr>
                </a:solidFill>
                <a:latin typeface="SamsungOne-400" panose="020B0503030303020204" pitchFamily="34" charset="0"/>
              </a:rPr>
              <a:t>Hình</a:t>
            </a:r>
            <a:r>
              <a:rPr lang="en-US" altLang="ko-KR" sz="1299" dirty="0">
                <a:solidFill>
                  <a:prstClr val="black">
                    <a:lumMod val="85000"/>
                    <a:lumOff val="15000"/>
                  </a:prstClr>
                </a:solidFill>
                <a:latin typeface="SamsungOne-400" panose="020B0503030303020204" pitchFamily="34" charset="0"/>
              </a:rPr>
              <a:t> (a): Sai </a:t>
            </a:r>
            <a:r>
              <a:rPr lang="en-US" altLang="ko-KR" sz="1299" dirty="0" err="1">
                <a:solidFill>
                  <a:prstClr val="black">
                    <a:lumMod val="85000"/>
                    <a:lumOff val="15000"/>
                  </a:prstClr>
                </a:solidFill>
                <a:latin typeface="SamsungOne-400" panose="020B0503030303020204" pitchFamily="34" charset="0"/>
              </a:rPr>
              <a:t>số</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độ</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nhạy</a:t>
            </a:r>
            <a:r>
              <a:rPr lang="en-US" altLang="ko-KR" sz="1299" dirty="0">
                <a:solidFill>
                  <a:prstClr val="black">
                    <a:lumMod val="85000"/>
                    <a:lumOff val="15000"/>
                  </a:prstClr>
                </a:solidFill>
                <a:latin typeface="SamsungOne-400" panose="020B0503030303020204" pitchFamily="34" charset="0"/>
              </a:rPr>
              <a:t> hay </a:t>
            </a:r>
            <a:r>
              <a:rPr lang="en-US" altLang="ko-KR" sz="1299" dirty="0" err="1">
                <a:solidFill>
                  <a:prstClr val="black">
                    <a:lumMod val="85000"/>
                    <a:lumOff val="15000"/>
                  </a:prstClr>
                </a:solidFill>
                <a:latin typeface="SamsungOne-400" panose="020B0503030303020204" pitchFamily="34" charset="0"/>
              </a:rPr>
              <a:t>trôi</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độ</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nhạy</a:t>
            </a:r>
            <a:endParaRPr lang="en-US" altLang="ko-KR" sz="1299" dirty="0">
              <a:solidFill>
                <a:prstClr val="black">
                  <a:lumMod val="85000"/>
                  <a:lumOff val="15000"/>
                </a:prstClr>
              </a:solidFill>
              <a:latin typeface="SamsungOne-400" panose="020B0503030303020204" pitchFamily="34" charset="0"/>
            </a:endParaRPr>
          </a:p>
          <a:p>
            <a:pPr fontAlgn="base">
              <a:buClr>
                <a:srgbClr val="FF0000"/>
              </a:buClr>
              <a:buSzPct val="90000"/>
              <a:defRPr/>
            </a:pPr>
            <a:r>
              <a:rPr lang="en-US" altLang="ko-KR" sz="1299" dirty="0" err="1">
                <a:solidFill>
                  <a:prstClr val="black">
                    <a:lumMod val="85000"/>
                    <a:lumOff val="15000"/>
                  </a:prstClr>
                </a:solidFill>
                <a:latin typeface="SamsungOne-400" panose="020B0503030303020204" pitchFamily="34" charset="0"/>
              </a:rPr>
              <a:t>Hình</a:t>
            </a:r>
            <a:r>
              <a:rPr lang="en-US" altLang="ko-KR" sz="1299" dirty="0">
                <a:solidFill>
                  <a:prstClr val="black">
                    <a:lumMod val="85000"/>
                    <a:lumOff val="15000"/>
                  </a:prstClr>
                </a:solidFill>
                <a:latin typeface="SamsungOne-400" panose="020B0503030303020204" pitchFamily="34" charset="0"/>
              </a:rPr>
              <a:t> (b): </a:t>
            </a:r>
            <a:r>
              <a:rPr lang="en-US" altLang="ko-KR" sz="1299" dirty="0" err="1">
                <a:solidFill>
                  <a:prstClr val="black">
                    <a:lumMod val="85000"/>
                    <a:lumOff val="15000"/>
                  </a:prstClr>
                </a:solidFill>
                <a:latin typeface="SamsungOne-400" panose="020B0503030303020204" pitchFamily="34" charset="0"/>
              </a:rPr>
              <a:t>Cân</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đối</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hoặc</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dời</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về</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không</a:t>
            </a:r>
            <a:endParaRPr lang="en-US" altLang="ko-KR" sz="1299" dirty="0">
              <a:solidFill>
                <a:prstClr val="black">
                  <a:lumMod val="85000"/>
                  <a:lumOff val="15000"/>
                </a:prstClr>
              </a:solidFill>
              <a:latin typeface="SamsungOne-400" panose="020B0503030303020204" pitchFamily="34" charset="0"/>
            </a:endParaRPr>
          </a:p>
          <a:p>
            <a:pPr fontAlgn="base">
              <a:buClr>
                <a:srgbClr val="FF0000"/>
              </a:buClr>
              <a:buSzPct val="90000"/>
              <a:defRPr/>
            </a:pPr>
            <a:r>
              <a:rPr lang="en-US" altLang="ko-KR" sz="1299" dirty="0" err="1">
                <a:solidFill>
                  <a:prstClr val="black">
                    <a:lumMod val="85000"/>
                    <a:lumOff val="15000"/>
                  </a:prstClr>
                </a:solidFill>
                <a:latin typeface="SamsungOne-400" panose="020B0503030303020204" pitchFamily="34" charset="0"/>
              </a:rPr>
              <a:t>Hình</a:t>
            </a:r>
            <a:r>
              <a:rPr lang="en-US" altLang="ko-KR" sz="1299" dirty="0">
                <a:solidFill>
                  <a:prstClr val="black">
                    <a:lumMod val="85000"/>
                    <a:lumOff val="15000"/>
                  </a:prstClr>
                </a:solidFill>
                <a:latin typeface="SamsungOne-400" panose="020B0503030303020204" pitchFamily="34" charset="0"/>
              </a:rPr>
              <a:t> (c): </a:t>
            </a:r>
            <a:r>
              <a:rPr lang="en-US" altLang="ko-KR" sz="1299" dirty="0" err="1">
                <a:solidFill>
                  <a:prstClr val="black">
                    <a:lumMod val="85000"/>
                    <a:lumOff val="15000"/>
                  </a:prstClr>
                </a:solidFill>
                <a:latin typeface="SamsungOne-400" panose="020B0503030303020204" pitchFamily="34" charset="0"/>
              </a:rPr>
              <a:t>Dời</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về</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không</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và</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trôi</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độ</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nhạy</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đồng</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thời</a:t>
            </a:r>
            <a:endParaRPr lang="en-US" altLang="ko-KR" sz="1299" dirty="0">
              <a:solidFill>
                <a:prstClr val="black">
                  <a:lumMod val="85000"/>
                  <a:lumOff val="15000"/>
                </a:prstClr>
              </a:solidFill>
              <a:latin typeface="SamsungOne-400" panose="020B0503030303020204" pitchFamily="34" charset="0"/>
            </a:endParaRPr>
          </a:p>
        </p:txBody>
      </p:sp>
      <p:grpSp>
        <p:nvGrpSpPr>
          <p:cNvPr id="2" name="그룹 1">
            <a:extLst>
              <a:ext uri="{FF2B5EF4-FFF2-40B4-BE49-F238E27FC236}">
                <a16:creationId xmlns:a16="http://schemas.microsoft.com/office/drawing/2014/main" id="{D36DA070-F93D-4E54-A51E-2684A983849D}"/>
              </a:ext>
            </a:extLst>
          </p:cNvPr>
          <p:cNvGrpSpPr/>
          <p:nvPr/>
        </p:nvGrpSpPr>
        <p:grpSpPr>
          <a:xfrm>
            <a:off x="833150" y="4134288"/>
            <a:ext cx="8236541" cy="2160040"/>
            <a:chOff x="833142" y="4172378"/>
            <a:chExt cx="8236542" cy="2160040"/>
          </a:xfrm>
        </p:grpSpPr>
        <p:grpSp>
          <p:nvGrpSpPr>
            <p:cNvPr id="43" name="그룹 42">
              <a:extLst>
                <a:ext uri="{FF2B5EF4-FFF2-40B4-BE49-F238E27FC236}">
                  <a16:creationId xmlns:a16="http://schemas.microsoft.com/office/drawing/2014/main" id="{AD10A6FD-9BB4-4AFA-A300-55BB6FC47249}"/>
                </a:ext>
              </a:extLst>
            </p:cNvPr>
            <p:cNvGrpSpPr/>
            <p:nvPr/>
          </p:nvGrpSpPr>
          <p:grpSpPr>
            <a:xfrm>
              <a:off x="833142" y="4172378"/>
              <a:ext cx="8236542" cy="2160040"/>
              <a:chOff x="833142" y="4172378"/>
              <a:chExt cx="8236542" cy="2160040"/>
            </a:xfrm>
          </p:grpSpPr>
          <p:pic>
            <p:nvPicPr>
              <p:cNvPr id="44" name="Picture 46">
                <a:extLst>
                  <a:ext uri="{FF2B5EF4-FFF2-40B4-BE49-F238E27FC236}">
                    <a16:creationId xmlns:a16="http://schemas.microsoft.com/office/drawing/2014/main" id="{AE83753E-E7B5-4181-81E1-8FCE55EE97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35" b="20967"/>
              <a:stretch/>
            </p:blipFill>
            <p:spPr bwMode="auto">
              <a:xfrm>
                <a:off x="1087231" y="4172378"/>
                <a:ext cx="7982453" cy="187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Box 44">
                <a:extLst>
                  <a:ext uri="{FF2B5EF4-FFF2-40B4-BE49-F238E27FC236}">
                    <a16:creationId xmlns:a16="http://schemas.microsoft.com/office/drawing/2014/main" id="{95E39E8A-A579-4F31-95F9-1DF83AFCE5B1}"/>
                  </a:ext>
                </a:extLst>
              </p:cNvPr>
              <p:cNvSpPr txBox="1"/>
              <p:nvPr/>
            </p:nvSpPr>
            <p:spPr>
              <a:xfrm>
                <a:off x="2322251" y="5885378"/>
                <a:ext cx="411673" cy="276999"/>
              </a:xfrm>
              <a:prstGeom prst="rect">
                <a:avLst/>
              </a:prstGeom>
              <a:noFill/>
            </p:spPr>
            <p:txBody>
              <a:bodyPr wrap="square" rtlCol="0">
                <a:spAutoFit/>
                <a:scene3d>
                  <a:camera prst="orthographicFront"/>
                  <a:lightRig rig="threePt" dir="t"/>
                </a:scene3d>
                <a:sp3d>
                  <a:bevelB w="0" h="1270"/>
                </a:sp3d>
              </a:bodyPr>
              <a:lstStyle/>
              <a:p>
                <a:pPr defTabSz="914051" fontAlgn="base">
                  <a:spcBef>
                    <a:spcPct val="0"/>
                  </a:spcBef>
                  <a:spcAft>
                    <a:spcPct val="0"/>
                  </a:spcAft>
                  <a:defRPr/>
                </a:pPr>
                <a:r>
                  <a:rPr kumimoji="1" lang="en-US" altLang="ko-KR" sz="1200" dirty="0">
                    <a:solidFill>
                      <a:srgbClr val="FF0000"/>
                    </a:solidFill>
                    <a:latin typeface="SamsungOne-400" panose="020B0503030303020204" pitchFamily="34" charset="0"/>
                    <a:ea typeface="SamsungOne-400" panose="020B0503030303020204" pitchFamily="34" charset="0"/>
                  </a:rPr>
                  <a:t>(a)</a:t>
                </a:r>
                <a:endParaRPr kumimoji="1" lang="ko-KR" altLang="en-US" sz="1200" dirty="0">
                  <a:solidFill>
                    <a:srgbClr val="FF0000"/>
                  </a:solidFill>
                  <a:latin typeface="SamsungOne-400" panose="020B0503030303020204" pitchFamily="34" charset="0"/>
                  <a:ea typeface="KoPub돋움체 Bold" panose="02020603020101020101" pitchFamily="18" charset="-127"/>
                </a:endParaRPr>
              </a:p>
            </p:txBody>
          </p:sp>
          <p:sp>
            <p:nvSpPr>
              <p:cNvPr id="46" name="TextBox 45">
                <a:extLst>
                  <a:ext uri="{FF2B5EF4-FFF2-40B4-BE49-F238E27FC236}">
                    <a16:creationId xmlns:a16="http://schemas.microsoft.com/office/drawing/2014/main" id="{5FEC9E71-CE73-4E1A-907B-13BBAE874A94}"/>
                  </a:ext>
                </a:extLst>
              </p:cNvPr>
              <p:cNvSpPr txBox="1"/>
              <p:nvPr/>
            </p:nvSpPr>
            <p:spPr>
              <a:xfrm>
                <a:off x="5017792" y="5885378"/>
                <a:ext cx="411673" cy="276999"/>
              </a:xfrm>
              <a:prstGeom prst="rect">
                <a:avLst/>
              </a:prstGeom>
              <a:noFill/>
            </p:spPr>
            <p:txBody>
              <a:bodyPr wrap="square" rtlCol="0">
                <a:spAutoFit/>
                <a:scene3d>
                  <a:camera prst="orthographicFront"/>
                  <a:lightRig rig="threePt" dir="t"/>
                </a:scene3d>
                <a:sp3d>
                  <a:bevelB w="0" h="1270"/>
                </a:sp3d>
              </a:bodyPr>
              <a:lstStyle/>
              <a:p>
                <a:pPr defTabSz="914051" fontAlgn="base">
                  <a:spcBef>
                    <a:spcPct val="0"/>
                  </a:spcBef>
                  <a:spcAft>
                    <a:spcPct val="0"/>
                  </a:spcAft>
                  <a:defRPr/>
                </a:pPr>
                <a:r>
                  <a:rPr kumimoji="1" lang="en-US" altLang="ko-KR" sz="1200">
                    <a:solidFill>
                      <a:srgbClr val="FF0000"/>
                    </a:solidFill>
                    <a:latin typeface="SamsungOne-400" panose="020B0503030303020204" pitchFamily="34" charset="0"/>
                    <a:ea typeface="SamsungOne-400" panose="020B0503030303020204" pitchFamily="34" charset="0"/>
                  </a:rPr>
                  <a:t>(b)</a:t>
                </a:r>
                <a:endParaRPr kumimoji="1" lang="ko-KR" altLang="en-US" sz="1200">
                  <a:solidFill>
                    <a:srgbClr val="FF0000"/>
                  </a:solidFill>
                  <a:latin typeface="SamsungOne-400" panose="020B0503030303020204" pitchFamily="34" charset="0"/>
                  <a:ea typeface="KoPub돋움체 Bold" panose="02020603020101020101" pitchFamily="18" charset="-127"/>
                </a:endParaRPr>
              </a:p>
            </p:txBody>
          </p:sp>
          <p:sp>
            <p:nvSpPr>
              <p:cNvPr id="47" name="오른쪽 중괄호 46">
                <a:extLst>
                  <a:ext uri="{FF2B5EF4-FFF2-40B4-BE49-F238E27FC236}">
                    <a16:creationId xmlns:a16="http://schemas.microsoft.com/office/drawing/2014/main" id="{9B58BDD9-F912-42F3-8E6A-5BF39087C290}"/>
                  </a:ext>
                </a:extLst>
              </p:cNvPr>
              <p:cNvSpPr/>
              <p:nvPr/>
            </p:nvSpPr>
            <p:spPr>
              <a:xfrm>
                <a:off x="3073835" y="4451787"/>
                <a:ext cx="112175" cy="3290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B w="0" h="1270"/>
                </a:sp3d>
              </a:bodyPr>
              <a:lstStyle/>
              <a:p>
                <a:pPr algn="ctr" defTabSz="914051" fontAlgn="base">
                  <a:spcBef>
                    <a:spcPct val="0"/>
                  </a:spcBef>
                  <a:spcAft>
                    <a:spcPct val="0"/>
                  </a:spcAft>
                  <a:defRPr/>
                </a:pPr>
                <a:endParaRPr kumimoji="1" lang="ko-KR" altLang="en-US" sz="1799">
                  <a:solidFill>
                    <a:srgbClr val="000000"/>
                  </a:solidFill>
                  <a:latin typeface="SamsungOne-400" panose="020B0503030303020204" pitchFamily="34" charset="0"/>
                  <a:ea typeface="KoPub돋움체 Bold" panose="02020603020101020101" pitchFamily="18" charset="-127"/>
                </a:endParaRPr>
              </a:p>
            </p:txBody>
          </p:sp>
          <p:cxnSp>
            <p:nvCxnSpPr>
              <p:cNvPr id="48" name="직선 연결선 47">
                <a:extLst>
                  <a:ext uri="{FF2B5EF4-FFF2-40B4-BE49-F238E27FC236}">
                    <a16:creationId xmlns:a16="http://schemas.microsoft.com/office/drawing/2014/main" id="{B9814C3F-79ED-4EC3-9D44-3048A8ED7F2E}"/>
                  </a:ext>
                </a:extLst>
              </p:cNvPr>
              <p:cNvCxnSpPr/>
              <p:nvPr/>
            </p:nvCxnSpPr>
            <p:spPr>
              <a:xfrm>
                <a:off x="3073834" y="445178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5F06E1A1-EE7B-48FF-88E1-6F0F421F971F}"/>
                  </a:ext>
                </a:extLst>
              </p:cNvPr>
              <p:cNvCxnSpPr/>
              <p:nvPr/>
            </p:nvCxnSpPr>
            <p:spPr>
              <a:xfrm>
                <a:off x="3025428" y="4451788"/>
                <a:ext cx="0" cy="1234298"/>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165DA145-4EF3-4683-A5F6-FDCEABCFE166}"/>
                  </a:ext>
                </a:extLst>
              </p:cNvPr>
              <p:cNvSpPr/>
              <p:nvPr/>
            </p:nvSpPr>
            <p:spPr>
              <a:xfrm>
                <a:off x="2802535" y="5686087"/>
                <a:ext cx="1106479" cy="646331"/>
              </a:xfrm>
              <a:prstGeom prst="rect">
                <a:avLst/>
              </a:prstGeom>
            </p:spPr>
            <p:txBody>
              <a:bodyPr wrap="square">
                <a:spAutoFit/>
                <a:scene3d>
                  <a:camera prst="orthographicFront"/>
                  <a:lightRig rig="threePt" dir="t"/>
                </a:scene3d>
                <a:sp3d>
                  <a:bevelB w="0" h="1270"/>
                </a:sp3d>
              </a:bodyPr>
              <a:lstStyle/>
              <a:p>
                <a:pPr algn="ctr" defTabSz="914051" fontAlgn="base">
                  <a:spcBef>
                    <a:spcPct val="0"/>
                  </a:spcBef>
                  <a:spcAft>
                    <a:spcPct val="0"/>
                  </a:spcAft>
                  <a:defRPr/>
                </a:pPr>
                <a:r>
                  <a:rPr kumimoji="1" lang="en-US" altLang="ko-KR" sz="1200" b="1" dirty="0" err="1">
                    <a:solidFill>
                      <a:srgbClr val="000000"/>
                    </a:solidFill>
                    <a:latin typeface="SamsungOne-400" panose="020B0503030303020204" pitchFamily="34" charset="0"/>
                    <a:ea typeface="SamsungOne-400" panose="020B0503030303020204" pitchFamily="34" charset="0"/>
                  </a:rPr>
                  <a:t>Đầu</a:t>
                </a:r>
                <a:r>
                  <a:rPr kumimoji="1" lang="en-US" altLang="ko-KR" sz="1200" b="1" dirty="0">
                    <a:solidFill>
                      <a:srgbClr val="000000"/>
                    </a:solidFill>
                    <a:latin typeface="SamsungOne-400" panose="020B0503030303020204" pitchFamily="34" charset="0"/>
                    <a:ea typeface="SamsungOne-400" panose="020B0503030303020204" pitchFamily="34" charset="0"/>
                  </a:rPr>
                  <a:t> </a:t>
                </a:r>
                <a:r>
                  <a:rPr kumimoji="1" lang="en-US" altLang="ko-KR" sz="1200" b="1" dirty="0" err="1">
                    <a:solidFill>
                      <a:srgbClr val="000000"/>
                    </a:solidFill>
                    <a:latin typeface="SamsungOne-400" panose="020B0503030303020204" pitchFamily="34" charset="0"/>
                    <a:ea typeface="SamsungOne-400" panose="020B0503030303020204" pitchFamily="34" charset="0"/>
                  </a:rPr>
                  <a:t>vào</a:t>
                </a:r>
                <a:r>
                  <a:rPr kumimoji="1" lang="en-US" altLang="ko-KR" sz="1200" b="1" dirty="0">
                    <a:solidFill>
                      <a:srgbClr val="000000"/>
                    </a:solidFill>
                    <a:latin typeface="SamsungOne-400" panose="020B0503030303020204" pitchFamily="34" charset="0"/>
                    <a:ea typeface="SamsungOne-400" panose="020B0503030303020204" pitchFamily="34" charset="0"/>
                  </a:rPr>
                  <a:t> </a:t>
                </a:r>
                <a:r>
                  <a:rPr kumimoji="1" lang="en-US" altLang="ko-KR" sz="1200" b="1" dirty="0" err="1">
                    <a:solidFill>
                      <a:srgbClr val="000000"/>
                    </a:solidFill>
                    <a:latin typeface="SamsungOne-400" panose="020B0503030303020204" pitchFamily="34" charset="0"/>
                    <a:ea typeface="SamsungOne-400" panose="020B0503030303020204" pitchFamily="34" charset="0"/>
                  </a:rPr>
                  <a:t>định</a:t>
                </a:r>
                <a:r>
                  <a:rPr kumimoji="1" lang="en-US" altLang="ko-KR" sz="1200" b="1" dirty="0">
                    <a:solidFill>
                      <a:srgbClr val="000000"/>
                    </a:solidFill>
                    <a:latin typeface="SamsungOne-400" panose="020B0503030303020204" pitchFamily="34" charset="0"/>
                    <a:ea typeface="SamsungOne-400" panose="020B0503030303020204" pitchFamily="34" charset="0"/>
                  </a:rPr>
                  <a:t> </a:t>
                </a:r>
                <a:r>
                  <a:rPr kumimoji="1" lang="en-US" altLang="ko-KR" sz="1200" b="1" dirty="0" err="1">
                    <a:solidFill>
                      <a:srgbClr val="000000"/>
                    </a:solidFill>
                    <a:latin typeface="SamsungOne-400" panose="020B0503030303020204" pitchFamily="34" charset="0"/>
                    <a:ea typeface="SamsungOne-400" panose="020B0503030303020204" pitchFamily="34" charset="0"/>
                  </a:rPr>
                  <a:t>mức</a:t>
                </a:r>
                <a:r>
                  <a:rPr kumimoji="1" lang="en-US" altLang="ko-KR" sz="1200" b="1" dirty="0">
                    <a:solidFill>
                      <a:srgbClr val="000000"/>
                    </a:solidFill>
                    <a:latin typeface="SamsungOne-400" panose="020B0503030303020204" pitchFamily="34" charset="0"/>
                    <a:ea typeface="SamsungOne-400" panose="020B0503030303020204" pitchFamily="34" charset="0"/>
                  </a:rPr>
                  <a:t> </a:t>
                </a:r>
              </a:p>
              <a:p>
                <a:pPr algn="ctr" defTabSz="914051" fontAlgn="base">
                  <a:spcBef>
                    <a:spcPct val="0"/>
                  </a:spcBef>
                  <a:spcAft>
                    <a:spcPct val="0"/>
                  </a:spcAft>
                  <a:defRPr/>
                </a:pPr>
                <a:r>
                  <a:rPr kumimoji="1" lang="en-US" altLang="ko-KR" sz="1200" b="1" dirty="0">
                    <a:solidFill>
                      <a:srgbClr val="000000"/>
                    </a:solidFill>
                    <a:latin typeface="SamsungOne-400" panose="020B0503030303020204" pitchFamily="34" charset="0"/>
                    <a:ea typeface="SamsungOne-400" panose="020B0503030303020204" pitchFamily="34" charset="0"/>
                  </a:rPr>
                  <a:t>(100%fs)</a:t>
                </a:r>
              </a:p>
            </p:txBody>
          </p:sp>
          <p:sp>
            <p:nvSpPr>
              <p:cNvPr id="56" name="직사각형 55">
                <a:extLst>
                  <a:ext uri="{FF2B5EF4-FFF2-40B4-BE49-F238E27FC236}">
                    <a16:creationId xmlns:a16="http://schemas.microsoft.com/office/drawing/2014/main" id="{085A6DBE-D373-4E5A-9F0F-E0E12BDD4EFB}"/>
                  </a:ext>
                </a:extLst>
              </p:cNvPr>
              <p:cNvSpPr/>
              <p:nvPr/>
            </p:nvSpPr>
            <p:spPr>
              <a:xfrm>
                <a:off x="833142" y="4483028"/>
                <a:ext cx="686545" cy="472831"/>
              </a:xfrm>
              <a:prstGeom prst="rect">
                <a:avLst/>
              </a:prstGeom>
              <a:solidFill>
                <a:schemeClr val="bg1"/>
              </a:solidFill>
            </p:spPr>
            <p:txBody>
              <a:bodyPr rtlCol="0" anchor="ctr">
                <a:scene3d>
                  <a:camera prst="orthographicFront"/>
                  <a:lightRig rig="threePt" dir="t"/>
                </a:scene3d>
                <a:sp3d>
                  <a:bevelB w="0" h="1270"/>
                </a:sp3d>
              </a:bodyPr>
              <a:lstStyle/>
              <a:p>
                <a:pPr algn="ctr" defTabSz="914051" fontAlgn="base">
                  <a:spcBef>
                    <a:spcPct val="0"/>
                  </a:spcBef>
                  <a:spcAft>
                    <a:spcPct val="0"/>
                  </a:spcAft>
                  <a:defRPr/>
                </a:pPr>
                <a:r>
                  <a:rPr kumimoji="1" lang="en-US" altLang="ko-KR" sz="1200" kern="0" dirty="0" err="1">
                    <a:solidFill>
                      <a:srgbClr val="000000"/>
                    </a:solidFill>
                    <a:latin typeface="SamsungOne-400" panose="020B0503030303020204" pitchFamily="34" charset="0"/>
                    <a:ea typeface="SamsungOne-400" panose="020B0503030303020204" pitchFamily="34" charset="0"/>
                  </a:rPr>
                  <a:t>Tín</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hiệu</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đầu</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ra</a:t>
                </a:r>
                <a:endParaRPr kumimoji="1" lang="en-US" altLang="ko-KR" sz="1200" kern="0" dirty="0">
                  <a:solidFill>
                    <a:srgbClr val="000000"/>
                  </a:solidFill>
                  <a:latin typeface="SamsungOne-400" panose="020B0503030303020204" pitchFamily="34" charset="0"/>
                  <a:ea typeface="SamsungOne-400" panose="020B0503030303020204" pitchFamily="34" charset="0"/>
                </a:endParaRPr>
              </a:p>
            </p:txBody>
          </p:sp>
          <p:sp>
            <p:nvSpPr>
              <p:cNvPr id="57" name="직사각형 56">
                <a:extLst>
                  <a:ext uri="{FF2B5EF4-FFF2-40B4-BE49-F238E27FC236}">
                    <a16:creationId xmlns:a16="http://schemas.microsoft.com/office/drawing/2014/main" id="{70BF8403-A8F4-4910-A064-40AC14189BB7}"/>
                  </a:ext>
                </a:extLst>
              </p:cNvPr>
              <p:cNvSpPr/>
              <p:nvPr/>
            </p:nvSpPr>
            <p:spPr>
              <a:xfrm>
                <a:off x="1993072" y="5720983"/>
                <a:ext cx="686541" cy="228559"/>
              </a:xfrm>
              <a:prstGeom prst="rect">
                <a:avLst/>
              </a:prstGeom>
              <a:solidFill>
                <a:schemeClr val="bg1"/>
              </a:solidFill>
            </p:spPr>
            <p:txBody>
              <a:bodyPr rtlCol="0" anchor="ctr">
                <a:scene3d>
                  <a:camera prst="orthographicFront"/>
                  <a:lightRig rig="threePt" dir="t"/>
                </a:scene3d>
                <a:sp3d>
                  <a:bevelB w="0" h="1270"/>
                </a:sp3d>
              </a:bodyPr>
              <a:lstStyle/>
              <a:p>
                <a:pPr algn="ctr" defTabSz="914051" fontAlgn="base">
                  <a:spcBef>
                    <a:spcPct val="0"/>
                  </a:spcBef>
                  <a:spcAft>
                    <a:spcPct val="0"/>
                  </a:spcAft>
                </a:pPr>
                <a:r>
                  <a:rPr kumimoji="1" lang="en-US" altLang="ko-KR" sz="1200" kern="0" dirty="0" err="1">
                    <a:solidFill>
                      <a:srgbClr val="000000"/>
                    </a:solidFill>
                    <a:latin typeface="SamsungOne-400" panose="020B0503030303020204" pitchFamily="34" charset="0"/>
                    <a:ea typeface="SamsungOne-400" panose="020B0503030303020204" pitchFamily="34" charset="0"/>
                  </a:rPr>
                  <a:t>Tín</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hiệu</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đầu</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vào</a:t>
                </a:r>
                <a:endParaRPr kumimoji="1" lang="en-US" altLang="ko-KR" sz="1200" kern="0" dirty="0">
                  <a:solidFill>
                    <a:srgbClr val="000000"/>
                  </a:solidFill>
                  <a:latin typeface="SamsungOne-400" panose="020B0503030303020204" pitchFamily="34" charset="0"/>
                  <a:ea typeface="SamsungOne-400" panose="020B0503030303020204" pitchFamily="34" charset="0"/>
                </a:endParaRPr>
              </a:p>
            </p:txBody>
          </p:sp>
          <p:sp>
            <p:nvSpPr>
              <p:cNvPr id="58" name="직사각형 57">
                <a:extLst>
                  <a:ext uri="{FF2B5EF4-FFF2-40B4-BE49-F238E27FC236}">
                    <a16:creationId xmlns:a16="http://schemas.microsoft.com/office/drawing/2014/main" id="{ECE9B5AB-235F-409D-8C18-72E4A7B27C73}"/>
                  </a:ext>
                </a:extLst>
              </p:cNvPr>
              <p:cNvSpPr/>
              <p:nvPr/>
            </p:nvSpPr>
            <p:spPr>
              <a:xfrm>
                <a:off x="4855065" y="5726418"/>
                <a:ext cx="686541" cy="191188"/>
              </a:xfrm>
              <a:prstGeom prst="rect">
                <a:avLst/>
              </a:prstGeom>
              <a:solidFill>
                <a:schemeClr val="bg1"/>
              </a:solidFill>
            </p:spPr>
            <p:txBody>
              <a:bodyPr rtlCol="0" anchor="ctr">
                <a:scene3d>
                  <a:camera prst="orthographicFront"/>
                  <a:lightRig rig="threePt" dir="t"/>
                </a:scene3d>
                <a:sp3d>
                  <a:bevelB w="0" h="1270"/>
                </a:sp3d>
              </a:bodyPr>
              <a:lstStyle/>
              <a:p>
                <a:pPr algn="ctr" defTabSz="914051" fontAlgn="base">
                  <a:spcBef>
                    <a:spcPct val="0"/>
                  </a:spcBef>
                  <a:spcAft>
                    <a:spcPct val="0"/>
                  </a:spcAft>
                  <a:defRPr/>
                </a:pPr>
                <a:r>
                  <a:rPr kumimoji="1" lang="en-US" altLang="ko-KR" sz="1200" kern="0" dirty="0" err="1">
                    <a:solidFill>
                      <a:srgbClr val="000000"/>
                    </a:solidFill>
                    <a:latin typeface="SamsungOne-400" panose="020B0503030303020204" pitchFamily="34" charset="0"/>
                    <a:ea typeface="SamsungOne-400" panose="020B0503030303020204" pitchFamily="34" charset="0"/>
                  </a:rPr>
                  <a:t>Tín</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hiệu</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đầu</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vào</a:t>
                </a:r>
                <a:endParaRPr kumimoji="1" lang="en-US" altLang="ko-KR" sz="1200" kern="0" dirty="0">
                  <a:solidFill>
                    <a:srgbClr val="000000"/>
                  </a:solidFill>
                  <a:latin typeface="SamsungOne-400" panose="020B0503030303020204" pitchFamily="34" charset="0"/>
                  <a:ea typeface="SamsungOne-400" panose="020B0503030303020204" pitchFamily="34" charset="0"/>
                </a:endParaRPr>
              </a:p>
            </p:txBody>
          </p:sp>
          <p:sp>
            <p:nvSpPr>
              <p:cNvPr id="59" name="직사각형 58">
                <a:extLst>
                  <a:ext uri="{FF2B5EF4-FFF2-40B4-BE49-F238E27FC236}">
                    <a16:creationId xmlns:a16="http://schemas.microsoft.com/office/drawing/2014/main" id="{8E6E0D3F-7F63-4D09-8378-16FABBDCC588}"/>
                  </a:ext>
                </a:extLst>
              </p:cNvPr>
              <p:cNvSpPr/>
              <p:nvPr/>
            </p:nvSpPr>
            <p:spPr>
              <a:xfrm>
                <a:off x="3485999" y="4483028"/>
                <a:ext cx="686545" cy="472831"/>
              </a:xfrm>
              <a:prstGeom prst="rect">
                <a:avLst/>
              </a:prstGeom>
              <a:solidFill>
                <a:schemeClr val="bg1"/>
              </a:solidFill>
            </p:spPr>
            <p:txBody>
              <a:bodyPr rtlCol="0" anchor="ctr">
                <a:scene3d>
                  <a:camera prst="orthographicFront"/>
                  <a:lightRig rig="threePt" dir="t"/>
                </a:scene3d>
                <a:sp3d>
                  <a:bevelB w="0" h="1270"/>
                </a:sp3d>
              </a:bodyPr>
              <a:lstStyle/>
              <a:p>
                <a:pPr algn="ctr" defTabSz="914051" fontAlgn="base">
                  <a:spcBef>
                    <a:spcPct val="0"/>
                  </a:spcBef>
                  <a:spcAft>
                    <a:spcPct val="0"/>
                  </a:spcAft>
                  <a:defRPr/>
                </a:pPr>
                <a:r>
                  <a:rPr kumimoji="1" lang="en-US" altLang="ko-KR" sz="1200" kern="0" dirty="0">
                    <a:solidFill>
                      <a:srgbClr val="000000"/>
                    </a:solidFill>
                    <a:latin typeface="SamsungOne-400" panose="020B0503030303020204" pitchFamily="34" charset="0"/>
                    <a:ea typeface="SamsungOne-400" panose="020B0503030303020204" pitchFamily="34" charset="0"/>
                  </a:rPr>
                  <a:t>Output</a:t>
                </a:r>
                <a:endParaRPr kumimoji="1" lang="ko-KR" altLang="en-US" sz="1200" kern="0" dirty="0">
                  <a:solidFill>
                    <a:srgbClr val="000000"/>
                  </a:solidFill>
                  <a:latin typeface="SamsungOne-400" panose="020B0503030303020204" pitchFamily="34" charset="0"/>
                  <a:ea typeface="맑은 고딕" panose="020B0503020000020004" pitchFamily="50" charset="-127"/>
                </a:endParaRPr>
              </a:p>
            </p:txBody>
          </p:sp>
          <p:sp>
            <p:nvSpPr>
              <p:cNvPr id="60" name="직사각형 59">
                <a:extLst>
                  <a:ext uri="{FF2B5EF4-FFF2-40B4-BE49-F238E27FC236}">
                    <a16:creationId xmlns:a16="http://schemas.microsoft.com/office/drawing/2014/main" id="{11B8FFCA-8D0B-437B-9748-F81540959FB7}"/>
                  </a:ext>
                </a:extLst>
              </p:cNvPr>
              <p:cNvSpPr/>
              <p:nvPr/>
            </p:nvSpPr>
            <p:spPr>
              <a:xfrm>
                <a:off x="3088236" y="4401799"/>
                <a:ext cx="918345" cy="153611"/>
              </a:xfrm>
              <a:prstGeom prst="rect">
                <a:avLst/>
              </a:prstGeom>
              <a:noFill/>
            </p:spPr>
            <p:txBody>
              <a:bodyPr rtlCol="0" anchor="ctr">
                <a:scene3d>
                  <a:camera prst="orthographicFront"/>
                  <a:lightRig rig="threePt" dir="t"/>
                </a:scene3d>
                <a:sp3d>
                  <a:bevelB w="0" h="1270"/>
                </a:sp3d>
              </a:bodyPr>
              <a:lstStyle/>
              <a:p>
                <a:pPr algn="ctr" defTabSz="914051" fontAlgn="base">
                  <a:spcBef>
                    <a:spcPct val="0"/>
                  </a:spcBef>
                  <a:spcAft>
                    <a:spcPct val="0"/>
                  </a:spcAft>
                </a:pPr>
                <a:r>
                  <a:rPr kumimoji="1" lang="en-US" altLang="ko-KR" sz="1200" kern="0" dirty="0">
                    <a:solidFill>
                      <a:srgbClr val="000000"/>
                    </a:solidFill>
                    <a:latin typeface="SamsungOne-400" panose="020B0503030303020204" pitchFamily="34" charset="0"/>
                    <a:ea typeface="SamsungOne-400" panose="020B0503030303020204" pitchFamily="34" charset="0"/>
                  </a:rPr>
                  <a:t>Sai </a:t>
                </a:r>
                <a:r>
                  <a:rPr kumimoji="1" lang="en-US" altLang="ko-KR" sz="1200" kern="0" dirty="0" err="1">
                    <a:solidFill>
                      <a:srgbClr val="000000"/>
                    </a:solidFill>
                    <a:latin typeface="SamsungOne-400" panose="020B0503030303020204" pitchFamily="34" charset="0"/>
                    <a:ea typeface="SamsungOne-400" panose="020B0503030303020204" pitchFamily="34" charset="0"/>
                  </a:rPr>
                  <a:t>số</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khoảng</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đo</a:t>
                </a:r>
                <a:endParaRPr kumimoji="1" lang="en-US" altLang="ko-KR" sz="1200" kern="0" dirty="0">
                  <a:solidFill>
                    <a:srgbClr val="000000"/>
                  </a:solidFill>
                  <a:latin typeface="SamsungOne-400" panose="020B0503030303020204" pitchFamily="34" charset="0"/>
                  <a:ea typeface="SamsungOne-400" panose="020B0503030303020204" pitchFamily="34" charset="0"/>
                </a:endParaRPr>
              </a:p>
            </p:txBody>
          </p:sp>
          <p:sp>
            <p:nvSpPr>
              <p:cNvPr id="61" name="TextBox 60">
                <a:extLst>
                  <a:ext uri="{FF2B5EF4-FFF2-40B4-BE49-F238E27FC236}">
                    <a16:creationId xmlns:a16="http://schemas.microsoft.com/office/drawing/2014/main" id="{C8C99BF1-48F8-47DB-8504-F200206E4573}"/>
                  </a:ext>
                </a:extLst>
              </p:cNvPr>
              <p:cNvSpPr txBox="1"/>
              <p:nvPr/>
            </p:nvSpPr>
            <p:spPr>
              <a:xfrm>
                <a:off x="7634887" y="5865741"/>
                <a:ext cx="411673" cy="276999"/>
              </a:xfrm>
              <a:prstGeom prst="rect">
                <a:avLst/>
              </a:prstGeom>
              <a:noFill/>
            </p:spPr>
            <p:txBody>
              <a:bodyPr wrap="square" rtlCol="0">
                <a:spAutoFit/>
                <a:scene3d>
                  <a:camera prst="orthographicFront"/>
                  <a:lightRig rig="threePt" dir="t"/>
                </a:scene3d>
                <a:sp3d>
                  <a:bevelB w="0" h="1270"/>
                </a:sp3d>
              </a:bodyPr>
              <a:lstStyle/>
              <a:p>
                <a:pPr defTabSz="914051" fontAlgn="base">
                  <a:spcBef>
                    <a:spcPct val="0"/>
                  </a:spcBef>
                  <a:spcAft>
                    <a:spcPct val="0"/>
                  </a:spcAft>
                  <a:defRPr/>
                </a:pPr>
                <a:r>
                  <a:rPr kumimoji="1" lang="en-US" altLang="ko-KR" sz="1200" dirty="0">
                    <a:solidFill>
                      <a:srgbClr val="FF0000"/>
                    </a:solidFill>
                    <a:latin typeface="SamsungOne-400" panose="020B0503030303020204" pitchFamily="34" charset="0"/>
                    <a:ea typeface="SamsungOne-400" panose="020B0503030303020204" pitchFamily="34" charset="0"/>
                  </a:rPr>
                  <a:t>(c)</a:t>
                </a:r>
                <a:endParaRPr kumimoji="1" lang="ko-KR" altLang="en-US" sz="1200" dirty="0">
                  <a:solidFill>
                    <a:srgbClr val="FF0000"/>
                  </a:solidFill>
                  <a:latin typeface="SamsungOne-400" panose="020B0503030303020204" pitchFamily="34" charset="0"/>
                  <a:ea typeface="KoPub돋움체 Bold" panose="02020603020101020101" pitchFamily="18" charset="-127"/>
                </a:endParaRPr>
              </a:p>
            </p:txBody>
          </p:sp>
          <p:sp>
            <p:nvSpPr>
              <p:cNvPr id="62" name="직사각형 61">
                <a:extLst>
                  <a:ext uri="{FF2B5EF4-FFF2-40B4-BE49-F238E27FC236}">
                    <a16:creationId xmlns:a16="http://schemas.microsoft.com/office/drawing/2014/main" id="{A9ED16A0-5655-4CE2-8657-2281D9DA53A1}"/>
                  </a:ext>
                </a:extLst>
              </p:cNvPr>
              <p:cNvSpPr/>
              <p:nvPr/>
            </p:nvSpPr>
            <p:spPr>
              <a:xfrm>
                <a:off x="7467959" y="5746815"/>
                <a:ext cx="686541" cy="175372"/>
              </a:xfrm>
              <a:prstGeom prst="rect">
                <a:avLst/>
              </a:prstGeom>
              <a:solidFill>
                <a:schemeClr val="bg1"/>
              </a:solidFill>
            </p:spPr>
            <p:txBody>
              <a:bodyPr rtlCol="0" anchor="ctr">
                <a:scene3d>
                  <a:camera prst="orthographicFront"/>
                  <a:lightRig rig="threePt" dir="t"/>
                </a:scene3d>
                <a:sp3d>
                  <a:bevelB w="0" h="1270"/>
                </a:sp3d>
              </a:bodyPr>
              <a:lstStyle/>
              <a:p>
                <a:pPr algn="ctr" defTabSz="914051" fontAlgn="base">
                  <a:spcBef>
                    <a:spcPct val="0"/>
                  </a:spcBef>
                  <a:spcAft>
                    <a:spcPct val="0"/>
                  </a:spcAft>
                </a:pPr>
                <a:r>
                  <a:rPr kumimoji="1" lang="en-US" altLang="ko-KR" sz="1200" kern="0" dirty="0" err="1">
                    <a:solidFill>
                      <a:srgbClr val="000000"/>
                    </a:solidFill>
                    <a:latin typeface="SamsungOne-400" panose="020B0503030303020204" pitchFamily="34" charset="0"/>
                    <a:ea typeface="SamsungOne-400" panose="020B0503030303020204" pitchFamily="34" charset="0"/>
                  </a:rPr>
                  <a:t>Tín</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hiệu</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đầu</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vào</a:t>
                </a:r>
                <a:endParaRPr kumimoji="1" lang="en-US" altLang="ko-KR" sz="1200" kern="0" dirty="0">
                  <a:solidFill>
                    <a:srgbClr val="000000"/>
                  </a:solidFill>
                  <a:latin typeface="SamsungOne-400" panose="020B0503030303020204" pitchFamily="34" charset="0"/>
                  <a:ea typeface="SamsungOne-400" panose="020B0503030303020204" pitchFamily="34" charset="0"/>
                </a:endParaRPr>
              </a:p>
            </p:txBody>
          </p:sp>
          <p:sp>
            <p:nvSpPr>
              <p:cNvPr id="63" name="직사각형 62">
                <a:extLst>
                  <a:ext uri="{FF2B5EF4-FFF2-40B4-BE49-F238E27FC236}">
                    <a16:creationId xmlns:a16="http://schemas.microsoft.com/office/drawing/2014/main" id="{E2F15884-CBA2-4EEF-8B2E-2B5AF307D95B}"/>
                  </a:ext>
                </a:extLst>
              </p:cNvPr>
              <p:cNvSpPr/>
              <p:nvPr/>
            </p:nvSpPr>
            <p:spPr>
              <a:xfrm>
                <a:off x="6905644" y="4642414"/>
                <a:ext cx="817145" cy="170832"/>
              </a:xfrm>
              <a:prstGeom prst="rect">
                <a:avLst/>
              </a:prstGeom>
              <a:solidFill>
                <a:schemeClr val="bg1"/>
              </a:solidFill>
            </p:spPr>
            <p:txBody>
              <a:bodyPr rtlCol="0" anchor="ctr">
                <a:scene3d>
                  <a:camera prst="orthographicFront"/>
                  <a:lightRig rig="threePt" dir="t"/>
                </a:scene3d>
                <a:sp3d>
                  <a:bevelB w="0" h="1270"/>
                </a:sp3d>
              </a:bodyPr>
              <a:lstStyle/>
              <a:p>
                <a:pPr algn="ctr" defTabSz="914051" fontAlgn="base">
                  <a:spcBef>
                    <a:spcPct val="0"/>
                  </a:spcBef>
                  <a:spcAft>
                    <a:spcPct val="0"/>
                  </a:spcAft>
                  <a:defRPr/>
                </a:pPr>
                <a:r>
                  <a:rPr kumimoji="1" lang="en-US" altLang="ko-KR" sz="1200" kern="0" dirty="0" err="1">
                    <a:solidFill>
                      <a:srgbClr val="000000"/>
                    </a:solidFill>
                    <a:latin typeface="SamsungOne-400" panose="020B0503030303020204" pitchFamily="34" charset="0"/>
                    <a:ea typeface="SamsungOne-400" panose="020B0503030303020204" pitchFamily="34" charset="0"/>
                  </a:rPr>
                  <a:t>Tổng</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sai</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số</a:t>
                </a:r>
                <a:endParaRPr kumimoji="1" lang="en-US" altLang="ko-KR" sz="1200" kern="0" dirty="0">
                  <a:solidFill>
                    <a:srgbClr val="000000"/>
                  </a:solidFill>
                  <a:latin typeface="SamsungOne-400" panose="020B0503030303020204" pitchFamily="34" charset="0"/>
                  <a:ea typeface="SamsungOne-400" panose="020B0503030303020204" pitchFamily="34" charset="0"/>
                </a:endParaRPr>
              </a:p>
            </p:txBody>
          </p:sp>
          <p:sp>
            <p:nvSpPr>
              <p:cNvPr id="64" name="직사각형 63">
                <a:extLst>
                  <a:ext uri="{FF2B5EF4-FFF2-40B4-BE49-F238E27FC236}">
                    <a16:creationId xmlns:a16="http://schemas.microsoft.com/office/drawing/2014/main" id="{617CBC5E-2FB8-400A-982D-90F2299259F3}"/>
                  </a:ext>
                </a:extLst>
              </p:cNvPr>
              <p:cNvSpPr/>
              <p:nvPr/>
            </p:nvSpPr>
            <p:spPr>
              <a:xfrm>
                <a:off x="6129539" y="4483028"/>
                <a:ext cx="686545" cy="472831"/>
              </a:xfrm>
              <a:prstGeom prst="rect">
                <a:avLst/>
              </a:prstGeom>
              <a:solidFill>
                <a:schemeClr val="bg1"/>
              </a:solidFill>
            </p:spPr>
            <p:txBody>
              <a:bodyPr rtlCol="0" anchor="ctr">
                <a:scene3d>
                  <a:camera prst="orthographicFront"/>
                  <a:lightRig rig="threePt" dir="t"/>
                </a:scene3d>
                <a:sp3d>
                  <a:bevelB w="0" h="1270"/>
                </a:sp3d>
              </a:bodyPr>
              <a:lstStyle/>
              <a:p>
                <a:pPr algn="ctr" defTabSz="914051" fontAlgn="base">
                  <a:spcBef>
                    <a:spcPct val="0"/>
                  </a:spcBef>
                  <a:spcAft>
                    <a:spcPct val="0"/>
                  </a:spcAft>
                  <a:defRPr/>
                </a:pPr>
                <a:r>
                  <a:rPr kumimoji="1" lang="en-US" altLang="ko-KR" sz="1200" kern="0" dirty="0" err="1">
                    <a:solidFill>
                      <a:srgbClr val="000000"/>
                    </a:solidFill>
                    <a:latin typeface="SamsungOne-400" panose="020B0503030303020204" pitchFamily="34" charset="0"/>
                    <a:ea typeface="SamsungOne-400" panose="020B0503030303020204" pitchFamily="34" charset="0"/>
                  </a:rPr>
                  <a:t>Tín</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hiệu</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đầu</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ra</a:t>
                </a:r>
                <a:endParaRPr kumimoji="1" lang="en-US" altLang="ko-KR" sz="1200" kern="0" dirty="0">
                  <a:solidFill>
                    <a:srgbClr val="000000"/>
                  </a:solidFill>
                  <a:latin typeface="SamsungOne-400" panose="020B0503030303020204" pitchFamily="34" charset="0"/>
                  <a:ea typeface="SamsungOne-400" panose="020B0503030303020204" pitchFamily="34" charset="0"/>
                </a:endParaRPr>
              </a:p>
            </p:txBody>
          </p:sp>
          <p:grpSp>
            <p:nvGrpSpPr>
              <p:cNvPr id="65" name="그룹 64">
                <a:extLst>
                  <a:ext uri="{FF2B5EF4-FFF2-40B4-BE49-F238E27FC236}">
                    <a16:creationId xmlns:a16="http://schemas.microsoft.com/office/drawing/2014/main" id="{D955A9D5-0C52-4718-9776-0187CF907CBA}"/>
                  </a:ext>
                </a:extLst>
              </p:cNvPr>
              <p:cNvGrpSpPr/>
              <p:nvPr/>
            </p:nvGrpSpPr>
            <p:grpSpPr>
              <a:xfrm>
                <a:off x="4957216" y="5119667"/>
                <a:ext cx="944499" cy="366733"/>
                <a:chOff x="4950333" y="5131859"/>
                <a:chExt cx="944499" cy="366733"/>
              </a:xfrm>
            </p:grpSpPr>
            <p:sp>
              <p:nvSpPr>
                <p:cNvPr id="74" name="직사각형 73">
                  <a:extLst>
                    <a:ext uri="{FF2B5EF4-FFF2-40B4-BE49-F238E27FC236}">
                      <a16:creationId xmlns:a16="http://schemas.microsoft.com/office/drawing/2014/main" id="{2DDE2F53-8CBA-42C8-8078-E248B1024A7A}"/>
                    </a:ext>
                  </a:extLst>
                </p:cNvPr>
                <p:cNvSpPr/>
                <p:nvPr/>
              </p:nvSpPr>
              <p:spPr>
                <a:xfrm>
                  <a:off x="4950333" y="5178161"/>
                  <a:ext cx="926211" cy="320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latin typeface="SamsungOne-400" panose="020B0503030303020204" pitchFamily="34" charset="0"/>
                  </a:endParaRPr>
                </a:p>
              </p:txBody>
            </p:sp>
            <p:sp>
              <p:nvSpPr>
                <p:cNvPr id="75" name="직사각형 74">
                  <a:extLst>
                    <a:ext uri="{FF2B5EF4-FFF2-40B4-BE49-F238E27FC236}">
                      <a16:creationId xmlns:a16="http://schemas.microsoft.com/office/drawing/2014/main" id="{6591B4EB-B12C-40FA-B13C-F1A224411A98}"/>
                    </a:ext>
                  </a:extLst>
                </p:cNvPr>
                <p:cNvSpPr/>
                <p:nvPr/>
              </p:nvSpPr>
              <p:spPr>
                <a:xfrm>
                  <a:off x="5078457" y="5131859"/>
                  <a:ext cx="816375" cy="320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latin typeface="SamsungOne-400" panose="020B0503030303020204" pitchFamily="34" charset="0"/>
                  </a:endParaRPr>
                </a:p>
              </p:txBody>
            </p:sp>
          </p:grpSp>
          <p:grpSp>
            <p:nvGrpSpPr>
              <p:cNvPr id="66" name="그룹 65">
                <a:extLst>
                  <a:ext uri="{FF2B5EF4-FFF2-40B4-BE49-F238E27FC236}">
                    <a16:creationId xmlns:a16="http://schemas.microsoft.com/office/drawing/2014/main" id="{4D089969-5598-42B8-9D01-190868B82441}"/>
                  </a:ext>
                </a:extLst>
              </p:cNvPr>
              <p:cNvGrpSpPr/>
              <p:nvPr/>
            </p:nvGrpSpPr>
            <p:grpSpPr>
              <a:xfrm>
                <a:off x="7650480" y="5175190"/>
                <a:ext cx="854227" cy="366733"/>
                <a:chOff x="5040605" y="5131859"/>
                <a:chExt cx="854227" cy="366733"/>
              </a:xfrm>
            </p:grpSpPr>
            <p:sp>
              <p:nvSpPr>
                <p:cNvPr id="72" name="직사각형 71">
                  <a:extLst>
                    <a:ext uri="{FF2B5EF4-FFF2-40B4-BE49-F238E27FC236}">
                      <a16:creationId xmlns:a16="http://schemas.microsoft.com/office/drawing/2014/main" id="{A88816B7-3682-4F1C-8EF5-E5008956527C}"/>
                    </a:ext>
                  </a:extLst>
                </p:cNvPr>
                <p:cNvSpPr/>
                <p:nvPr/>
              </p:nvSpPr>
              <p:spPr>
                <a:xfrm>
                  <a:off x="5040605" y="5178161"/>
                  <a:ext cx="835939" cy="320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latin typeface="SamsungOne-400" panose="020B0503030303020204" pitchFamily="34" charset="0"/>
                  </a:endParaRPr>
                </a:p>
              </p:txBody>
            </p:sp>
            <p:sp>
              <p:nvSpPr>
                <p:cNvPr id="73" name="직사각형 72">
                  <a:extLst>
                    <a:ext uri="{FF2B5EF4-FFF2-40B4-BE49-F238E27FC236}">
                      <a16:creationId xmlns:a16="http://schemas.microsoft.com/office/drawing/2014/main" id="{678A627B-DCDA-4005-93C0-2A3A18061316}"/>
                    </a:ext>
                  </a:extLst>
                </p:cNvPr>
                <p:cNvSpPr/>
                <p:nvPr/>
              </p:nvSpPr>
              <p:spPr>
                <a:xfrm>
                  <a:off x="5078457" y="5131859"/>
                  <a:ext cx="816375" cy="320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latin typeface="SamsungOne-400" panose="020B0503030303020204" pitchFamily="34" charset="0"/>
                  </a:endParaRPr>
                </a:p>
              </p:txBody>
            </p:sp>
          </p:grpSp>
          <p:sp>
            <p:nvSpPr>
              <p:cNvPr id="67" name="직사각형 66">
                <a:extLst>
                  <a:ext uri="{FF2B5EF4-FFF2-40B4-BE49-F238E27FC236}">
                    <a16:creationId xmlns:a16="http://schemas.microsoft.com/office/drawing/2014/main" id="{52E92440-CC67-494E-984E-92B1741B1189}"/>
                  </a:ext>
                </a:extLst>
              </p:cNvPr>
              <p:cNvSpPr/>
              <p:nvPr/>
            </p:nvSpPr>
            <p:spPr>
              <a:xfrm>
                <a:off x="4956048" y="5141533"/>
                <a:ext cx="1167681" cy="387586"/>
              </a:xfrm>
              <a:prstGeom prst="rect">
                <a:avLst/>
              </a:prstGeom>
              <a:noFill/>
            </p:spPr>
            <p:txBody>
              <a:bodyPr rtlCol="0" anchor="ctr">
                <a:scene3d>
                  <a:camera prst="orthographicFront"/>
                  <a:lightRig rig="threePt" dir="t"/>
                </a:scene3d>
                <a:sp3d>
                  <a:bevelB w="0" h="1270"/>
                </a:sp3d>
              </a:bodyPr>
              <a:lstStyle/>
              <a:p>
                <a:pPr algn="ctr" defTabSz="914051" fontAlgn="base">
                  <a:spcBef>
                    <a:spcPct val="0"/>
                  </a:spcBef>
                  <a:spcAft>
                    <a:spcPct val="0"/>
                  </a:spcAft>
                  <a:defRPr/>
                </a:pPr>
                <a:r>
                  <a:rPr kumimoji="1" lang="en-US" altLang="ko-KR" sz="1200" kern="0" dirty="0">
                    <a:solidFill>
                      <a:srgbClr val="000000"/>
                    </a:solidFill>
                    <a:latin typeface="SamsungOne-400" panose="020B0503030303020204" pitchFamily="34" charset="0"/>
                    <a:ea typeface="SamsungOne-400" panose="020B0503030303020204" pitchFamily="34" charset="0"/>
                  </a:rPr>
                  <a:t>α : </a:t>
                </a:r>
                <a:r>
                  <a:rPr kumimoji="1" lang="en-US" altLang="ko-KR" sz="1200" kern="0" dirty="0" err="1">
                    <a:solidFill>
                      <a:srgbClr val="000000"/>
                    </a:solidFill>
                    <a:latin typeface="SamsungOne-400" panose="020B0503030303020204" pitchFamily="34" charset="0"/>
                    <a:ea typeface="SamsungOne-400" panose="020B0503030303020204" pitchFamily="34" charset="0"/>
                  </a:rPr>
                  <a:t>Đường</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cong</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lý</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tưởng</a:t>
                </a:r>
                <a:endParaRPr kumimoji="1" lang="en-US" altLang="ko-KR" sz="1200" kern="0" dirty="0">
                  <a:solidFill>
                    <a:srgbClr val="000000"/>
                  </a:solidFill>
                  <a:latin typeface="SamsungOne-400" panose="020B0503030303020204" pitchFamily="34" charset="0"/>
                  <a:ea typeface="SamsungOne-400" panose="020B0503030303020204" pitchFamily="34" charset="0"/>
                </a:endParaRPr>
              </a:p>
            </p:txBody>
          </p:sp>
          <p:sp>
            <p:nvSpPr>
              <p:cNvPr id="68" name="직사각형 67">
                <a:extLst>
                  <a:ext uri="{FF2B5EF4-FFF2-40B4-BE49-F238E27FC236}">
                    <a16:creationId xmlns:a16="http://schemas.microsoft.com/office/drawing/2014/main" id="{5CF4D764-AC3A-494F-9856-401EDE083607}"/>
                  </a:ext>
                </a:extLst>
              </p:cNvPr>
              <p:cNvSpPr/>
              <p:nvPr/>
            </p:nvSpPr>
            <p:spPr>
              <a:xfrm>
                <a:off x="7590589" y="5153446"/>
                <a:ext cx="1246718" cy="363760"/>
              </a:xfrm>
              <a:prstGeom prst="rect">
                <a:avLst/>
              </a:prstGeom>
              <a:noFill/>
            </p:spPr>
            <p:txBody>
              <a:bodyPr rtlCol="0" anchor="ctr">
                <a:scene3d>
                  <a:camera prst="orthographicFront"/>
                  <a:lightRig rig="threePt" dir="t"/>
                </a:scene3d>
                <a:sp3d>
                  <a:bevelB w="0" h="1270"/>
                </a:sp3d>
              </a:bodyPr>
              <a:lstStyle/>
              <a:p>
                <a:pPr algn="ctr" defTabSz="914051" fontAlgn="base">
                  <a:spcBef>
                    <a:spcPct val="0"/>
                  </a:spcBef>
                  <a:spcAft>
                    <a:spcPct val="0"/>
                  </a:spcAft>
                  <a:defRPr/>
                </a:pPr>
                <a:r>
                  <a:rPr kumimoji="1" lang="en-US" altLang="ko-KR" sz="1200" kern="0" dirty="0">
                    <a:solidFill>
                      <a:srgbClr val="000000"/>
                    </a:solidFill>
                    <a:latin typeface="SamsungOne-400" panose="020B0503030303020204" pitchFamily="34" charset="0"/>
                    <a:ea typeface="SamsungOne-400" panose="020B0503030303020204" pitchFamily="34" charset="0"/>
                  </a:rPr>
                  <a:t>α : </a:t>
                </a:r>
                <a:r>
                  <a:rPr kumimoji="1" lang="en-US" altLang="ko-KR" sz="1200" kern="0" dirty="0" err="1">
                    <a:solidFill>
                      <a:srgbClr val="000000"/>
                    </a:solidFill>
                    <a:latin typeface="SamsungOne-400" panose="020B0503030303020204" pitchFamily="34" charset="0"/>
                    <a:ea typeface="SamsungOne-400" panose="020B0503030303020204" pitchFamily="34" charset="0"/>
                  </a:rPr>
                  <a:t>Đường</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cong</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lý</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tưởng</a:t>
                </a:r>
                <a:endParaRPr kumimoji="1" lang="en-US" altLang="ko-KR" sz="1200" kern="0" dirty="0">
                  <a:solidFill>
                    <a:srgbClr val="000000"/>
                  </a:solidFill>
                  <a:latin typeface="SamsungOne-400" panose="020B0503030303020204" pitchFamily="34" charset="0"/>
                  <a:ea typeface="SamsungOne-400" panose="020B0503030303020204" pitchFamily="34" charset="0"/>
                </a:endParaRPr>
              </a:p>
            </p:txBody>
          </p:sp>
          <p:sp>
            <p:nvSpPr>
              <p:cNvPr id="69" name="직사각형 68">
                <a:extLst>
                  <a:ext uri="{FF2B5EF4-FFF2-40B4-BE49-F238E27FC236}">
                    <a16:creationId xmlns:a16="http://schemas.microsoft.com/office/drawing/2014/main" id="{C9E6CA9A-5522-447D-985A-2A53A9929111}"/>
                  </a:ext>
                </a:extLst>
              </p:cNvPr>
              <p:cNvSpPr/>
              <p:nvPr/>
            </p:nvSpPr>
            <p:spPr>
              <a:xfrm>
                <a:off x="2413000" y="5176520"/>
                <a:ext cx="609600" cy="39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latin typeface="SamsungOne-400" panose="020B0503030303020204" pitchFamily="34" charset="0"/>
                </a:endParaRPr>
              </a:p>
            </p:txBody>
          </p:sp>
          <p:sp>
            <p:nvSpPr>
              <p:cNvPr id="70" name="직사각형 69">
                <a:extLst>
                  <a:ext uri="{FF2B5EF4-FFF2-40B4-BE49-F238E27FC236}">
                    <a16:creationId xmlns:a16="http://schemas.microsoft.com/office/drawing/2014/main" id="{363BCA39-7F3D-4D26-9592-B74D9EC7E0FB}"/>
                  </a:ext>
                </a:extLst>
              </p:cNvPr>
              <p:cNvSpPr/>
              <p:nvPr/>
            </p:nvSpPr>
            <p:spPr>
              <a:xfrm>
                <a:off x="3042920" y="5176520"/>
                <a:ext cx="609600" cy="39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latin typeface="SamsungOne-400" panose="020B0503030303020204" pitchFamily="34" charset="0"/>
                </a:endParaRPr>
              </a:p>
            </p:txBody>
          </p:sp>
          <p:sp>
            <p:nvSpPr>
              <p:cNvPr id="71" name="직사각형 70">
                <a:extLst>
                  <a:ext uri="{FF2B5EF4-FFF2-40B4-BE49-F238E27FC236}">
                    <a16:creationId xmlns:a16="http://schemas.microsoft.com/office/drawing/2014/main" id="{E17FDF85-22C1-447C-80CD-972CCF6F7968}"/>
                  </a:ext>
                </a:extLst>
              </p:cNvPr>
              <p:cNvSpPr/>
              <p:nvPr/>
            </p:nvSpPr>
            <p:spPr>
              <a:xfrm>
                <a:off x="2135308" y="5196824"/>
                <a:ext cx="1710726" cy="276999"/>
              </a:xfrm>
              <a:prstGeom prst="rect">
                <a:avLst/>
              </a:prstGeom>
              <a:solidFill>
                <a:schemeClr val="bg1"/>
              </a:solidFill>
            </p:spPr>
            <p:txBody>
              <a:bodyPr wrap="none" rtlCol="0" anchor="ctr">
                <a:spAutoFit/>
                <a:scene3d>
                  <a:camera prst="orthographicFront"/>
                  <a:lightRig rig="threePt" dir="t"/>
                </a:scene3d>
                <a:sp3d>
                  <a:bevelB w="0" h="1270"/>
                </a:sp3d>
              </a:bodyPr>
              <a:lstStyle/>
              <a:p>
                <a:pPr algn="ctr" defTabSz="914051" fontAlgn="base">
                  <a:spcBef>
                    <a:spcPct val="0"/>
                  </a:spcBef>
                  <a:spcAft>
                    <a:spcPct val="0"/>
                  </a:spcAft>
                  <a:defRPr/>
                </a:pPr>
                <a:r>
                  <a:rPr kumimoji="1" lang="en-US" altLang="ko-KR" sz="1200" kern="0" dirty="0">
                    <a:solidFill>
                      <a:srgbClr val="000000"/>
                    </a:solidFill>
                    <a:latin typeface="SamsungOne-400" panose="020B0503030303020204" pitchFamily="34" charset="0"/>
                    <a:ea typeface="SamsungOne-400" panose="020B0503030303020204" pitchFamily="34" charset="0"/>
                  </a:rPr>
                  <a:t>α : </a:t>
                </a:r>
                <a:r>
                  <a:rPr kumimoji="1" lang="en-US" altLang="ko-KR" sz="1200" kern="0" dirty="0" err="1">
                    <a:solidFill>
                      <a:srgbClr val="000000"/>
                    </a:solidFill>
                    <a:latin typeface="SamsungOne-400" panose="020B0503030303020204" pitchFamily="34" charset="0"/>
                    <a:ea typeface="SamsungOne-400" panose="020B0503030303020204" pitchFamily="34" charset="0"/>
                  </a:rPr>
                  <a:t>Đường</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cong</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lý</a:t>
                </a:r>
                <a:r>
                  <a:rPr kumimoji="1" lang="en-US" altLang="ko-KR" sz="1200" kern="0" dirty="0">
                    <a:solidFill>
                      <a:srgbClr val="000000"/>
                    </a:solidFill>
                    <a:latin typeface="SamsungOne-400" panose="020B0503030303020204" pitchFamily="34" charset="0"/>
                    <a:ea typeface="SamsungOne-400" panose="020B0503030303020204" pitchFamily="34" charset="0"/>
                  </a:rPr>
                  <a:t> </a:t>
                </a:r>
                <a:r>
                  <a:rPr kumimoji="1" lang="en-US" altLang="ko-KR" sz="1200" kern="0" dirty="0" err="1">
                    <a:solidFill>
                      <a:srgbClr val="000000"/>
                    </a:solidFill>
                    <a:latin typeface="SamsungOne-400" panose="020B0503030303020204" pitchFamily="34" charset="0"/>
                    <a:ea typeface="SamsungOne-400" panose="020B0503030303020204" pitchFamily="34" charset="0"/>
                  </a:rPr>
                  <a:t>tưởng</a:t>
                </a:r>
                <a:endParaRPr kumimoji="1" lang="en-US" altLang="ko-KR" sz="1200" kern="0" dirty="0">
                  <a:solidFill>
                    <a:srgbClr val="000000"/>
                  </a:solidFill>
                  <a:latin typeface="SamsungOne-400" panose="020B0503030303020204" pitchFamily="34" charset="0"/>
                  <a:ea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76" name="타원 75">
                  <a:extLst>
                    <a:ext uri="{FF2B5EF4-FFF2-40B4-BE49-F238E27FC236}">
                      <a16:creationId xmlns:a16="http://schemas.microsoft.com/office/drawing/2014/main" id="{E33AE68C-883B-414C-98E2-4F308078E2B6}"/>
                    </a:ext>
                  </a:extLst>
                </p:cNvPr>
                <p:cNvSpPr/>
                <p:nvPr/>
              </p:nvSpPr>
              <p:spPr>
                <a:xfrm>
                  <a:off x="1301366" y="4234190"/>
                  <a:ext cx="208784" cy="232536"/>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99" i="1" dirty="0">
                            <a:latin typeface="Cambria Math" panose="02040503050406030204" pitchFamily="18" charset="0"/>
                            <a:ea typeface="SamsungOne-400" panose="020B0503030303020204" pitchFamily="34" charset="0"/>
                          </a:rPr>
                          <m:t>𝑦</m:t>
                        </m:r>
                      </m:oMath>
                    </m:oMathPara>
                  </a14:m>
                  <a:endParaRPr lang="ko-KR" altLang="en-US" sz="1099" baseline="-25000" dirty="0">
                    <a:latin typeface="SamsungOne-400" panose="020B0503030303020204" pitchFamily="34" charset="0"/>
                    <a:ea typeface="SamsungOne-700" panose="020B0803030303020204" pitchFamily="34" charset="0"/>
                  </a:endParaRPr>
                </a:p>
              </p:txBody>
            </p:sp>
          </mc:Choice>
          <mc:Fallback xmlns="">
            <p:sp>
              <p:nvSpPr>
                <p:cNvPr id="76" name="타원 75">
                  <a:extLst>
                    <a:ext uri="{FF2B5EF4-FFF2-40B4-BE49-F238E27FC236}">
                      <a16:creationId xmlns:a16="http://schemas.microsoft.com/office/drawing/2014/main" id="{E33AE68C-883B-414C-98E2-4F308078E2B6}"/>
                    </a:ext>
                  </a:extLst>
                </p:cNvPr>
                <p:cNvSpPr>
                  <a:spLocks noRot="1" noChangeAspect="1" noMove="1" noResize="1" noEditPoints="1" noAdjustHandles="1" noChangeArrowheads="1" noChangeShapeType="1" noTextEdit="1"/>
                </p:cNvSpPr>
                <p:nvPr/>
              </p:nvSpPr>
              <p:spPr>
                <a:xfrm>
                  <a:off x="1301365" y="4234189"/>
                  <a:ext cx="208784" cy="232536"/>
                </a:xfrm>
                <a:prstGeom prst="ellipse">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타원 76">
                  <a:extLst>
                    <a:ext uri="{FF2B5EF4-FFF2-40B4-BE49-F238E27FC236}">
                      <a16:creationId xmlns:a16="http://schemas.microsoft.com/office/drawing/2014/main" id="{C91F29F1-9E99-4704-88DD-10A68A7B7C85}"/>
                    </a:ext>
                  </a:extLst>
                </p:cNvPr>
                <p:cNvSpPr/>
                <p:nvPr/>
              </p:nvSpPr>
              <p:spPr>
                <a:xfrm>
                  <a:off x="4006580" y="4234190"/>
                  <a:ext cx="208784" cy="232536"/>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99" i="1" dirty="0">
                            <a:latin typeface="Cambria Math" panose="02040503050406030204" pitchFamily="18" charset="0"/>
                            <a:ea typeface="SamsungOne-400" panose="020B0503030303020204" pitchFamily="34" charset="0"/>
                          </a:rPr>
                          <m:t>𝑦</m:t>
                        </m:r>
                      </m:oMath>
                    </m:oMathPara>
                  </a14:m>
                  <a:endParaRPr lang="ko-KR" altLang="en-US" sz="1099" baseline="-25000" dirty="0">
                    <a:latin typeface="SamsungOne-400" panose="020B0503030303020204" pitchFamily="34" charset="0"/>
                    <a:ea typeface="SamsungOne-700" panose="020B0803030303020204" pitchFamily="34" charset="0"/>
                  </a:endParaRPr>
                </a:p>
              </p:txBody>
            </p:sp>
          </mc:Choice>
          <mc:Fallback xmlns="">
            <p:sp>
              <p:nvSpPr>
                <p:cNvPr id="77" name="타원 76">
                  <a:extLst>
                    <a:ext uri="{FF2B5EF4-FFF2-40B4-BE49-F238E27FC236}">
                      <a16:creationId xmlns:a16="http://schemas.microsoft.com/office/drawing/2014/main" id="{C91F29F1-9E99-4704-88DD-10A68A7B7C85}"/>
                    </a:ext>
                  </a:extLst>
                </p:cNvPr>
                <p:cNvSpPr>
                  <a:spLocks noRot="1" noChangeAspect="1" noMove="1" noResize="1" noEditPoints="1" noAdjustHandles="1" noChangeArrowheads="1" noChangeShapeType="1" noTextEdit="1"/>
                </p:cNvSpPr>
                <p:nvPr/>
              </p:nvSpPr>
              <p:spPr>
                <a:xfrm>
                  <a:off x="4006581" y="4234189"/>
                  <a:ext cx="208784" cy="232536"/>
                </a:xfrm>
                <a:prstGeom prst="ellipse">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8" name="타원 77">
                  <a:extLst>
                    <a:ext uri="{FF2B5EF4-FFF2-40B4-BE49-F238E27FC236}">
                      <a16:creationId xmlns:a16="http://schemas.microsoft.com/office/drawing/2014/main" id="{10D48F6B-9E59-43A9-B796-455ECAD70BC9}"/>
                    </a:ext>
                  </a:extLst>
                </p:cNvPr>
                <p:cNvSpPr/>
                <p:nvPr/>
              </p:nvSpPr>
              <p:spPr>
                <a:xfrm>
                  <a:off x="6607405" y="4234190"/>
                  <a:ext cx="208784" cy="232536"/>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99" i="1" dirty="0">
                            <a:latin typeface="Cambria Math" panose="02040503050406030204" pitchFamily="18" charset="0"/>
                            <a:ea typeface="SamsungOne-400" panose="020B0503030303020204" pitchFamily="34" charset="0"/>
                          </a:rPr>
                          <m:t>𝑦</m:t>
                        </m:r>
                      </m:oMath>
                    </m:oMathPara>
                  </a14:m>
                  <a:endParaRPr lang="ko-KR" altLang="en-US" sz="1099" baseline="-25000" dirty="0">
                    <a:latin typeface="SamsungOne-400" panose="020B0503030303020204" pitchFamily="34" charset="0"/>
                    <a:ea typeface="SamsungOne-700" panose="020B0803030303020204" pitchFamily="34" charset="0"/>
                  </a:endParaRPr>
                </a:p>
              </p:txBody>
            </p:sp>
          </mc:Choice>
          <mc:Fallback xmlns="">
            <p:sp>
              <p:nvSpPr>
                <p:cNvPr id="78" name="타원 77">
                  <a:extLst>
                    <a:ext uri="{FF2B5EF4-FFF2-40B4-BE49-F238E27FC236}">
                      <a16:creationId xmlns:a16="http://schemas.microsoft.com/office/drawing/2014/main" id="{10D48F6B-9E59-43A9-B796-455ECAD70BC9}"/>
                    </a:ext>
                  </a:extLst>
                </p:cNvPr>
                <p:cNvSpPr>
                  <a:spLocks noRot="1" noChangeAspect="1" noMove="1" noResize="1" noEditPoints="1" noAdjustHandles="1" noChangeArrowheads="1" noChangeShapeType="1" noTextEdit="1"/>
                </p:cNvSpPr>
                <p:nvPr/>
              </p:nvSpPr>
              <p:spPr>
                <a:xfrm>
                  <a:off x="6607405" y="4234189"/>
                  <a:ext cx="208784" cy="232536"/>
                </a:xfrm>
                <a:prstGeom prst="ellipse">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타원 78">
                  <a:extLst>
                    <a:ext uri="{FF2B5EF4-FFF2-40B4-BE49-F238E27FC236}">
                      <a16:creationId xmlns:a16="http://schemas.microsoft.com/office/drawing/2014/main" id="{0AFC4A60-BD8B-4691-A143-ED99321B9D05}"/>
                    </a:ext>
                  </a:extLst>
                </p:cNvPr>
                <p:cNvSpPr/>
                <p:nvPr/>
              </p:nvSpPr>
              <p:spPr>
                <a:xfrm>
                  <a:off x="8679854" y="5569818"/>
                  <a:ext cx="258213" cy="232536"/>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99" i="1" dirty="0">
                            <a:latin typeface="Cambria Math" panose="02040503050406030204" pitchFamily="18" charset="0"/>
                            <a:ea typeface="SamsungOne-400" panose="020B0503030303020204" pitchFamily="34" charset="0"/>
                          </a:rPr>
                          <m:t>𝑥</m:t>
                        </m:r>
                      </m:oMath>
                    </m:oMathPara>
                  </a14:m>
                  <a:endParaRPr lang="ko-KR" altLang="en-US" sz="1099" baseline="-25000" dirty="0">
                    <a:latin typeface="SamsungOne-400" panose="020B0503030303020204" pitchFamily="34" charset="0"/>
                    <a:ea typeface="SamsungOne-700" panose="020B0803030303020204" pitchFamily="34" charset="0"/>
                  </a:endParaRPr>
                </a:p>
              </p:txBody>
            </p:sp>
          </mc:Choice>
          <mc:Fallback xmlns="">
            <p:sp>
              <p:nvSpPr>
                <p:cNvPr id="79" name="타원 78">
                  <a:extLst>
                    <a:ext uri="{FF2B5EF4-FFF2-40B4-BE49-F238E27FC236}">
                      <a16:creationId xmlns:a16="http://schemas.microsoft.com/office/drawing/2014/main" id="{0AFC4A60-BD8B-4691-A143-ED99321B9D05}"/>
                    </a:ext>
                  </a:extLst>
                </p:cNvPr>
                <p:cNvSpPr>
                  <a:spLocks noRot="1" noChangeAspect="1" noMove="1" noResize="1" noEditPoints="1" noAdjustHandles="1" noChangeArrowheads="1" noChangeShapeType="1" noTextEdit="1"/>
                </p:cNvSpPr>
                <p:nvPr/>
              </p:nvSpPr>
              <p:spPr>
                <a:xfrm>
                  <a:off x="8679855" y="5569818"/>
                  <a:ext cx="258213" cy="232536"/>
                </a:xfrm>
                <a:prstGeom prst="ellipse">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타원 79">
                  <a:extLst>
                    <a:ext uri="{FF2B5EF4-FFF2-40B4-BE49-F238E27FC236}">
                      <a16:creationId xmlns:a16="http://schemas.microsoft.com/office/drawing/2014/main" id="{E405F0A6-98C5-44C5-B740-7A79EF9A7348}"/>
                    </a:ext>
                  </a:extLst>
                </p:cNvPr>
                <p:cNvSpPr/>
                <p:nvPr/>
              </p:nvSpPr>
              <p:spPr>
                <a:xfrm>
                  <a:off x="6035362" y="5569818"/>
                  <a:ext cx="258213" cy="232536"/>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99" i="1" dirty="0">
                            <a:latin typeface="Cambria Math" panose="02040503050406030204" pitchFamily="18" charset="0"/>
                            <a:ea typeface="SamsungOne-400" panose="020B0503030303020204" pitchFamily="34" charset="0"/>
                          </a:rPr>
                          <m:t>𝑥</m:t>
                        </m:r>
                      </m:oMath>
                    </m:oMathPara>
                  </a14:m>
                  <a:endParaRPr lang="ko-KR" altLang="en-US" sz="1099" baseline="-25000" dirty="0">
                    <a:latin typeface="SamsungOne-400" panose="020B0503030303020204" pitchFamily="34" charset="0"/>
                    <a:ea typeface="SamsungOne-700" panose="020B0803030303020204" pitchFamily="34" charset="0"/>
                  </a:endParaRPr>
                </a:p>
              </p:txBody>
            </p:sp>
          </mc:Choice>
          <mc:Fallback xmlns="">
            <p:sp>
              <p:nvSpPr>
                <p:cNvPr id="80" name="타원 79">
                  <a:extLst>
                    <a:ext uri="{FF2B5EF4-FFF2-40B4-BE49-F238E27FC236}">
                      <a16:creationId xmlns:a16="http://schemas.microsoft.com/office/drawing/2014/main" id="{E405F0A6-98C5-44C5-B740-7A79EF9A7348}"/>
                    </a:ext>
                  </a:extLst>
                </p:cNvPr>
                <p:cNvSpPr>
                  <a:spLocks noRot="1" noChangeAspect="1" noMove="1" noResize="1" noEditPoints="1" noAdjustHandles="1" noChangeArrowheads="1" noChangeShapeType="1" noTextEdit="1"/>
                </p:cNvSpPr>
                <p:nvPr/>
              </p:nvSpPr>
              <p:spPr>
                <a:xfrm>
                  <a:off x="6035363" y="5569818"/>
                  <a:ext cx="258213" cy="232536"/>
                </a:xfrm>
                <a:prstGeom prst="ellipse">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타원 80">
                  <a:extLst>
                    <a:ext uri="{FF2B5EF4-FFF2-40B4-BE49-F238E27FC236}">
                      <a16:creationId xmlns:a16="http://schemas.microsoft.com/office/drawing/2014/main" id="{34B87151-50B5-4A0B-A3A7-129C9FE282D0}"/>
                    </a:ext>
                  </a:extLst>
                </p:cNvPr>
                <p:cNvSpPr/>
                <p:nvPr/>
              </p:nvSpPr>
              <p:spPr>
                <a:xfrm>
                  <a:off x="3384577" y="5569818"/>
                  <a:ext cx="258213" cy="232536"/>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99" i="1" dirty="0">
                            <a:latin typeface="Cambria Math" panose="02040503050406030204" pitchFamily="18" charset="0"/>
                            <a:ea typeface="SamsungOne-400" panose="020B0503030303020204" pitchFamily="34" charset="0"/>
                          </a:rPr>
                          <m:t>𝑥</m:t>
                        </m:r>
                      </m:oMath>
                    </m:oMathPara>
                  </a14:m>
                  <a:endParaRPr lang="ko-KR" altLang="en-US" sz="1099" baseline="-25000" dirty="0">
                    <a:latin typeface="SamsungOne-400" panose="020B0503030303020204" pitchFamily="34" charset="0"/>
                    <a:ea typeface="SamsungOne-700" panose="020B0803030303020204" pitchFamily="34" charset="0"/>
                  </a:endParaRPr>
                </a:p>
              </p:txBody>
            </p:sp>
          </mc:Choice>
          <mc:Fallback xmlns="">
            <p:sp>
              <p:nvSpPr>
                <p:cNvPr id="81" name="타원 80">
                  <a:extLst>
                    <a:ext uri="{FF2B5EF4-FFF2-40B4-BE49-F238E27FC236}">
                      <a16:creationId xmlns:a16="http://schemas.microsoft.com/office/drawing/2014/main" id="{34B87151-50B5-4A0B-A3A7-129C9FE282D0}"/>
                    </a:ext>
                  </a:extLst>
                </p:cNvPr>
                <p:cNvSpPr>
                  <a:spLocks noRot="1" noChangeAspect="1" noMove="1" noResize="1" noEditPoints="1" noAdjustHandles="1" noChangeArrowheads="1" noChangeShapeType="1" noTextEdit="1"/>
                </p:cNvSpPr>
                <p:nvPr/>
              </p:nvSpPr>
              <p:spPr>
                <a:xfrm>
                  <a:off x="3384576" y="5569818"/>
                  <a:ext cx="258213" cy="232536"/>
                </a:xfrm>
                <a:prstGeom prst="ellipse">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2" name="타원 81">
                  <a:extLst>
                    <a:ext uri="{FF2B5EF4-FFF2-40B4-BE49-F238E27FC236}">
                      <a16:creationId xmlns:a16="http://schemas.microsoft.com/office/drawing/2014/main" id="{1D143C3E-9CD5-454E-BCC6-1368CE5E8FA7}"/>
                    </a:ext>
                  </a:extLst>
                </p:cNvPr>
                <p:cNvSpPr/>
                <p:nvPr/>
              </p:nvSpPr>
              <p:spPr>
                <a:xfrm>
                  <a:off x="2322251" y="4677049"/>
                  <a:ext cx="181471" cy="232536"/>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99" i="1" dirty="0">
                            <a:latin typeface="Cambria Math" panose="02040503050406030204" pitchFamily="18" charset="0"/>
                            <a:ea typeface="SamsungOne-400" panose="020B0503030303020204" pitchFamily="34" charset="0"/>
                          </a:rPr>
                          <m:t>𝑏</m:t>
                        </m:r>
                      </m:oMath>
                    </m:oMathPara>
                  </a14:m>
                  <a:endParaRPr lang="ko-KR" altLang="en-US" sz="1099" baseline="-25000" dirty="0">
                    <a:latin typeface="SamsungOne-400" panose="020B0503030303020204" pitchFamily="34" charset="0"/>
                    <a:ea typeface="SamsungOne-700" panose="020B0803030303020204" pitchFamily="34" charset="0"/>
                  </a:endParaRPr>
                </a:p>
              </p:txBody>
            </p:sp>
          </mc:Choice>
          <mc:Fallback xmlns="">
            <p:sp>
              <p:nvSpPr>
                <p:cNvPr id="82" name="타원 81">
                  <a:extLst>
                    <a:ext uri="{FF2B5EF4-FFF2-40B4-BE49-F238E27FC236}">
                      <a16:creationId xmlns:a16="http://schemas.microsoft.com/office/drawing/2014/main" id="{1D143C3E-9CD5-454E-BCC6-1368CE5E8FA7}"/>
                    </a:ext>
                  </a:extLst>
                </p:cNvPr>
                <p:cNvSpPr>
                  <a:spLocks noRot="1" noChangeAspect="1" noMove="1" noResize="1" noEditPoints="1" noAdjustHandles="1" noChangeArrowheads="1" noChangeShapeType="1" noTextEdit="1"/>
                </p:cNvSpPr>
                <p:nvPr/>
              </p:nvSpPr>
              <p:spPr>
                <a:xfrm>
                  <a:off x="2322251" y="4677049"/>
                  <a:ext cx="181472" cy="232536"/>
                </a:xfrm>
                <a:prstGeom prst="ellipse">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타원 82">
                  <a:extLst>
                    <a:ext uri="{FF2B5EF4-FFF2-40B4-BE49-F238E27FC236}">
                      <a16:creationId xmlns:a16="http://schemas.microsoft.com/office/drawing/2014/main" id="{2F48C912-1D71-4055-8B12-4D2CC25FAEEB}"/>
                    </a:ext>
                  </a:extLst>
                </p:cNvPr>
                <p:cNvSpPr/>
                <p:nvPr/>
              </p:nvSpPr>
              <p:spPr>
                <a:xfrm>
                  <a:off x="7811228" y="4383785"/>
                  <a:ext cx="197125" cy="232536"/>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99" i="1" dirty="0">
                            <a:latin typeface="Cambria Math" panose="02040503050406030204" pitchFamily="18" charset="0"/>
                            <a:ea typeface="SamsungOne-400" panose="020B0503030303020204" pitchFamily="34" charset="0"/>
                          </a:rPr>
                          <m:t>𝑏</m:t>
                        </m:r>
                      </m:oMath>
                    </m:oMathPara>
                  </a14:m>
                  <a:endParaRPr lang="ko-KR" altLang="en-US" sz="1099" baseline="-25000" dirty="0">
                    <a:latin typeface="SamsungOne-400" panose="020B0503030303020204" pitchFamily="34" charset="0"/>
                    <a:ea typeface="SamsungOne-700" panose="020B0803030303020204" pitchFamily="34" charset="0"/>
                  </a:endParaRPr>
                </a:p>
              </p:txBody>
            </p:sp>
          </mc:Choice>
          <mc:Fallback xmlns="">
            <p:sp>
              <p:nvSpPr>
                <p:cNvPr id="83" name="타원 82">
                  <a:extLst>
                    <a:ext uri="{FF2B5EF4-FFF2-40B4-BE49-F238E27FC236}">
                      <a16:creationId xmlns:a16="http://schemas.microsoft.com/office/drawing/2014/main" id="{2F48C912-1D71-4055-8B12-4D2CC25FAEEB}"/>
                    </a:ext>
                  </a:extLst>
                </p:cNvPr>
                <p:cNvSpPr>
                  <a:spLocks noRot="1" noChangeAspect="1" noMove="1" noResize="1" noEditPoints="1" noAdjustHandles="1" noChangeArrowheads="1" noChangeShapeType="1" noTextEdit="1"/>
                </p:cNvSpPr>
                <p:nvPr/>
              </p:nvSpPr>
              <p:spPr>
                <a:xfrm>
                  <a:off x="7811229" y="4383784"/>
                  <a:ext cx="197124" cy="232536"/>
                </a:xfrm>
                <a:prstGeom prst="ellipse">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타원 83">
                  <a:extLst>
                    <a:ext uri="{FF2B5EF4-FFF2-40B4-BE49-F238E27FC236}">
                      <a16:creationId xmlns:a16="http://schemas.microsoft.com/office/drawing/2014/main" id="{134FA384-4FBE-4654-9E40-D03319FBFAC8}"/>
                    </a:ext>
                  </a:extLst>
                </p:cNvPr>
                <p:cNvSpPr/>
                <p:nvPr/>
              </p:nvSpPr>
              <p:spPr>
                <a:xfrm>
                  <a:off x="4873852" y="4663765"/>
                  <a:ext cx="197125" cy="232536"/>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099" i="1" dirty="0">
                            <a:latin typeface="Cambria Math" panose="02040503050406030204" pitchFamily="18" charset="0"/>
                            <a:ea typeface="SamsungOne-400" panose="020B0503030303020204" pitchFamily="34" charset="0"/>
                          </a:rPr>
                          <m:t>𝑏</m:t>
                        </m:r>
                      </m:oMath>
                    </m:oMathPara>
                  </a14:m>
                  <a:endParaRPr lang="ko-KR" altLang="en-US" sz="1099" baseline="-25000" dirty="0">
                    <a:latin typeface="SamsungOne-400" panose="020B0503030303020204" pitchFamily="34" charset="0"/>
                    <a:ea typeface="SamsungOne-700" panose="020B0803030303020204" pitchFamily="34" charset="0"/>
                  </a:endParaRPr>
                </a:p>
              </p:txBody>
            </p:sp>
          </mc:Choice>
          <mc:Fallback xmlns="">
            <p:sp>
              <p:nvSpPr>
                <p:cNvPr id="84" name="타원 83">
                  <a:extLst>
                    <a:ext uri="{FF2B5EF4-FFF2-40B4-BE49-F238E27FC236}">
                      <a16:creationId xmlns:a16="http://schemas.microsoft.com/office/drawing/2014/main" id="{134FA384-4FBE-4654-9E40-D03319FBFAC8}"/>
                    </a:ext>
                  </a:extLst>
                </p:cNvPr>
                <p:cNvSpPr>
                  <a:spLocks noRot="1" noChangeAspect="1" noMove="1" noResize="1" noEditPoints="1" noAdjustHandles="1" noChangeArrowheads="1" noChangeShapeType="1" noTextEdit="1"/>
                </p:cNvSpPr>
                <p:nvPr/>
              </p:nvSpPr>
              <p:spPr>
                <a:xfrm>
                  <a:off x="4873850" y="4663765"/>
                  <a:ext cx="197124" cy="232536"/>
                </a:xfrm>
                <a:prstGeom prst="ellipse">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타원 84">
                  <a:extLst>
                    <a:ext uri="{FF2B5EF4-FFF2-40B4-BE49-F238E27FC236}">
                      <a16:creationId xmlns:a16="http://schemas.microsoft.com/office/drawing/2014/main" id="{8680E168-29ED-4167-B9A7-430EF967DD20}"/>
                    </a:ext>
                  </a:extLst>
                </p:cNvPr>
                <p:cNvSpPr/>
                <p:nvPr/>
              </p:nvSpPr>
              <p:spPr>
                <a:xfrm>
                  <a:off x="4012412" y="5374639"/>
                  <a:ext cx="197125" cy="232536"/>
                </a:xfrm>
                <a:prstGeom prst="ellipse">
                  <a:avLst/>
                </a:prstGeom>
                <a:solidFill>
                  <a:schemeClr val="bg1"/>
                </a:solidFill>
              </p:spPr>
              <p:txBody>
                <a:bodyPr wrap="square" lIns="0" tIns="0" rIns="0" bIns="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m:rPr>
                            <m:sty m:val="p"/>
                          </m:rPr>
                          <a:rPr lang="en-US" altLang="ko-KR" sz="1099" i="1" dirty="0">
                            <a:latin typeface="Cambria Math" panose="02040503050406030204" pitchFamily="18" charset="0"/>
                            <a:ea typeface="SamsungOne-400" panose="020B0503030303020204" pitchFamily="34" charset="0"/>
                          </a:rPr>
                          <m:t>c</m:t>
                        </m:r>
                      </m:oMath>
                    </m:oMathPara>
                  </a14:m>
                  <a:endParaRPr lang="ko-KR" altLang="en-US" sz="1099" baseline="-25000" dirty="0">
                    <a:latin typeface="SamsungOne-400" panose="020B0503030303020204" pitchFamily="34" charset="0"/>
                    <a:ea typeface="SamsungOne-700" panose="020B0803030303020204" pitchFamily="34" charset="0"/>
                  </a:endParaRPr>
                </a:p>
              </p:txBody>
            </p:sp>
          </mc:Choice>
          <mc:Fallback xmlns="">
            <p:sp>
              <p:nvSpPr>
                <p:cNvPr id="85" name="타원 84">
                  <a:extLst>
                    <a:ext uri="{FF2B5EF4-FFF2-40B4-BE49-F238E27FC236}">
                      <a16:creationId xmlns:a16="http://schemas.microsoft.com/office/drawing/2014/main" id="{8680E168-29ED-4167-B9A7-430EF967DD20}"/>
                    </a:ext>
                  </a:extLst>
                </p:cNvPr>
                <p:cNvSpPr>
                  <a:spLocks noRot="1" noChangeAspect="1" noMove="1" noResize="1" noEditPoints="1" noAdjustHandles="1" noChangeArrowheads="1" noChangeShapeType="1" noTextEdit="1"/>
                </p:cNvSpPr>
                <p:nvPr/>
              </p:nvSpPr>
              <p:spPr>
                <a:xfrm>
                  <a:off x="4012411" y="5374640"/>
                  <a:ext cx="197124" cy="232536"/>
                </a:xfrm>
                <a:prstGeom prst="ellipse">
                  <a:avLst/>
                </a:prstGeom>
                <a:blipFill>
                  <a:blip r:embed="rId13"/>
                  <a:stretch>
                    <a:fillRect/>
                  </a:stretch>
                </a:blipFill>
              </p:spPr>
              <p:txBody>
                <a:bodyPr/>
                <a:lstStyle/>
                <a:p>
                  <a:r>
                    <a:rPr lang="ko-KR" altLang="en-US">
                      <a:noFill/>
                    </a:rPr>
                    <a:t> </a:t>
                  </a:r>
                </a:p>
              </p:txBody>
            </p:sp>
          </mc:Fallback>
        </mc:AlternateContent>
      </p:grpSp>
      <p:sp>
        <p:nvSpPr>
          <p:cNvPr id="49"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Đặc điểm cơ bản của cảm 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39059225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cảm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biến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3.</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3"/>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3.1. </a:t>
            </a:r>
            <a:r>
              <a:rPr lang="en-US" altLang="ko-KR" sz="1799" dirty="0" err="1">
                <a:solidFill>
                  <a:srgbClr val="A6A6A6"/>
                </a:solidFill>
                <a:latin typeface="SamsungOne-400" panose="020B0503030303020204" pitchFamily="34" charset="0"/>
                <a:ea typeface="SamsungOne-400" panose="020B0503030303020204" pitchFamily="34" charset="0"/>
              </a:rPr>
              <a:t>Định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nghĩa</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3.2. </a:t>
            </a:r>
            <a:r>
              <a:rPr lang="vi-VN" altLang="ko-KR" sz="1799" dirty="0">
                <a:solidFill>
                  <a:srgbClr val="A6A6A6"/>
                </a:solidFill>
                <a:latin typeface="SamsungOne-400" panose="020B0503030303020204" pitchFamily="34" charset="0"/>
                <a:ea typeface="SamsungOne-400" panose="020B0503030303020204" pitchFamily="34" charset="0"/>
              </a:rPr>
              <a:t>Đặc điểm cơ bản của cảm biến</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3.3.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Phân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loại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cảm</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biến</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3.4. </a:t>
            </a:r>
            <a:r>
              <a:rPr lang="en-US" altLang="ko-KR" sz="1799" dirty="0" err="1">
                <a:solidFill>
                  <a:srgbClr val="A6A6A6"/>
                </a:solidFill>
                <a:latin typeface="SamsungOne-400" panose="020B0503030303020204" pitchFamily="34" charset="0"/>
                <a:ea typeface="SamsungOne-400" panose="020B0503030303020204" pitchFamily="34" charset="0"/>
              </a:rPr>
              <a:t>Ứng</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dụng</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vai</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trò</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của</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endParaRPr lang="en-US" altLang="ko-KR" sz="1799"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3334715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7" name="직사각형 16">
            <a:extLst>
              <a:ext uri="{FF2B5EF4-FFF2-40B4-BE49-F238E27FC236}">
                <a16:creationId xmlns:a16="http://schemas.microsoft.com/office/drawing/2014/main" id="{E36796BA-3766-48AC-B10A-7D35172229C7}"/>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dựa</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theo</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nguồn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cấp</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8" name="직사각형 17">
            <a:extLst>
              <a:ext uri="{FF2B5EF4-FFF2-40B4-BE49-F238E27FC236}">
                <a16:creationId xmlns:a16="http://schemas.microsoft.com/office/drawing/2014/main" id="{38117DC5-5F68-457D-8CA6-C15AADFAD9F5}"/>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điều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49" name="직사각형 48">
            <a:extLst>
              <a:ext uri="{FF2B5EF4-FFF2-40B4-BE49-F238E27FC236}">
                <a16:creationId xmlns:a16="http://schemas.microsoft.com/office/drawing/2014/main" id="{32443A08-6E72-41A3-BF4A-0D166653A6FB}"/>
              </a:ext>
            </a:extLst>
          </p:cNvPr>
          <p:cNvSpPr/>
          <p:nvPr/>
        </p:nvSpPr>
        <p:spPr>
          <a:xfrm>
            <a:off x="712189" y="2197742"/>
            <a:ext cx="8487381" cy="2462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Nguồn cấp bên ngoài để chuyển đổi.</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Hầu hết công suất tín hiệu đầu ra đến từ nguồn cấp bên ngoài.</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Đầu vào chỉ kiểm soát đầu ra.</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Ưu điểm là điện áp nguồn có thể thay đổi toàn bộ độ nhạy.</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Ví dụ về cảm biến: transistor quang, nhiệt điện trở</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Các cảm biến điều biến cần nhiều dây hơn các cảm biến tự cấp nguồn và có thể tăng nguy cơ cháy nổ khi sử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dụng nguồn cấp phụ trong môi trường dễ cháy nổ.</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Cảm biến điều biến còn được gọi là cảm biến thụ động.</a:t>
            </a:r>
          </a:p>
        </p:txBody>
      </p:sp>
      <p:grpSp>
        <p:nvGrpSpPr>
          <p:cNvPr id="50" name="그룹 49">
            <a:extLst>
              <a:ext uri="{FF2B5EF4-FFF2-40B4-BE49-F238E27FC236}">
                <a16:creationId xmlns:a16="http://schemas.microsoft.com/office/drawing/2014/main" id="{1AC60CD3-7CC7-4E17-83CA-789E0E436C21}"/>
              </a:ext>
            </a:extLst>
          </p:cNvPr>
          <p:cNvGrpSpPr/>
          <p:nvPr/>
        </p:nvGrpSpPr>
        <p:grpSpPr>
          <a:xfrm>
            <a:off x="5433731" y="4551143"/>
            <a:ext cx="3053049" cy="1493481"/>
            <a:chOff x="6086947" y="4518772"/>
            <a:chExt cx="2661008" cy="1301701"/>
          </a:xfrm>
        </p:grpSpPr>
        <p:sp>
          <p:nvSpPr>
            <p:cNvPr id="51" name="줄무늬가 있는 오른쪽 화살표 50">
              <a:extLst>
                <a:ext uri="{FF2B5EF4-FFF2-40B4-BE49-F238E27FC236}">
                  <a16:creationId xmlns:a16="http://schemas.microsoft.com/office/drawing/2014/main" id="{0EB2CEA6-DD92-40D6-97E8-062914CF3FC8}"/>
                </a:ext>
              </a:extLst>
            </p:cNvPr>
            <p:cNvSpPr/>
            <p:nvPr/>
          </p:nvSpPr>
          <p:spPr>
            <a:xfrm>
              <a:off x="6350990" y="4738012"/>
              <a:ext cx="509759" cy="149177"/>
            </a:xfrm>
            <a:prstGeom prst="strip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defTabSz="914051" fontAlgn="base">
                <a:spcBef>
                  <a:spcPct val="0"/>
                </a:spcBef>
                <a:spcAft>
                  <a:spcPct val="0"/>
                </a:spcAft>
                <a:defRPr/>
              </a:pPr>
              <a:endParaRPr kumimoji="1" lang="ko-KR" altLang="en-US" sz="1401">
                <a:solidFill>
                  <a:prstClr val="white"/>
                </a:solidFill>
                <a:latin typeface="KoPub돋움체 Bold" panose="02020603020101020101" pitchFamily="18" charset="-127"/>
                <a:ea typeface="KoPub돋움체 Bold" panose="02020603020101020101" pitchFamily="18" charset="-127"/>
              </a:endParaRPr>
            </a:p>
          </p:txBody>
        </p:sp>
        <p:sp>
          <p:nvSpPr>
            <p:cNvPr id="52" name="줄무늬가 있는 오른쪽 화살표 52">
              <a:extLst>
                <a:ext uri="{FF2B5EF4-FFF2-40B4-BE49-F238E27FC236}">
                  <a16:creationId xmlns:a16="http://schemas.microsoft.com/office/drawing/2014/main" id="{BC7C66BC-C2D0-444A-A1A9-7A6A26B3CB33}"/>
                </a:ext>
              </a:extLst>
            </p:cNvPr>
            <p:cNvSpPr/>
            <p:nvPr/>
          </p:nvSpPr>
          <p:spPr>
            <a:xfrm>
              <a:off x="8033904" y="4726745"/>
              <a:ext cx="509759" cy="149177"/>
            </a:xfrm>
            <a:prstGeom prst="stripedRightArrow">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defTabSz="914051" fontAlgn="base">
                <a:spcBef>
                  <a:spcPct val="0"/>
                </a:spcBef>
                <a:spcAft>
                  <a:spcPct val="0"/>
                </a:spcAft>
                <a:defRPr/>
              </a:pPr>
              <a:endParaRPr kumimoji="1" lang="ko-KR" altLang="en-US" sz="1401">
                <a:solidFill>
                  <a:prstClr val="white"/>
                </a:solidFill>
                <a:latin typeface="KoPub돋움체 Bold" panose="02020603020101020101" pitchFamily="18" charset="-127"/>
                <a:ea typeface="KoPub돋움체 Bold" panose="02020603020101020101" pitchFamily="18" charset="-127"/>
              </a:endParaRPr>
            </a:p>
          </p:txBody>
        </p:sp>
        <p:sp>
          <p:nvSpPr>
            <p:cNvPr id="53" name="사각형: 둥근 모서리 46">
              <a:extLst>
                <a:ext uri="{FF2B5EF4-FFF2-40B4-BE49-F238E27FC236}">
                  <a16:creationId xmlns:a16="http://schemas.microsoft.com/office/drawing/2014/main" id="{B77E17BE-9D75-4C4D-981B-61677751C6E3}"/>
                </a:ext>
              </a:extLst>
            </p:cNvPr>
            <p:cNvSpPr/>
            <p:nvPr/>
          </p:nvSpPr>
          <p:spPr>
            <a:xfrm>
              <a:off x="6943213" y="4608707"/>
              <a:ext cx="1008227" cy="403551"/>
            </a:xfrm>
            <a:prstGeom prst="roundRect">
              <a:avLst>
                <a:gd name="adj" fmla="val 50000"/>
              </a:avLst>
            </a:prstGeom>
            <a:solidFill>
              <a:schemeClr val="bg1"/>
            </a:solidFill>
            <a:ln>
              <a:solidFill>
                <a:schemeClr val="bg1">
                  <a:lumMod val="65000"/>
                </a:schemeClr>
              </a:solidFill>
            </a:ln>
          </p:spPr>
          <p:txBody>
            <a:bodyPr wrap="square" lIns="0" tIns="0" rIns="0" bIns="0" rtlCol="0" anchor="ctr">
              <a:noAutofit/>
              <a:scene3d>
                <a:camera prst="orthographicFront"/>
                <a:lightRig rig="threePt" dir="t"/>
              </a:scene3d>
              <a:sp3d>
                <a:bevelT w="0" h="1270"/>
              </a:sp3d>
            </a:bodyPr>
            <a:lstStyle/>
            <a:p>
              <a:pPr algn="ct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Cảm</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biến</a:t>
              </a:r>
              <a:endPar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86" name="직사각형 85">
              <a:extLst>
                <a:ext uri="{FF2B5EF4-FFF2-40B4-BE49-F238E27FC236}">
                  <a16:creationId xmlns:a16="http://schemas.microsoft.com/office/drawing/2014/main" id="{7F6C3F75-6B10-4749-9094-59A66C481D97}"/>
                </a:ext>
              </a:extLst>
            </p:cNvPr>
            <p:cNvSpPr/>
            <p:nvPr/>
          </p:nvSpPr>
          <p:spPr>
            <a:xfrm>
              <a:off x="6086947" y="4518772"/>
              <a:ext cx="918345" cy="153611"/>
            </a:xfrm>
            <a:prstGeom prst="rect">
              <a:avLst/>
            </a:prstGeom>
            <a:noFill/>
          </p:spPr>
          <p:txBody>
            <a:bodyPr rtlCol="0" anchor="ctr">
              <a:scene3d>
                <a:camera prst="orthographicFront"/>
                <a:lightRig rig="threePt" dir="t"/>
              </a:scene3d>
              <a:sp3d>
                <a:bevelT w="0" h="1270"/>
              </a:sp3d>
            </a:bodyPr>
            <a:lstStyle/>
            <a:p>
              <a:pPr algn="ctr" defTabSz="914051">
                <a:defRPr/>
              </a:pPr>
              <a:r>
                <a:rPr lang="en-US" altLang="ko-KR" sz="1401" kern="0" dirty="0" err="1">
                  <a:solidFill>
                    <a:srgbClr val="000000"/>
                  </a:solidFill>
                  <a:latin typeface="SamsungOne-400" panose="020B0503030303020204" pitchFamily="34" charset="0"/>
                  <a:ea typeface="SamsungOne-400" panose="020B0503030303020204" pitchFamily="34" charset="0"/>
                </a:rPr>
                <a:t>Tín</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hiệu</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đầu</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vào</a:t>
              </a:r>
              <a:endParaRPr lang="en-US" altLang="ko-KR" sz="1401" kern="0" dirty="0">
                <a:solidFill>
                  <a:srgbClr val="000000"/>
                </a:solidFill>
                <a:latin typeface="SamsungOne-400" panose="020B0503030303020204" pitchFamily="34" charset="0"/>
                <a:ea typeface="SamsungOne-400" panose="020B0503030303020204" pitchFamily="34" charset="0"/>
              </a:endParaRPr>
            </a:p>
          </p:txBody>
        </p:sp>
        <p:sp>
          <p:nvSpPr>
            <p:cNvPr id="87" name="직사각형 86">
              <a:extLst>
                <a:ext uri="{FF2B5EF4-FFF2-40B4-BE49-F238E27FC236}">
                  <a16:creationId xmlns:a16="http://schemas.microsoft.com/office/drawing/2014/main" id="{09C437BC-A568-4628-B515-9CBE5150415F}"/>
                </a:ext>
              </a:extLst>
            </p:cNvPr>
            <p:cNvSpPr/>
            <p:nvPr/>
          </p:nvSpPr>
          <p:spPr>
            <a:xfrm>
              <a:off x="7829610" y="4550579"/>
              <a:ext cx="918345" cy="121804"/>
            </a:xfrm>
            <a:prstGeom prst="rect">
              <a:avLst/>
            </a:prstGeom>
            <a:noFill/>
          </p:spPr>
          <p:txBody>
            <a:bodyPr rtlCol="0" anchor="ctr">
              <a:scene3d>
                <a:camera prst="orthographicFront"/>
                <a:lightRig rig="threePt" dir="t"/>
              </a:scene3d>
              <a:sp3d>
                <a:bevelT w="0" h="1270"/>
              </a:sp3d>
            </a:bodyPr>
            <a:lstStyle/>
            <a:p>
              <a:pPr algn="ctr" defTabSz="914051">
                <a:defRPr/>
              </a:pPr>
              <a:r>
                <a:rPr lang="en-US" altLang="ko-KR" sz="1401" kern="0" dirty="0" err="1">
                  <a:solidFill>
                    <a:srgbClr val="000000"/>
                  </a:solidFill>
                  <a:latin typeface="SamsungOne-400" panose="020B0503030303020204" pitchFamily="34" charset="0"/>
                  <a:ea typeface="SamsungOne-400" panose="020B0503030303020204" pitchFamily="34" charset="0"/>
                </a:rPr>
                <a:t>Tín</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hiệu</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đầu</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ra</a:t>
              </a:r>
              <a:endParaRPr lang="en-US" altLang="ko-KR" sz="1401" kern="0" dirty="0">
                <a:solidFill>
                  <a:srgbClr val="000000"/>
                </a:solidFill>
                <a:latin typeface="SamsungOne-400" panose="020B0503030303020204" pitchFamily="34" charset="0"/>
                <a:ea typeface="SamsungOne-400" panose="020B0503030303020204" pitchFamily="34" charset="0"/>
              </a:endParaRPr>
            </a:p>
          </p:txBody>
        </p:sp>
        <p:sp>
          <p:nvSpPr>
            <p:cNvPr id="88" name="줄무늬가 있는 오른쪽 화살표 56">
              <a:extLst>
                <a:ext uri="{FF2B5EF4-FFF2-40B4-BE49-F238E27FC236}">
                  <a16:creationId xmlns:a16="http://schemas.microsoft.com/office/drawing/2014/main" id="{4A356B9E-25B7-4AE0-9394-5F52BB3E2DC0}"/>
                </a:ext>
              </a:extLst>
            </p:cNvPr>
            <p:cNvSpPr/>
            <p:nvPr/>
          </p:nvSpPr>
          <p:spPr>
            <a:xfrm rot="16200000">
              <a:off x="7290647" y="5108278"/>
              <a:ext cx="295619" cy="131439"/>
            </a:xfrm>
            <a:prstGeom prst="stripedRightArrow">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defTabSz="914051" fontAlgn="base">
                <a:spcBef>
                  <a:spcPct val="0"/>
                </a:spcBef>
                <a:spcAft>
                  <a:spcPct val="0"/>
                </a:spcAft>
                <a:defRPr/>
              </a:pPr>
              <a:endParaRPr kumimoji="1" lang="ko-KR" altLang="en-US" sz="1401">
                <a:solidFill>
                  <a:prstClr val="white"/>
                </a:solidFill>
                <a:latin typeface="KoPub돋움체 Bold" panose="02020603020101020101" pitchFamily="18" charset="-127"/>
                <a:ea typeface="KoPub돋움체 Bold" panose="02020603020101020101" pitchFamily="18" charset="-127"/>
              </a:endParaRPr>
            </a:p>
          </p:txBody>
        </p:sp>
        <p:sp>
          <p:nvSpPr>
            <p:cNvPr id="89" name="직사각형 88">
              <a:extLst>
                <a:ext uri="{FF2B5EF4-FFF2-40B4-BE49-F238E27FC236}">
                  <a16:creationId xmlns:a16="http://schemas.microsoft.com/office/drawing/2014/main" id="{8543B765-7ED6-489F-B192-CC75638A21E5}"/>
                </a:ext>
              </a:extLst>
            </p:cNvPr>
            <p:cNvSpPr/>
            <p:nvPr/>
          </p:nvSpPr>
          <p:spPr>
            <a:xfrm>
              <a:off x="6979282" y="5364217"/>
              <a:ext cx="918346" cy="456256"/>
            </a:xfrm>
            <a:prstGeom prst="rect">
              <a:avLst/>
            </a:prstGeom>
            <a:noFill/>
          </p:spPr>
          <p:txBody>
            <a:bodyPr rtlCol="0" anchor="ctr">
              <a:spAutoFit/>
              <a:scene3d>
                <a:camera prst="orthographicFront"/>
                <a:lightRig rig="threePt" dir="t"/>
              </a:scene3d>
              <a:sp3d>
                <a:bevelT w="0" h="1270"/>
              </a:sp3d>
            </a:bodyPr>
            <a:lstStyle/>
            <a:p>
              <a:pPr algn="ctr" defTabSz="914051">
                <a:defRPr/>
              </a:pPr>
              <a:r>
                <a:rPr lang="en-US" altLang="ko-KR" sz="1401" kern="0" dirty="0" err="1">
                  <a:solidFill>
                    <a:srgbClr val="000000"/>
                  </a:solidFill>
                  <a:latin typeface="SamsungOne-400" panose="020B0503030303020204" pitchFamily="34" charset="0"/>
                  <a:ea typeface="SamsungOne-400" panose="020B0503030303020204" pitchFamily="34" charset="0"/>
                </a:rPr>
                <a:t>Nguồn</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cấp</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phụ</a:t>
              </a:r>
              <a:endParaRPr lang="en-US" altLang="ko-KR" sz="1401" kern="0" dirty="0">
                <a:solidFill>
                  <a:srgbClr val="000000"/>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2801821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8" name="직사각형 17">
            <a:extLst>
              <a:ext uri="{FF2B5EF4-FFF2-40B4-BE49-F238E27FC236}">
                <a16:creationId xmlns:a16="http://schemas.microsoft.com/office/drawing/2014/main" id="{38117DC5-5F68-457D-8CA6-C15AADFAD9F5}"/>
              </a:ext>
            </a:extLst>
          </p:cNvPr>
          <p:cNvSpPr/>
          <p:nvPr/>
        </p:nvSpPr>
        <p:spPr>
          <a:xfrm>
            <a:off x="580400" y="152082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tự</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sinh</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49" name="직사각형 48">
            <a:extLst>
              <a:ext uri="{FF2B5EF4-FFF2-40B4-BE49-F238E27FC236}">
                <a16:creationId xmlns:a16="http://schemas.microsoft.com/office/drawing/2014/main" id="{32443A08-6E72-41A3-BF4A-0D166653A6FB}"/>
              </a:ext>
            </a:extLst>
          </p:cNvPr>
          <p:cNvSpPr/>
          <p:nvPr/>
        </p:nvSpPr>
        <p:spPr>
          <a:xfrm>
            <a:off x="712189" y="1774032"/>
            <a:ext cx="8487381" cy="125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Không cần nguồn cấp bên ngoài và công suất đầu ra được lấy từ đầu vào. Tức là công suất cần để chuyển đổi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được lấy từ đối tượng cần đo (đầu vào).</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Ví dụ về cảm biến: pin mặt trời, cặp nhiệt điện</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Cảm biến tự cấp nguồn còn được gọi là cảm biến chủ động.</a:t>
            </a:r>
          </a:p>
        </p:txBody>
      </p:sp>
      <p:grpSp>
        <p:nvGrpSpPr>
          <p:cNvPr id="15" name="그룹 14">
            <a:extLst>
              <a:ext uri="{FF2B5EF4-FFF2-40B4-BE49-F238E27FC236}">
                <a16:creationId xmlns:a16="http://schemas.microsoft.com/office/drawing/2014/main" id="{24D1A52B-B8BD-4136-A49A-57C52500C0D9}"/>
              </a:ext>
            </a:extLst>
          </p:cNvPr>
          <p:cNvGrpSpPr/>
          <p:nvPr/>
        </p:nvGrpSpPr>
        <p:grpSpPr>
          <a:xfrm>
            <a:off x="2815262" y="3295655"/>
            <a:ext cx="3629581" cy="673107"/>
            <a:chOff x="3591033" y="3686602"/>
            <a:chExt cx="2661008" cy="493486"/>
          </a:xfrm>
        </p:grpSpPr>
        <p:sp>
          <p:nvSpPr>
            <p:cNvPr id="16" name="줄무늬가 있는 오른쪽 화살표 47">
              <a:extLst>
                <a:ext uri="{FF2B5EF4-FFF2-40B4-BE49-F238E27FC236}">
                  <a16:creationId xmlns:a16="http://schemas.microsoft.com/office/drawing/2014/main" id="{F24AFCAC-4B39-47C8-8C6A-E7A11F562683}"/>
                </a:ext>
              </a:extLst>
            </p:cNvPr>
            <p:cNvSpPr/>
            <p:nvPr/>
          </p:nvSpPr>
          <p:spPr>
            <a:xfrm>
              <a:off x="3855076" y="3905842"/>
              <a:ext cx="509759" cy="149177"/>
            </a:xfrm>
            <a:prstGeom prst="strip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1" fontAlgn="base">
                <a:spcBef>
                  <a:spcPct val="0"/>
                </a:spcBef>
                <a:spcAft>
                  <a:spcPct val="0"/>
                </a:spcAft>
                <a:defRPr/>
              </a:pPr>
              <a:endParaRPr kumimoji="1" lang="ko-KR" altLang="en-US" sz="1401">
                <a:solidFill>
                  <a:prstClr val="white"/>
                </a:solidFill>
                <a:latin typeface="KoPub돋움체 Bold" panose="02020603020101020101" pitchFamily="18" charset="-127"/>
                <a:ea typeface="KoPub돋움체 Bold" panose="02020603020101020101" pitchFamily="18" charset="-127"/>
              </a:endParaRPr>
            </a:p>
          </p:txBody>
        </p:sp>
        <p:sp>
          <p:nvSpPr>
            <p:cNvPr id="20" name="줄무늬가 있는 오른쪽 화살표 48">
              <a:extLst>
                <a:ext uri="{FF2B5EF4-FFF2-40B4-BE49-F238E27FC236}">
                  <a16:creationId xmlns:a16="http://schemas.microsoft.com/office/drawing/2014/main" id="{D8A05D19-9B6E-42CF-81AE-544917B5DDC5}"/>
                </a:ext>
              </a:extLst>
            </p:cNvPr>
            <p:cNvSpPr/>
            <p:nvPr/>
          </p:nvSpPr>
          <p:spPr>
            <a:xfrm>
              <a:off x="5537990" y="3894575"/>
              <a:ext cx="509759" cy="149177"/>
            </a:xfrm>
            <a:prstGeom prst="stripedRightArrow">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1" fontAlgn="base">
                <a:spcBef>
                  <a:spcPct val="0"/>
                </a:spcBef>
                <a:spcAft>
                  <a:spcPct val="0"/>
                </a:spcAft>
                <a:defRPr/>
              </a:pPr>
              <a:endParaRPr kumimoji="1" lang="ko-KR" altLang="en-US" sz="1401">
                <a:solidFill>
                  <a:prstClr val="white"/>
                </a:solidFill>
                <a:latin typeface="KoPub돋움체 Bold" panose="02020603020101020101" pitchFamily="18" charset="-127"/>
                <a:ea typeface="KoPub돋움체 Bold" panose="02020603020101020101" pitchFamily="18" charset="-127"/>
              </a:endParaRPr>
            </a:p>
          </p:txBody>
        </p:sp>
        <p:sp>
          <p:nvSpPr>
            <p:cNvPr id="21" name="사각형: 둥근 모서리 46">
              <a:extLst>
                <a:ext uri="{FF2B5EF4-FFF2-40B4-BE49-F238E27FC236}">
                  <a16:creationId xmlns:a16="http://schemas.microsoft.com/office/drawing/2014/main" id="{96B873B6-FA87-494D-8F2C-EC2320BC0818}"/>
                </a:ext>
              </a:extLst>
            </p:cNvPr>
            <p:cNvSpPr/>
            <p:nvPr/>
          </p:nvSpPr>
          <p:spPr>
            <a:xfrm>
              <a:off x="4447299" y="3776537"/>
              <a:ext cx="1008227" cy="403551"/>
            </a:xfrm>
            <a:prstGeom prst="roundRect">
              <a:avLst>
                <a:gd name="adj" fmla="val 50000"/>
              </a:avLst>
            </a:prstGeom>
            <a:solidFill>
              <a:schemeClr val="bg1"/>
            </a:solidFill>
            <a:ln>
              <a:solidFill>
                <a:schemeClr val="bg1">
                  <a:lumMod val="65000"/>
                </a:schemeClr>
              </a:solidFill>
            </a:ln>
          </p:spPr>
          <p:txBody>
            <a:bodyPr wrap="square" lIns="0" tIns="0" rIns="0" bIns="0" rtlCol="0" anchor="ctr">
              <a:noAutofit/>
              <a:scene3d>
                <a:camera prst="orthographicFront"/>
                <a:lightRig rig="threePt" dir="t"/>
              </a:scene3d>
              <a:sp3d>
                <a:bevelT w="0" h="1270"/>
              </a:sp3d>
            </a:bodyPr>
            <a:lstStyle/>
            <a:p>
              <a:pPr algn="ct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Cảm</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biến</a:t>
              </a:r>
              <a:endPar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22" name="직사각형 21">
              <a:extLst>
                <a:ext uri="{FF2B5EF4-FFF2-40B4-BE49-F238E27FC236}">
                  <a16:creationId xmlns:a16="http://schemas.microsoft.com/office/drawing/2014/main" id="{2DD37C15-C122-46E5-8640-2C5A153A7A3A}"/>
                </a:ext>
              </a:extLst>
            </p:cNvPr>
            <p:cNvSpPr/>
            <p:nvPr/>
          </p:nvSpPr>
          <p:spPr>
            <a:xfrm>
              <a:off x="3591033" y="3686602"/>
              <a:ext cx="918345" cy="153611"/>
            </a:xfrm>
            <a:prstGeom prst="rect">
              <a:avLst/>
            </a:prstGeom>
            <a:noFill/>
          </p:spPr>
          <p:txBody>
            <a:bodyPr rtlCol="0" anchor="ctr"/>
            <a:lstStyle/>
            <a:p>
              <a:pPr algn="ctr" defTabSz="914051">
                <a:defRPr/>
              </a:pPr>
              <a:r>
                <a:rPr lang="en-US" altLang="ko-KR" sz="1401" kern="0" dirty="0" err="1">
                  <a:solidFill>
                    <a:srgbClr val="000000"/>
                  </a:solidFill>
                  <a:latin typeface="SamsungOne-400" panose="020B0503030303020204" pitchFamily="34" charset="0"/>
                  <a:ea typeface="SamsungOne-400" panose="020B0503030303020204" pitchFamily="34" charset="0"/>
                </a:rPr>
                <a:t>Tín</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hiệu</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đầu</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vào</a:t>
              </a:r>
              <a:endParaRPr lang="en-US" altLang="ko-KR" sz="1401" kern="0" dirty="0">
                <a:solidFill>
                  <a:srgbClr val="000000"/>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B1EF5B94-29CB-4C93-B36D-8DC4E65119A4}"/>
                </a:ext>
              </a:extLst>
            </p:cNvPr>
            <p:cNvSpPr/>
            <p:nvPr/>
          </p:nvSpPr>
          <p:spPr>
            <a:xfrm>
              <a:off x="5333696" y="3718409"/>
              <a:ext cx="918345" cy="121804"/>
            </a:xfrm>
            <a:prstGeom prst="rect">
              <a:avLst/>
            </a:prstGeom>
            <a:noFill/>
          </p:spPr>
          <p:txBody>
            <a:bodyPr rtlCol="0" anchor="ctr"/>
            <a:lstStyle/>
            <a:p>
              <a:pPr algn="ctr" defTabSz="914051">
                <a:defRPr/>
              </a:pPr>
              <a:r>
                <a:rPr lang="en-US" altLang="ko-KR" sz="1401" kern="0" dirty="0" err="1">
                  <a:solidFill>
                    <a:srgbClr val="000000"/>
                  </a:solidFill>
                  <a:latin typeface="SamsungOne-400" panose="020B0503030303020204" pitchFamily="34" charset="0"/>
                  <a:ea typeface="SamsungOne-400" panose="020B0503030303020204" pitchFamily="34" charset="0"/>
                </a:rPr>
                <a:t>Tín</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hiệu</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đầu</a:t>
              </a:r>
              <a:r>
                <a:rPr lang="en-US" altLang="ko-KR" sz="1401" kern="0" dirty="0">
                  <a:solidFill>
                    <a:srgbClr val="000000"/>
                  </a:solidFill>
                  <a:latin typeface="SamsungOne-400" panose="020B0503030303020204" pitchFamily="34" charset="0"/>
                  <a:ea typeface="SamsungOne-400" panose="020B0503030303020204" pitchFamily="34" charset="0"/>
                </a:rPr>
                <a:t> </a:t>
              </a:r>
              <a:r>
                <a:rPr lang="en-US" altLang="ko-KR" sz="1401" kern="0" dirty="0" err="1">
                  <a:solidFill>
                    <a:srgbClr val="000000"/>
                  </a:solidFill>
                  <a:latin typeface="SamsungOne-400" panose="020B0503030303020204" pitchFamily="34" charset="0"/>
                  <a:ea typeface="SamsungOne-400" panose="020B0503030303020204" pitchFamily="34" charset="0"/>
                </a:rPr>
                <a:t>ra</a:t>
              </a:r>
              <a:endParaRPr lang="en-US" altLang="ko-KR" sz="1401" kern="0" dirty="0">
                <a:solidFill>
                  <a:srgbClr val="000000"/>
                </a:solidFill>
                <a:latin typeface="SamsungOne-400" panose="020B0503030303020204" pitchFamily="34" charset="0"/>
                <a:ea typeface="SamsungOne-400" panose="020B0503030303020204" pitchFamily="34" charset="0"/>
              </a:endParaRPr>
            </a:p>
          </p:txBody>
        </p:sp>
      </p:grpSp>
      <p:sp>
        <p:nvSpPr>
          <p:cNvPr id="13"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338532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7" name="직사각형 16">
            <a:extLst>
              <a:ext uri="{FF2B5EF4-FFF2-40B4-BE49-F238E27FC236}">
                <a16:creationId xmlns:a16="http://schemas.microsoft.com/office/drawing/2014/main" id="{E36796BA-3766-48AC-B10A-7D35172229C7}"/>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theo</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loại</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tín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hiệu</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đầu</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ra</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8" name="직사각형 17">
            <a:extLst>
              <a:ext uri="{FF2B5EF4-FFF2-40B4-BE49-F238E27FC236}">
                <a16:creationId xmlns:a16="http://schemas.microsoft.com/office/drawing/2014/main" id="{38117DC5-5F68-457D-8CA6-C15AADFAD9F5}"/>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analog</a:t>
            </a:r>
          </a:p>
        </p:txBody>
      </p:sp>
      <p:sp>
        <p:nvSpPr>
          <p:cNvPr id="49" name="직사각형 48">
            <a:extLst>
              <a:ext uri="{FF2B5EF4-FFF2-40B4-BE49-F238E27FC236}">
                <a16:creationId xmlns:a16="http://schemas.microsoft.com/office/drawing/2014/main" id="{32443A08-6E72-41A3-BF4A-0D166653A6FB}"/>
              </a:ext>
            </a:extLst>
          </p:cNvPr>
          <p:cNvSpPr/>
          <p:nvPr/>
        </p:nvSpPr>
        <p:spPr>
          <a:xfrm>
            <a:off x="712189" y="2174875"/>
            <a:ext cx="8487381" cy="1452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Tín hiệu analog có đầu ra thay đổi liên tục</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Thông tin thu được từ biên độ tín hiệu đầu ra.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Cảm biến có tín hiệu đầu ra biến thiên được phân loại là cảm biến analog. Tuy nhiên, có lúc tín hiệu tuần hoàn được gọi là cảm biến chuẩn số hóa do dễ dàng chuyển đổi thành tín hiệu số.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Hầu hết các cảm biến đều là cảm biến analog. </a:t>
            </a:r>
          </a:p>
        </p:txBody>
      </p:sp>
      <p:sp>
        <p:nvSpPr>
          <p:cNvPr id="15" name="직사각형 14">
            <a:extLst>
              <a:ext uri="{FF2B5EF4-FFF2-40B4-BE49-F238E27FC236}">
                <a16:creationId xmlns:a16="http://schemas.microsoft.com/office/drawing/2014/main" id="{703F88A0-5B4E-4CAC-94BF-B566DB63F646}"/>
              </a:ext>
            </a:extLst>
          </p:cNvPr>
          <p:cNvSpPr/>
          <p:nvPr/>
        </p:nvSpPr>
        <p:spPr>
          <a:xfrm>
            <a:off x="580400" y="3827720"/>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6811AB74-446C-4BB7-965B-CB969C6164EF}"/>
              </a:ext>
            </a:extLst>
          </p:cNvPr>
          <p:cNvSpPr/>
          <p:nvPr/>
        </p:nvSpPr>
        <p:spPr>
          <a:xfrm>
            <a:off x="712189" y="4058057"/>
            <a:ext cx="8487381" cy="1452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Đầu ra cảm biến là tín hiệu số.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Tín hiệu số thường dễ truyền hơn, tái lập tốt hơn, ổn định hơn và chính xác hơn tín hiệu analog.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Bộ mã hóa vòng quay cũng là một cảm biến số. </a:t>
            </a:r>
          </a:p>
          <a:p>
            <a:pPr marL="182513" indent="-182513">
              <a:spcAft>
                <a:spcPts val="802"/>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Đầu ra của một thành phần cảm biến thường không phải sạng số. Nhìn chung, sự kết hợp của các bộ chuyển đổi tín hiệu analog sang digital sẽ cho ra tín hiệu số.</a:t>
            </a:r>
          </a:p>
        </p:txBody>
      </p:sp>
      <p:sp>
        <p:nvSpPr>
          <p:cNvPr id="10"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9373756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7" name="직사각형 16">
            <a:extLst>
              <a:ext uri="{FF2B5EF4-FFF2-40B4-BE49-F238E27FC236}">
                <a16:creationId xmlns:a16="http://schemas.microsoft.com/office/drawing/2014/main" id="{E36796BA-3766-48AC-B10A-7D35172229C7}"/>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theo đối tượng cần phát hiện</a:t>
            </a:r>
          </a:p>
        </p:txBody>
      </p:sp>
      <p:sp>
        <p:nvSpPr>
          <p:cNvPr id="18" name="직사각형 17">
            <a:extLst>
              <a:ext uri="{FF2B5EF4-FFF2-40B4-BE49-F238E27FC236}">
                <a16:creationId xmlns:a16="http://schemas.microsoft.com/office/drawing/2014/main" id="{38117DC5-5F68-457D-8CA6-C15AADFAD9F5}"/>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Cảm biến được phân loại theo đối tượng cần phát hiện.</a:t>
            </a:r>
          </a:p>
        </p:txBody>
      </p:sp>
      <p:sp>
        <p:nvSpPr>
          <p:cNvPr id="49" name="직사각형 48">
            <a:extLst>
              <a:ext uri="{FF2B5EF4-FFF2-40B4-BE49-F238E27FC236}">
                <a16:creationId xmlns:a16="http://schemas.microsoft.com/office/drawing/2014/main" id="{32443A08-6E72-41A3-BF4A-0D166653A6FB}"/>
              </a:ext>
            </a:extLst>
          </p:cNvPr>
          <p:cNvSpPr/>
          <p:nvPr/>
        </p:nvSpPr>
        <p:spPr>
          <a:xfrm>
            <a:off x="712189" y="2174885"/>
            <a:ext cx="8487381" cy="899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600"/>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Cảm biến áp suất, cảm biến tốc độ, cảm biến nhiệt độ, cảm biến dịch chuyển</a:t>
            </a:r>
          </a:p>
          <a:p>
            <a:pPr marL="182513" indent="-182513">
              <a:spcAft>
                <a:spcPts val="600"/>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Cảm biến khí, Cảm biến độ ẩm</a:t>
            </a:r>
          </a:p>
          <a:p>
            <a:pPr marL="182513" indent="-182513">
              <a:spcAft>
                <a:spcPts val="600"/>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Đường huyết</a:t>
            </a:r>
          </a:p>
        </p:txBody>
      </p:sp>
      <p:sp>
        <p:nvSpPr>
          <p:cNvPr id="8"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aphicFrame>
        <p:nvGraphicFramePr>
          <p:cNvPr id="2" name="표 9">
            <a:extLst>
              <a:ext uri="{FF2B5EF4-FFF2-40B4-BE49-F238E27FC236}">
                <a16:creationId xmlns:a16="http://schemas.microsoft.com/office/drawing/2014/main" id="{C3F7B94B-AFDD-0BC7-7FB8-37E43055B9EE}"/>
              </a:ext>
            </a:extLst>
          </p:cNvPr>
          <p:cNvGraphicFramePr>
            <a:graphicFrameLocks noGrp="1"/>
          </p:cNvGraphicFramePr>
          <p:nvPr>
            <p:extLst>
              <p:ext uri="{D42A27DB-BD31-4B8C-83A1-F6EECF244321}">
                <p14:modId xmlns:p14="http://schemas.microsoft.com/office/powerpoint/2010/main" val="964566024"/>
              </p:ext>
            </p:extLst>
          </p:nvPr>
        </p:nvGraphicFramePr>
        <p:xfrm>
          <a:off x="625961" y="3332872"/>
          <a:ext cx="8528049" cy="2447961"/>
        </p:xfrm>
        <a:graphic>
          <a:graphicData uri="http://schemas.openxmlformats.org/drawingml/2006/table">
            <a:tbl>
              <a:tblPr/>
              <a:tblGrid>
                <a:gridCol w="734142">
                  <a:extLst>
                    <a:ext uri="{9D8B030D-6E8A-4147-A177-3AD203B41FA5}">
                      <a16:colId xmlns:a16="http://schemas.microsoft.com/office/drawing/2014/main" val="20000"/>
                    </a:ext>
                  </a:extLst>
                </a:gridCol>
                <a:gridCol w="1268497">
                  <a:extLst>
                    <a:ext uri="{9D8B030D-6E8A-4147-A177-3AD203B41FA5}">
                      <a16:colId xmlns:a16="http://schemas.microsoft.com/office/drawing/2014/main" val="20001"/>
                    </a:ext>
                  </a:extLst>
                </a:gridCol>
                <a:gridCol w="1111696">
                  <a:extLst>
                    <a:ext uri="{9D8B030D-6E8A-4147-A177-3AD203B41FA5}">
                      <a16:colId xmlns:a16="http://schemas.microsoft.com/office/drawing/2014/main" val="20002"/>
                    </a:ext>
                  </a:extLst>
                </a:gridCol>
                <a:gridCol w="1071033">
                  <a:extLst>
                    <a:ext uri="{9D8B030D-6E8A-4147-A177-3AD203B41FA5}">
                      <a16:colId xmlns:a16="http://schemas.microsoft.com/office/drawing/2014/main" val="20003"/>
                    </a:ext>
                  </a:extLst>
                </a:gridCol>
                <a:gridCol w="1075333">
                  <a:extLst>
                    <a:ext uri="{9D8B030D-6E8A-4147-A177-3AD203B41FA5}">
                      <a16:colId xmlns:a16="http://schemas.microsoft.com/office/drawing/2014/main" val="20004"/>
                    </a:ext>
                  </a:extLst>
                </a:gridCol>
                <a:gridCol w="1210247">
                  <a:extLst>
                    <a:ext uri="{9D8B030D-6E8A-4147-A177-3AD203B41FA5}">
                      <a16:colId xmlns:a16="http://schemas.microsoft.com/office/drawing/2014/main" val="20005"/>
                    </a:ext>
                  </a:extLst>
                </a:gridCol>
                <a:gridCol w="1017082">
                  <a:extLst>
                    <a:ext uri="{9D8B030D-6E8A-4147-A177-3AD203B41FA5}">
                      <a16:colId xmlns:a16="http://schemas.microsoft.com/office/drawing/2014/main" val="20006"/>
                    </a:ext>
                  </a:extLst>
                </a:gridCol>
                <a:gridCol w="1040019">
                  <a:extLst>
                    <a:ext uri="{9D8B030D-6E8A-4147-A177-3AD203B41FA5}">
                      <a16:colId xmlns:a16="http://schemas.microsoft.com/office/drawing/2014/main" val="20007"/>
                    </a:ext>
                  </a:extLst>
                </a:gridCol>
              </a:tblGrid>
              <a:tr h="4637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Số</a:t>
                      </a:r>
                    </a:p>
                  </a:txBody>
                  <a:tcPr marL="64749" marR="64749" marT="17901" marB="17901" anchor="ctr">
                    <a:lnL>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Vị trí</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Sửa đổi</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Lưu lượng</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Thành phần</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Hạt</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Năng lượng tỏa nhiệt</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Khí nguy hại, độc</a:t>
                      </a:r>
                    </a:p>
                  </a:txBody>
                  <a:tcPr marL="64749" marR="64749" marT="17901" marB="17901" anchor="ctr">
                    <a:lnL w="6350" cap="flat" cmpd="sng" algn="ctr">
                      <a:solidFill>
                        <a:schemeClr val="bg1">
                          <a:lumMod val="75000"/>
                        </a:schemeClr>
                      </a:solidFill>
                      <a:prstDash val="solid"/>
                      <a:round/>
                      <a:headEnd type="none" w="med" len="med"/>
                      <a:tailEnd type="none" w="med" len="med"/>
                    </a:lnL>
                    <a:lnR>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84979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Độ dài</a:t>
                      </a:r>
                    </a:p>
                  </a:txBody>
                  <a:tcPr marL="64749" marR="64749" marT="17901" marB="17901"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Mức độ</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Áp suất</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Gia tốc</a:t>
                      </a:r>
                    </a:p>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tốc độ</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Độ ẩm</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Trọng lượng riêng, khối lượng riêng</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Nhiệt độ</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Hương vị</a:t>
                      </a:r>
                    </a:p>
                  </a:txBody>
                  <a:tcPr marL="64749" marR="64749" marT="17901" marB="17901"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662772">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Mặt </a:t>
                      </a:r>
                      <a:endParaRPr lang="en-US"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phẳng</a:t>
                      </a:r>
                    </a:p>
                  </a:txBody>
                  <a:tcPr marL="64749" marR="64749" marT="17901" marB="17901"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Dịch chuyển tuyến tính</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Mô-men xoắn</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Sóng âm</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Nồng độ ion</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Khiếm khuyết</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Lửa</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Khứu giác</a:t>
                      </a:r>
                    </a:p>
                  </a:txBody>
                  <a:tcPr marL="64749" marR="64749" marT="17901" marB="17901"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6372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Chất </a:t>
                      </a:r>
                      <a:endParaRPr lang="en-US"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endParaRPr>
                    </a:p>
                    <a:p>
                      <a:pPr marL="0" marR="0" lvl="0" indent="0" algn="ctr" defTabSz="914400" rtl="0" eaLnBrk="1" fontAlgn="base" latinLnBrk="1" hangingPunct="1">
                        <a:lnSpc>
                          <a:spcPct val="100000"/>
                        </a:lnSpc>
                        <a:spcBef>
                          <a:spcPct val="20000"/>
                        </a:spcBef>
                        <a:spcAft>
                          <a:spcPct val="0"/>
                        </a:spcAft>
                        <a:buClrTx/>
                        <a:buSzTx/>
                        <a:buFontTx/>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rắn</a:t>
                      </a:r>
                    </a:p>
                  </a:txBody>
                  <a:tcPr marL="64749" marR="64749" marT="17901" marB="17901"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Dịch chuyển quay</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Thông lượng</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Rung động</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Độ đục</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Độ ẩm</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Khói</a:t>
                      </a:r>
                    </a:p>
                  </a:txBody>
                  <a:tcPr marL="64749" marR="64749" marT="17901" marB="1790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Đường huyết</a:t>
                      </a:r>
                    </a:p>
                  </a:txBody>
                  <a:tcPr marL="64749" marR="64749" marT="17901" marB="17901"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294374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7" name="직사각형 16">
            <a:extLst>
              <a:ext uri="{FF2B5EF4-FFF2-40B4-BE49-F238E27FC236}">
                <a16:creationId xmlns:a16="http://schemas.microsoft.com/office/drawing/2014/main" id="{E36796BA-3766-48AC-B10A-7D35172229C7}"/>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Arial" pitchFamily="2" charset="0"/>
                <a:ea typeface="iCiel Samsung Sharp Sans Regular" pitchFamily="2" charset="77"/>
                <a:cs typeface="iCiel Samsung Sharp Sans Regular" pitchFamily="2" charset="77"/>
              </a:rPr>
              <a:t>theo vật liệu cần cảm biến</a:t>
            </a:r>
          </a:p>
        </p:txBody>
      </p:sp>
      <p:sp>
        <p:nvSpPr>
          <p:cNvPr id="18" name="직사각형 17">
            <a:extLst>
              <a:ext uri="{FF2B5EF4-FFF2-40B4-BE49-F238E27FC236}">
                <a16:creationId xmlns:a16="http://schemas.microsoft.com/office/drawing/2014/main" id="{38117DC5-5F68-457D-8CA6-C15AADFAD9F5}"/>
              </a:ext>
            </a:extLst>
          </p:cNvPr>
          <p:cNvSpPr/>
          <p:nvPr/>
        </p:nvSpPr>
        <p:spPr>
          <a:xfrm>
            <a:off x="580400" y="1944540"/>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Cảm biến được phân loại theo vật liệu chuyển đổi</a:t>
            </a:r>
          </a:p>
        </p:txBody>
      </p:sp>
      <p:sp>
        <p:nvSpPr>
          <p:cNvPr id="49" name="직사각형 48">
            <a:extLst>
              <a:ext uri="{FF2B5EF4-FFF2-40B4-BE49-F238E27FC236}">
                <a16:creationId xmlns:a16="http://schemas.microsoft.com/office/drawing/2014/main" id="{32443A08-6E72-41A3-BF4A-0D166653A6FB}"/>
              </a:ext>
            </a:extLst>
          </p:cNvPr>
          <p:cNvSpPr/>
          <p:nvPr/>
        </p:nvSpPr>
        <p:spPr>
          <a:xfrm>
            <a:off x="712189" y="2174885"/>
            <a:ext cx="8487381" cy="899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600"/>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Vật liệu vô cơ: Cảm biến kim loại, Cảm biến gốm, Cảm biến sợi quang</a:t>
            </a:r>
          </a:p>
          <a:p>
            <a:pPr marL="182513" indent="-182513">
              <a:spcAft>
                <a:spcPts val="600"/>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Vật liệu hữu cơ: Cảm biến polyme, Cảm biến sinh học</a:t>
            </a:r>
          </a:p>
          <a:p>
            <a:pPr marL="182513" indent="-182513">
              <a:spcAft>
                <a:spcPts val="600"/>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Vật liệu tổng hợp: Cảm biến áp điện PZT</a:t>
            </a:r>
          </a:p>
        </p:txBody>
      </p:sp>
      <p:sp>
        <p:nvSpPr>
          <p:cNvPr id="10"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aphicFrame>
        <p:nvGraphicFramePr>
          <p:cNvPr id="2" name="표 9">
            <a:extLst>
              <a:ext uri="{FF2B5EF4-FFF2-40B4-BE49-F238E27FC236}">
                <a16:creationId xmlns:a16="http://schemas.microsoft.com/office/drawing/2014/main" id="{AE3462F6-D349-D0F7-D10E-5AAB23283D54}"/>
              </a:ext>
            </a:extLst>
          </p:cNvPr>
          <p:cNvGraphicFramePr>
            <a:graphicFrameLocks noGrp="1"/>
          </p:cNvGraphicFramePr>
          <p:nvPr>
            <p:extLst>
              <p:ext uri="{D42A27DB-BD31-4B8C-83A1-F6EECF244321}">
                <p14:modId xmlns:p14="http://schemas.microsoft.com/office/powerpoint/2010/main" val="3003297338"/>
              </p:ext>
            </p:extLst>
          </p:nvPr>
        </p:nvGraphicFramePr>
        <p:xfrm>
          <a:off x="625961" y="3417807"/>
          <a:ext cx="8528050" cy="2560164"/>
        </p:xfrm>
        <a:graphic>
          <a:graphicData uri="http://schemas.openxmlformats.org/drawingml/2006/table">
            <a:tbl>
              <a:tblPr/>
              <a:tblGrid>
                <a:gridCol w="1993812">
                  <a:extLst>
                    <a:ext uri="{9D8B030D-6E8A-4147-A177-3AD203B41FA5}">
                      <a16:colId xmlns:a16="http://schemas.microsoft.com/office/drawing/2014/main" val="20000"/>
                    </a:ext>
                  </a:extLst>
                </a:gridCol>
                <a:gridCol w="6534238">
                  <a:extLst>
                    <a:ext uri="{9D8B030D-6E8A-4147-A177-3AD203B41FA5}">
                      <a16:colId xmlns:a16="http://schemas.microsoft.com/office/drawing/2014/main" val="20001"/>
                    </a:ext>
                  </a:extLst>
                </a:gridCol>
              </a:tblGrid>
              <a:tr h="271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Vật liệu</a:t>
                      </a:r>
                    </a:p>
                  </a:txBody>
                  <a:tcPr marL="46117" marR="46117" marT="12750" marB="12750" anchor="ctr">
                    <a:lnL>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5E5E5"/>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Ví dụ</a:t>
                      </a:r>
                    </a:p>
                  </a:txBody>
                  <a:tcPr marL="46117" marR="46117" marT="12750" marB="12750" anchor="ctr">
                    <a:lnL w="6350" cap="flat" cmpd="sng" algn="ctr">
                      <a:solidFill>
                        <a:schemeClr val="bg1">
                          <a:lumMod val="75000"/>
                        </a:schemeClr>
                      </a:solidFill>
                      <a:prstDash val="solid"/>
                      <a:round/>
                      <a:headEnd type="none" w="med" len="med"/>
                      <a:tailEnd type="none" w="med" len="med"/>
                    </a:lnL>
                    <a:lnR>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5E5E5"/>
                    </a:solidFill>
                  </a:tcPr>
                </a:tc>
                <a:extLst>
                  <a:ext uri="{0D108BD9-81ED-4DB2-BD59-A6C34878D82A}">
                    <a16:rowId xmlns:a16="http://schemas.microsoft.com/office/drawing/2014/main" val="10000"/>
                  </a:ext>
                </a:extLst>
              </a:tr>
              <a:tr h="271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Kim loại</a:t>
                      </a:r>
                    </a:p>
                  </a:txBody>
                  <a:tcPr marL="46117" marR="46117" marT="12750" marB="12750"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RTD, cảm biến kiểu điện trở, cảm biến tải trọng, cặp nhiệt điện</a:t>
                      </a:r>
                    </a:p>
                  </a:txBody>
                  <a:tcPr marL="46117" marR="46117" marT="12750" marB="12750"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71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Chất bán dẫn</a:t>
                      </a:r>
                    </a:p>
                  </a:txBody>
                  <a:tcPr marL="46117" marR="46117" marT="12750" marB="12750"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hall, Mạch tích hợp hall, Cảm biến áp suất bán dẫn, Điốt quang</a:t>
                      </a:r>
                    </a:p>
                  </a:txBody>
                  <a:tcPr marL="46117" marR="46117" marT="12750" marB="12750"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71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Gốm</a:t>
                      </a:r>
                    </a:p>
                  </a:txBody>
                  <a:tcPr marL="46117" marR="46117" marT="12750" marB="12750"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độ ẩm, Cảm biến gắn trên nhiệt điện trở, Cảm biến khí, Cảm biến áp điện, Cảm biến oxy</a:t>
                      </a:r>
                    </a:p>
                  </a:txBody>
                  <a:tcPr marL="46117" marR="46117" marT="12750" marB="12750"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71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Sợi quang học</a:t>
                      </a:r>
                    </a:p>
                  </a:txBody>
                  <a:tcPr marL="46117" marR="46117" marT="12750" marB="12750"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nhiệt độ, Cảm biến mức, Cảm biến áp suất</a:t>
                      </a:r>
                    </a:p>
                  </a:txBody>
                  <a:tcPr marL="46117" marR="46117" marT="12750" marB="12750"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71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Vật liệu điện môi</a:t>
                      </a:r>
                    </a:p>
                  </a:txBody>
                  <a:tcPr marL="46117" marR="46117" marT="12750" marB="12750"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hỏa điện, Cảm biến nhiệt độ</a:t>
                      </a:r>
                    </a:p>
                  </a:txBody>
                  <a:tcPr marL="46117" marR="46117" marT="12750" marB="12750"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71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Đại phân tử</a:t>
                      </a:r>
                    </a:p>
                  </a:txBody>
                  <a:tcPr marL="46117" marR="46117" marT="12750" marB="12750"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độ ẩm, Cảm biến áp điện</a:t>
                      </a:r>
                    </a:p>
                  </a:txBody>
                  <a:tcPr marL="46117" marR="46117" marT="12750" marB="12750"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71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Vật liệu sinh học</a:t>
                      </a:r>
                    </a:p>
                  </a:txBody>
                  <a:tcPr marL="46117" marR="46117" marT="12750" marB="12750"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sinh học</a:t>
                      </a:r>
                    </a:p>
                  </a:txBody>
                  <a:tcPr marL="46117" marR="46117" marT="12750" marB="12750"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71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Vật liệu tổng hợp</a:t>
                      </a:r>
                    </a:p>
                  </a:txBody>
                  <a:tcPr marL="46117" marR="46117" marT="12750" marB="12750"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áp điện PZT</a:t>
                      </a:r>
                    </a:p>
                  </a:txBody>
                  <a:tcPr marL="46117" marR="46117" marT="12750" marB="12750"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41665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0" name="직사각형 19">
            <a:extLst>
              <a:ext uri="{FF2B5EF4-FFF2-40B4-BE49-F238E27FC236}">
                <a16:creationId xmlns:a16="http://schemas.microsoft.com/office/drawing/2014/main" id="{B74ADC6C-DA1D-4879-9FE6-F5D9FE6CFF0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Điều</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khiển</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cổng</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GPIO</a:t>
            </a:r>
          </a:p>
        </p:txBody>
      </p:sp>
      <p:sp>
        <p:nvSpPr>
          <p:cNvPr id="21" name="직사각형 20">
            <a:extLst>
              <a:ext uri="{FF2B5EF4-FFF2-40B4-BE49-F238E27FC236}">
                <a16:creationId xmlns:a16="http://schemas.microsoft.com/office/drawing/2014/main" id="{CA5B0EE5-1998-40B9-B629-9050562F4443}"/>
              </a:ext>
            </a:extLst>
          </p:cNvPr>
          <p:cNvSpPr/>
          <p:nvPr/>
        </p:nvSpPr>
        <p:spPr>
          <a:xfrm>
            <a:off x="580400" y="1944544"/>
            <a:ext cx="8610255" cy="1462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Cổng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là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điểm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vào</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hoặc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ra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của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tín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hiệu</a:t>
            </a:r>
            <a:r>
              <a:rPr lang="en-US" altLang="ko-KR" sz="1401" dirty="0">
                <a:solidFill>
                  <a:schemeClr val="tx1"/>
                </a:solidFill>
                <a:latin typeface="SamsungOne-400" panose="020B0503030303020204" pitchFamily="34" charset="0"/>
                <a:ea typeface="SamsungOne-400" panose="020B0503030303020204" pitchFamily="34" charset="0"/>
              </a:rPr>
              <a:t>.</a:t>
            </a:r>
          </a:p>
          <a:p>
            <a:pPr marL="115879" indent="-115879">
              <a:spcAft>
                <a:spcPts val="1000"/>
              </a:spcAft>
              <a:buSzPct val="120000"/>
              <a:buBlip>
                <a:blip r:embed="rId3"/>
              </a:buBlip>
              <a:defRPr/>
            </a:pPr>
            <a:r>
              <a:rPr lang="vi-VN" altLang="ko-KR" sz="1401" dirty="0">
                <a:solidFill>
                  <a:srgbClr val="0033FF"/>
                </a:solidFill>
                <a:latin typeface="SamsungOne-400" panose="020B0503030303020204" pitchFamily="34" charset="0"/>
                <a:ea typeface="SamsungOne-400" panose="020B0503030303020204" pitchFamily="34" charset="0"/>
              </a:rPr>
              <a:t>Khi một tín hiệu truyền thông đi đến, người ta gọi đó là cổng truyền thông</a:t>
            </a:r>
          </a:p>
          <a:p>
            <a:pPr marL="115879" indent="-115879">
              <a:spcAft>
                <a:spcPts val="1000"/>
              </a:spcAft>
              <a:buSzPct val="120000"/>
              <a:buBlip>
                <a:blip r:embed="rId3"/>
              </a:buBlip>
              <a:defRPr/>
            </a:pPr>
            <a:r>
              <a:rPr lang="vi-VN" altLang="ko-KR" sz="1401" dirty="0">
                <a:solidFill>
                  <a:srgbClr val="FF0000"/>
                </a:solidFill>
                <a:latin typeface="SamsungOne-400" panose="020B0503030303020204" pitchFamily="34" charset="0"/>
                <a:ea typeface="SamsungOne-400" panose="020B0503030303020204" pitchFamily="34" charset="0"/>
              </a:rPr>
              <a:t>Khi nhận tín hiệu vào, người ta gọi đó là cổng vào, khi xuất tín hiệu ra, người ta gọi đó là cổng ra.</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Cổng GPIO có thể được sử dụng làm cổng vào, cổng ra hoặc thực hiện các chức năng bổ sung khác. Cổng GPIO được chương trình của người dùng điều khiển.</a:t>
            </a:r>
          </a:p>
        </p:txBody>
      </p:sp>
      <p:pic>
        <p:nvPicPr>
          <p:cNvPr id="26626" name="Picture 2" descr="2. 라즈베리파이 GPIO">
            <a:extLst>
              <a:ext uri="{FF2B5EF4-FFF2-40B4-BE49-F238E27FC236}">
                <a16:creationId xmlns:a16="http://schemas.microsoft.com/office/drawing/2014/main" id="{24D2FAAD-01C3-4AD9-A022-FEA24A8F16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41" t="7283" r="4549" b="6262"/>
          <a:stretch/>
        </p:blipFill>
        <p:spPr bwMode="auto">
          <a:xfrm>
            <a:off x="2311250" y="3406488"/>
            <a:ext cx="5280339" cy="2894589"/>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21004514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7" name="직사각형 16">
            <a:extLst>
              <a:ext uri="{FF2B5EF4-FFF2-40B4-BE49-F238E27FC236}">
                <a16:creationId xmlns:a16="http://schemas.microsoft.com/office/drawing/2014/main" id="{E36796BA-3766-48AC-B10A-7D35172229C7}"/>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theo</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vật</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liệu</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cần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biến</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8" name="직사각형 17">
            <a:extLst>
              <a:ext uri="{FF2B5EF4-FFF2-40B4-BE49-F238E27FC236}">
                <a16:creationId xmlns:a16="http://schemas.microsoft.com/office/drawing/2014/main" id="{38117DC5-5F68-457D-8CA6-C15AADFAD9F5}"/>
              </a:ext>
            </a:extLst>
          </p:cNvPr>
          <p:cNvSpPr/>
          <p:nvPr/>
        </p:nvSpPr>
        <p:spPr>
          <a:xfrm>
            <a:off x="580400" y="1944540"/>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Cảm biến được phân loại theo nguyên lý và hiệu quả sử dụng trong quá trình chuyển đổi</a:t>
            </a:r>
          </a:p>
        </p:txBody>
      </p:sp>
      <p:sp>
        <p:nvSpPr>
          <p:cNvPr id="8"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aphicFrame>
        <p:nvGraphicFramePr>
          <p:cNvPr id="2" name="표 9">
            <a:extLst>
              <a:ext uri="{FF2B5EF4-FFF2-40B4-BE49-F238E27FC236}">
                <a16:creationId xmlns:a16="http://schemas.microsoft.com/office/drawing/2014/main" id="{B8620D7F-F80E-F3A3-1BC3-90A3A49DE7F9}"/>
              </a:ext>
            </a:extLst>
          </p:cNvPr>
          <p:cNvGraphicFramePr>
            <a:graphicFrameLocks noGrp="1"/>
          </p:cNvGraphicFramePr>
          <p:nvPr>
            <p:extLst>
              <p:ext uri="{D42A27DB-BD31-4B8C-83A1-F6EECF244321}">
                <p14:modId xmlns:p14="http://schemas.microsoft.com/office/powerpoint/2010/main" val="2194351036"/>
              </p:ext>
            </p:extLst>
          </p:nvPr>
        </p:nvGraphicFramePr>
        <p:xfrm>
          <a:off x="687387" y="2565586"/>
          <a:ext cx="8528049" cy="3425263"/>
        </p:xfrm>
        <a:graphic>
          <a:graphicData uri="http://schemas.openxmlformats.org/drawingml/2006/table">
            <a:tbl>
              <a:tblPr/>
              <a:tblGrid>
                <a:gridCol w="1620762">
                  <a:extLst>
                    <a:ext uri="{9D8B030D-6E8A-4147-A177-3AD203B41FA5}">
                      <a16:colId xmlns:a16="http://schemas.microsoft.com/office/drawing/2014/main" val="20000"/>
                    </a:ext>
                  </a:extLst>
                </a:gridCol>
                <a:gridCol w="6907287">
                  <a:extLst>
                    <a:ext uri="{9D8B030D-6E8A-4147-A177-3AD203B41FA5}">
                      <a16:colId xmlns:a16="http://schemas.microsoft.com/office/drawing/2014/main" val="20001"/>
                    </a:ext>
                  </a:extLst>
                </a:gridCol>
              </a:tblGrid>
              <a:tr h="3698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Phân loại</a:t>
                      </a:r>
                    </a:p>
                  </a:txBody>
                  <a:tcPr marL="64749" marR="64749" marT="17901" marB="17901" anchor="ctr">
                    <a:lnL>
                      <a:noFill/>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5E5E5"/>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Cảm biến đại diện</a:t>
                      </a:r>
                    </a:p>
                  </a:txBody>
                  <a:tcPr marL="64749" marR="64749" marT="17901" marB="17901" anchor="ctr">
                    <a:lnL w="6350" cap="flat" cmpd="sng" algn="ctr">
                      <a:solidFill>
                        <a:schemeClr val="bg1">
                          <a:lumMod val="75000"/>
                        </a:schemeClr>
                      </a:solidFill>
                      <a:prstDash val="solid"/>
                      <a:round/>
                      <a:headEnd type="none" w="med" len="med"/>
                      <a:tailEnd type="none" w="med" len="med"/>
                    </a:lnL>
                    <a:lnR>
                      <a:noFill/>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E5E5E5"/>
                    </a:solidFill>
                  </a:tcPr>
                </a:tc>
                <a:extLst>
                  <a:ext uri="{0D108BD9-81ED-4DB2-BD59-A6C34878D82A}">
                    <a16:rowId xmlns:a16="http://schemas.microsoft.com/office/drawing/2014/main" val="10000"/>
                  </a:ext>
                </a:extLst>
              </a:tr>
              <a:tr h="819642">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Động lực học</a:t>
                      </a:r>
                    </a:p>
                  </a:txBody>
                  <a:tcPr marL="64749" marR="64749" marT="17901" marB="17901"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mức, Cảm biến tốc độ, Cảm biến gia tốc, Cảm biến rung động, Cảm biến tải trọng, Cảm biến áp suất, Cảm biến lưu lượng</a:t>
                      </a:r>
                    </a:p>
                  </a:txBody>
                  <a:tcPr marL="64749" marR="64749" marT="17901" marB="17901"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8950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Điện từ</a:t>
                      </a:r>
                    </a:p>
                  </a:txBody>
                  <a:tcPr marL="64749" marR="64749" marT="17901" marB="17901"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hall, Mạch tích hợp hall, cảm biến điện trở từ (MR)</a:t>
                      </a:r>
                    </a:p>
                  </a:txBody>
                  <a:tcPr marL="64749" marR="64749" marT="17901" marB="17901"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819642">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Ánh sáng</a:t>
                      </a:r>
                    </a:p>
                  </a:txBody>
                  <a:tcPr marL="64749" marR="64749" marT="17901" marB="17901"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Điốt quang, transistor quang, Cảm biến hồng ngoại, Cảm biến tia cực tím, Ống quang điện, Cảm biến hình ảnh (CCD và CMOS)</a:t>
                      </a:r>
                    </a:p>
                  </a:txBody>
                  <a:tcPr marL="64749" marR="64749" marT="17901" marB="17901"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1333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Nhiệt độ</a:t>
                      </a:r>
                    </a:p>
                  </a:txBody>
                  <a:tcPr marL="64749" marR="64749" marT="17901" marB="17901"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Cặp nhiệt điện, RTD, Điện trở nhiệt NTC/PTC, Cảm biến nhiệt độ IC</a:t>
                      </a:r>
                    </a:p>
                  </a:txBody>
                  <a:tcPr marL="64749" marR="64749" marT="17901" marB="17901"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1333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Hóa học</a:t>
                      </a:r>
                    </a:p>
                  </a:txBody>
                  <a:tcPr marL="64749" marR="64749" marT="17901" marB="17901"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khí, Cảm biến độ ẩm, Cảm biến ion, Cảm biến sinh học</a:t>
                      </a:r>
                    </a:p>
                  </a:txBody>
                  <a:tcPr marL="64749" marR="64749" marT="17901" marB="17901"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322142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7" name="직사각형 16">
            <a:extLst>
              <a:ext uri="{FF2B5EF4-FFF2-40B4-BE49-F238E27FC236}">
                <a16:creationId xmlns:a16="http://schemas.microsoft.com/office/drawing/2014/main" id="{E36796BA-3766-48AC-B10A-7D35172229C7}"/>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theo</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cách</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sử</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dụng</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8" name="직사각형 17">
            <a:extLst>
              <a:ext uri="{FF2B5EF4-FFF2-40B4-BE49-F238E27FC236}">
                <a16:creationId xmlns:a16="http://schemas.microsoft.com/office/drawing/2014/main" id="{38117DC5-5F68-457D-8CA6-C15AADFAD9F5}"/>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Phân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loại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theo</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ứng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dụng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trong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công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nghiệp</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của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82EFFC06-E46D-4193-A83B-38C733CEB943}"/>
              </a:ext>
            </a:extLst>
          </p:cNvPr>
          <p:cNvSpPr/>
          <p:nvPr/>
        </p:nvSpPr>
        <p:spPr>
          <a:xfrm>
            <a:off x="712189" y="2197738"/>
            <a:ext cx="8487381" cy="622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600"/>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Công nghiệp, Công cộng, Nghiên cứu, Y tế, Quân sự, v.v.</a:t>
            </a:r>
          </a:p>
          <a:p>
            <a:pPr marL="182513" indent="-182513">
              <a:spcAft>
                <a:spcPts val="600"/>
              </a:spcAft>
              <a:buClr>
                <a:srgbClr val="193EB0"/>
              </a:buClr>
              <a:buFont typeface="SamsungOne 400" panose="020B0503030303020204" pitchFamily="34" charset="0"/>
              <a:buChar char="‣"/>
            </a:pPr>
            <a:r>
              <a:rPr lang="vi-VN" altLang="ko-KR" sz="1299" dirty="0">
                <a:solidFill>
                  <a:prstClr val="black">
                    <a:lumMod val="85000"/>
                    <a:lumOff val="15000"/>
                  </a:prstClr>
                </a:solidFill>
                <a:latin typeface="SamsungOne-400" panose="020B0503030303020204" pitchFamily="34" charset="0"/>
                <a:ea typeface="SamsungOne-400" panose="020B0503030303020204" pitchFamily="34" charset="0"/>
              </a:rPr>
              <a:t>Phương tiện di chuyển, Robot, Phòng chống thiên tai, v.v.</a:t>
            </a:r>
          </a:p>
        </p:txBody>
      </p:sp>
      <p:sp>
        <p:nvSpPr>
          <p:cNvPr id="8"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9316623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cảm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biến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3.</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3"/>
            <a:ext cx="437894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3.1. </a:t>
            </a:r>
            <a:r>
              <a:rPr lang="en-US" altLang="ko-KR" sz="1799" dirty="0" err="1">
                <a:solidFill>
                  <a:srgbClr val="A6A6A6"/>
                </a:solidFill>
                <a:latin typeface="SamsungOne-400" panose="020B0503030303020204" pitchFamily="34" charset="0"/>
                <a:ea typeface="SamsungOne-400" panose="020B0503030303020204" pitchFamily="34" charset="0"/>
              </a:rPr>
              <a:t>Định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nghĩa</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3.2. </a:t>
            </a:r>
            <a:r>
              <a:rPr lang="vi-VN" altLang="ko-KR" sz="1799" dirty="0">
                <a:solidFill>
                  <a:srgbClr val="A6A6A6"/>
                </a:solidFill>
                <a:latin typeface="SamsungOne-400" panose="020B0503030303020204" pitchFamily="34" charset="0"/>
                <a:ea typeface="SamsungOne-400" panose="020B0503030303020204" pitchFamily="34" charset="0"/>
              </a:rPr>
              <a:t>Đặc điểm cơ bản của cảm biến</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3.3. </a:t>
            </a:r>
            <a:r>
              <a:rPr lang="en-US" altLang="ko-KR" sz="1799" dirty="0" err="1">
                <a:solidFill>
                  <a:srgbClr val="A6A6A6"/>
                </a:solidFill>
                <a:latin typeface="SamsungOne-400" panose="020B0503030303020204" pitchFamily="34" charset="0"/>
                <a:ea typeface="SamsungOne-400" panose="020B0503030303020204" pitchFamily="34" charset="0"/>
              </a:rPr>
              <a:t>Phân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loại</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3.4.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Ứng</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vai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trò</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của</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cảm</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biến</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40857178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Ứng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dụng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vai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trò</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của</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sp>
        <p:nvSpPr>
          <p:cNvPr id="17" name="직사각형 16">
            <a:extLst>
              <a:ext uri="{FF2B5EF4-FFF2-40B4-BE49-F238E27FC236}">
                <a16:creationId xmlns:a16="http://schemas.microsoft.com/office/drawing/2014/main" id="{E36796BA-3766-48AC-B10A-7D35172229C7}"/>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Vai</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trò</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của</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biến</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8" name="직사각형 17">
            <a:extLst>
              <a:ext uri="{FF2B5EF4-FFF2-40B4-BE49-F238E27FC236}">
                <a16:creationId xmlns:a16="http://schemas.microsoft.com/office/drawing/2014/main" id="{38117DC5-5F68-457D-8CA6-C15AADFAD9F5}"/>
              </a:ext>
            </a:extLst>
          </p:cNvPr>
          <p:cNvSpPr/>
          <p:nvPr/>
        </p:nvSpPr>
        <p:spPr>
          <a:xfrm>
            <a:off x="580400" y="1868347"/>
            <a:ext cx="8619172" cy="939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6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Trong xã hội thông tin, cảm biến đóng vai trò vô cùng quan trọng, góp phần xây dựng phúc lợi và thịnh vượng của con người thông qua tự động hóa, giám sát ô nhiễm, phòng ngừa thiên tai, quản lý an toàn và chăm sóc sức khỏe.</a:t>
            </a:r>
          </a:p>
          <a:p>
            <a:pPr marL="115879" indent="-115879">
              <a:spcAft>
                <a:spcPts val="6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Đồng thời, những nhà nghiên cứu và kỹ thuật viên về cảm biến cũng phải phát triển các cảm biến tối ưu để đáp ứng những nhu cầu này.</a:t>
            </a:r>
          </a:p>
        </p:txBody>
      </p:sp>
      <p:graphicFrame>
        <p:nvGraphicFramePr>
          <p:cNvPr id="2" name="표 4">
            <a:extLst>
              <a:ext uri="{FF2B5EF4-FFF2-40B4-BE49-F238E27FC236}">
                <a16:creationId xmlns:a16="http://schemas.microsoft.com/office/drawing/2014/main" id="{02C727DC-5D8B-F050-CA90-AA0601E631E4}"/>
              </a:ext>
            </a:extLst>
          </p:cNvPr>
          <p:cNvGraphicFramePr>
            <a:graphicFrameLocks noGrp="1"/>
          </p:cNvGraphicFramePr>
          <p:nvPr>
            <p:extLst>
              <p:ext uri="{D42A27DB-BD31-4B8C-83A1-F6EECF244321}">
                <p14:modId xmlns:p14="http://schemas.microsoft.com/office/powerpoint/2010/main" val="1783643305"/>
              </p:ext>
            </p:extLst>
          </p:nvPr>
        </p:nvGraphicFramePr>
        <p:xfrm>
          <a:off x="635999" y="3157344"/>
          <a:ext cx="8630826" cy="2746177"/>
        </p:xfrm>
        <a:graphic>
          <a:graphicData uri="http://schemas.openxmlformats.org/drawingml/2006/table">
            <a:tbl>
              <a:tblPr firstRow="1" bandRow="1">
                <a:tableStyleId>{5C22544A-7EE6-4342-B048-85BDC9FD1C3A}</a:tableStyleId>
              </a:tblPr>
              <a:tblGrid>
                <a:gridCol w="2170318">
                  <a:extLst>
                    <a:ext uri="{9D8B030D-6E8A-4147-A177-3AD203B41FA5}">
                      <a16:colId xmlns:a16="http://schemas.microsoft.com/office/drawing/2014/main" val="2270399396"/>
                    </a:ext>
                  </a:extLst>
                </a:gridCol>
                <a:gridCol w="3248861">
                  <a:extLst>
                    <a:ext uri="{9D8B030D-6E8A-4147-A177-3AD203B41FA5}">
                      <a16:colId xmlns:a16="http://schemas.microsoft.com/office/drawing/2014/main" val="2055078196"/>
                    </a:ext>
                  </a:extLst>
                </a:gridCol>
                <a:gridCol w="3211647">
                  <a:extLst>
                    <a:ext uri="{9D8B030D-6E8A-4147-A177-3AD203B41FA5}">
                      <a16:colId xmlns:a16="http://schemas.microsoft.com/office/drawing/2014/main" val="4010014308"/>
                    </a:ext>
                  </a:extLst>
                </a:gridCol>
              </a:tblGrid>
              <a:tr h="29490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Lĩnh vực</a:t>
                      </a:r>
                    </a:p>
                  </a:txBody>
                  <a:tcPr marL="91411" marR="91411" marT="45705" marB="45705" anchor="ctr">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Vai trò</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Cảm biến chính</a:t>
                      </a:r>
                    </a:p>
                  </a:txBody>
                  <a:tcPr marL="91411" marR="91411" marT="45705" marB="45705" anchor="ctr">
                    <a:lnL w="6350" cap="flat" cmpd="sng" algn="ctr">
                      <a:solidFill>
                        <a:schemeClr val="bg1">
                          <a:lumMod val="75000"/>
                        </a:schemeClr>
                      </a:solidFill>
                      <a:prstDash val="solid"/>
                      <a:round/>
                      <a:headEnd type="none" w="med" len="med"/>
                      <a:tailEnd type="none" w="med" len="med"/>
                    </a:lnL>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84491403"/>
                  </a:ext>
                </a:extLst>
              </a:tr>
              <a:tr h="47196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Thiết bị gia dụng</a:t>
                      </a:r>
                    </a:p>
                  </a:txBody>
                  <a:tcPr marL="91411" marR="91411" marT="45705" marB="45705"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thoải mái, tiện lợi, ổn định</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nhiệt độ, độ ẩm, áp suất, khí, ánh sáng</a:t>
                      </a:r>
                    </a:p>
                  </a:txBody>
                  <a:tcPr marL="91411" marR="91411" marT="45705" marB="45705"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85326729"/>
                  </a:ext>
                </a:extLst>
              </a:tr>
              <a:tr h="491524">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An toàn, phòng ngừa thiên tai</a:t>
                      </a:r>
                    </a:p>
                  </a:txBody>
                  <a:tcPr marL="91411" marR="91411" marT="45705" marB="45705"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báo động khói, báo động mức khí, dự báo động đất</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siêu âm, ánh sáng</a:t>
                      </a:r>
                    </a:p>
                  </a:txBody>
                  <a:tcPr marL="91411" marR="91411" marT="45705" marB="45705"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93053567"/>
                  </a:ext>
                </a:extLst>
              </a:tr>
              <a:tr h="524294">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Công nghệ phát triển tài nguyên, năng lượng</a:t>
                      </a:r>
                    </a:p>
                  </a:txBody>
                  <a:tcPr marL="91411" marR="91411" marT="45705" marB="45705"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tài nguyên khoáng sản, thăm dò vật chất, khảo sát địa nhiệt</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nhiệt độ, độ ẩm, từ tính, siêu âm</a:t>
                      </a:r>
                    </a:p>
                  </a:txBody>
                  <a:tcPr marL="91411" marR="91411" marT="45705" marB="45705"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21780880"/>
                  </a:ext>
                </a:extLst>
              </a:tr>
              <a:tr h="47196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Công nghệ về thực phẩm</a:t>
                      </a:r>
                    </a:p>
                  </a:txBody>
                  <a:tcPr marL="91411" marR="91411" marT="45705" marB="45705"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chế biến thực phẩm đông lạnh, Dò cá</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khí, nhiệt độ, hóa học</a:t>
                      </a:r>
                    </a:p>
                  </a:txBody>
                  <a:tcPr marL="91411" marR="91411" marT="45705" marB="45705"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19083594"/>
                  </a:ext>
                </a:extLst>
              </a:tr>
              <a:tr h="491524">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Phòng ngừa ô nhiễm</a:t>
                      </a:r>
                    </a:p>
                  </a:txBody>
                  <a:tcPr marL="91411" marR="91411" marT="45705" marB="45705"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phát hiện các chất độc hại trong không khí, sông ngòi, v.v.</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cảm biến ánh sáng, cảm biến từ trường</a:t>
                      </a:r>
                    </a:p>
                  </a:txBody>
                  <a:tcPr marL="91411" marR="91411" marT="45705" marB="45705"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52854628"/>
                  </a:ext>
                </a:extLst>
              </a:tr>
            </a:tbl>
          </a:graphicData>
        </a:graphic>
      </p:graphicFrame>
    </p:spTree>
    <p:extLst>
      <p:ext uri="{BB962C8B-B14F-4D97-AF65-F5344CB8AC3E}">
        <p14:creationId xmlns:p14="http://schemas.microsoft.com/office/powerpoint/2010/main" val="577282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990000" y="2748477"/>
            <a:ext cx="8344500" cy="2322355"/>
            <a:chOff x="990000" y="2748477"/>
            <a:chExt cx="8344500" cy="2322355"/>
          </a:xfrm>
        </p:grpSpPr>
        <p:sp>
          <p:nvSpPr>
            <p:cNvPr id="5"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&amp; Linh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kiện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cơ</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bản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6"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4.</a:t>
              </a:r>
            </a:p>
          </p:txBody>
        </p:sp>
        <p:sp>
          <p:nvSpPr>
            <p:cNvPr id="7" name="직사각형 32">
              <a:extLst>
                <a:ext uri="{FF2B5EF4-FFF2-40B4-BE49-F238E27FC236}">
                  <a16:creationId xmlns:a16="http://schemas.microsoft.com/office/drawing/2014/main" id="{2E299966-E9DA-49AD-A034-508597FE35B0}"/>
                </a:ext>
              </a:extLst>
            </p:cNvPr>
            <p:cNvSpPr/>
            <p:nvPr/>
          </p:nvSpPr>
          <p:spPr>
            <a:xfrm>
              <a:off x="1054112" y="3983355"/>
              <a:ext cx="5373676"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4.1.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Nội dung cơ bản về điện tử học</a:t>
              </a: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4.2.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kiện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điện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tử</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4.3. </a:t>
              </a:r>
              <a:r>
                <a:rPr lang="vi-VN" altLang="ko-KR" dirty="0">
                  <a:solidFill>
                    <a:srgbClr val="A6A6A6"/>
                  </a:solidFill>
                  <a:latin typeface="SamsungOne-400" panose="020B0503030303020204" pitchFamily="34" charset="0"/>
                  <a:ea typeface="SamsungOne-400" panose="020B0503030303020204" pitchFamily="34" charset="0"/>
                </a:rPr>
                <a:t>Diễn giải sơ đồ mạch điện </a:t>
              </a:r>
              <a:endParaRPr lang="en-US" altLang="ko-KR" dirty="0">
                <a:solidFill>
                  <a:srgbClr val="A6A6A6"/>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6002146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Điện áp, Cường độ dòng điện, Điện trở</a:t>
            </a:r>
          </a:p>
        </p:txBody>
      </p:sp>
      <p:sp>
        <p:nvSpPr>
          <p:cNvPr id="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Nội dung cơ bản về điện tử học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1"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áp</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2" name="직사각형 13">
            <a:extLst>
              <a:ext uri="{FF2B5EF4-FFF2-40B4-BE49-F238E27FC236}">
                <a16:creationId xmlns:a16="http://schemas.microsoft.com/office/drawing/2014/main" id="{E9283073-C239-492A-AE63-B12EC3A452FC}"/>
              </a:ext>
            </a:extLst>
          </p:cNvPr>
          <p:cNvSpPr/>
          <p:nvPr/>
        </p:nvSpPr>
        <p:spPr>
          <a:xfrm>
            <a:off x="712182" y="217487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Năng lượng khiến dòng điện chạy qua (Đơn vị: Vôn [V]) </a:t>
            </a:r>
          </a:p>
        </p:txBody>
      </p:sp>
      <p:sp>
        <p:nvSpPr>
          <p:cNvPr id="13" name="직사각형 12">
            <a:extLst>
              <a:ext uri="{FF2B5EF4-FFF2-40B4-BE49-F238E27FC236}">
                <a16:creationId xmlns:a16="http://schemas.microsoft.com/office/drawing/2014/main" id="{5EC568C3-0FF8-4BC4-8214-BA81B0438CA9}"/>
              </a:ext>
            </a:extLst>
          </p:cNvPr>
          <p:cNvSpPr/>
          <p:nvPr/>
        </p:nvSpPr>
        <p:spPr>
          <a:xfrm>
            <a:off x="580388" y="258850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Cường độ dòng điện</a:t>
            </a:r>
          </a:p>
        </p:txBody>
      </p:sp>
      <p:sp>
        <p:nvSpPr>
          <p:cNvPr id="14" name="직사각형 15">
            <a:extLst>
              <a:ext uri="{FF2B5EF4-FFF2-40B4-BE49-F238E27FC236}">
                <a16:creationId xmlns:a16="http://schemas.microsoft.com/office/drawing/2014/main" id="{5C599FFA-0F07-4294-A386-B7B808D7D4F4}"/>
              </a:ext>
            </a:extLst>
          </p:cNvPr>
          <p:cNvSpPr/>
          <p:nvPr/>
        </p:nvSpPr>
        <p:spPr>
          <a:xfrm>
            <a:off x="712182" y="2818845"/>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Lượng điện chạy qua (Đơn vị: Ampe [A])</a:t>
            </a:r>
          </a:p>
        </p:txBody>
      </p:sp>
      <p:sp>
        <p:nvSpPr>
          <p:cNvPr id="17" name="직사각형 16">
            <a:extLst>
              <a:ext uri="{FF2B5EF4-FFF2-40B4-BE49-F238E27FC236}">
                <a16:creationId xmlns:a16="http://schemas.microsoft.com/office/drawing/2014/main" id="{EE54C988-F90C-4B32-AF75-4BAF0F7D6EB1}"/>
              </a:ext>
            </a:extLst>
          </p:cNvPr>
          <p:cNvSpPr/>
          <p:nvPr/>
        </p:nvSpPr>
        <p:spPr>
          <a:xfrm>
            <a:off x="580388" y="324505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trở</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66D6C95F-D262-4716-A3A1-3A479AA8F0E3}"/>
              </a:ext>
            </a:extLst>
          </p:cNvPr>
          <p:cNvSpPr/>
          <p:nvPr/>
        </p:nvSpPr>
        <p:spPr>
          <a:xfrm>
            <a:off x="712182" y="3475394"/>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Phần tử hoặc linh kiện cản trở dòng điện chạy qua (Đơn vị: Ôm [</a:t>
            </a:r>
            <a:r>
              <a:rPr lang="el-GR" altLang="ko-KR" sz="1300" dirty="0">
                <a:solidFill>
                  <a:schemeClr val="tx1">
                    <a:lumMod val="85000"/>
                    <a:lumOff val="15000"/>
                  </a:schemeClr>
                </a:solidFill>
                <a:latin typeface="SamsungOne-400" panose="020B0503030303020204" pitchFamily="34" charset="0"/>
                <a:ea typeface="SamsungOne-400" panose="020B0503030303020204" pitchFamily="34" charset="0"/>
              </a:rPr>
              <a:t>Ω])</a:t>
            </a:r>
          </a:p>
        </p:txBody>
      </p:sp>
      <p:grpSp>
        <p:nvGrpSpPr>
          <p:cNvPr id="7" name="그룹 6"/>
          <p:cNvGrpSpPr/>
          <p:nvPr/>
        </p:nvGrpSpPr>
        <p:grpSpPr>
          <a:xfrm>
            <a:off x="2185864" y="3901607"/>
            <a:ext cx="6310494" cy="2461092"/>
            <a:chOff x="2185864" y="3901607"/>
            <a:chExt cx="6310494" cy="2461092"/>
          </a:xfrm>
        </p:grpSpPr>
        <p:pic>
          <p:nvPicPr>
            <p:cNvPr id="2" name="Picture 1"/>
            <p:cNvPicPr>
              <a:picLocks noChangeAspect="1"/>
            </p:cNvPicPr>
            <p:nvPr/>
          </p:nvPicPr>
          <p:blipFill>
            <a:blip r:embed="rId4"/>
            <a:stretch>
              <a:fillRect/>
            </a:stretch>
          </p:blipFill>
          <p:spPr>
            <a:xfrm>
              <a:off x="2185864" y="3901607"/>
              <a:ext cx="6310494" cy="2461092"/>
            </a:xfrm>
            <a:prstGeom prst="rect">
              <a:avLst/>
            </a:prstGeom>
          </p:spPr>
        </p:pic>
        <p:sp>
          <p:nvSpPr>
            <p:cNvPr id="3" name="TextBox 2"/>
            <p:cNvSpPr txBox="1"/>
            <p:nvPr/>
          </p:nvSpPr>
          <p:spPr>
            <a:xfrm>
              <a:off x="2437685" y="4854614"/>
              <a:ext cx="670560" cy="471766"/>
            </a:xfrm>
            <a:prstGeom prst="rect">
              <a:avLst/>
            </a:prstGeom>
            <a:solidFill>
              <a:schemeClr val="bg1"/>
            </a:solidFill>
            <a:ln>
              <a:noFill/>
            </a:ln>
          </p:spPr>
          <p:txBody>
            <a:bodyPr wrap="none" lIns="0" tIns="0" rIns="0" bIns="0" rtlCol="0" anchor="ctr">
              <a:noAutofit/>
            </a:bodyPr>
            <a:lstStyle/>
            <a:p>
              <a:pPr algn="ctr"/>
              <a:r>
                <a:rPr lang="vi-VN" altLang="ko-KR" sz="1400" dirty="0">
                  <a:latin typeface="SamsungOne-400" panose="020B0503030303020204" pitchFamily="34" charset="0"/>
                  <a:ea typeface="SamsungOne-400" panose="020B0503030303020204" pitchFamily="34" charset="0"/>
                </a:rPr>
                <a:t>Dòng</a:t>
              </a:r>
            </a:p>
            <a:p>
              <a:pPr algn="ctr"/>
              <a:r>
                <a:rPr lang="vi-VN" altLang="ko-KR" sz="1400" dirty="0">
                  <a:latin typeface="SamsungOne-400" panose="020B0503030303020204" pitchFamily="34" charset="0"/>
                  <a:ea typeface="SamsungOne-400" panose="020B0503030303020204" pitchFamily="34" charset="0"/>
                </a:rPr>
                <a:t>nước</a:t>
              </a:r>
            </a:p>
          </p:txBody>
        </p:sp>
        <p:grpSp>
          <p:nvGrpSpPr>
            <p:cNvPr id="6" name="그룹 5"/>
            <p:cNvGrpSpPr/>
            <p:nvPr/>
          </p:nvGrpSpPr>
          <p:grpSpPr>
            <a:xfrm>
              <a:off x="4207791" y="4657833"/>
              <a:ext cx="1074420" cy="878013"/>
              <a:chOff x="3783330" y="4657999"/>
              <a:chExt cx="1074420" cy="878013"/>
            </a:xfrm>
          </p:grpSpPr>
          <p:sp>
            <p:nvSpPr>
              <p:cNvPr id="5" name="직사각형 4"/>
              <p:cNvSpPr/>
              <p:nvPr/>
            </p:nvSpPr>
            <p:spPr>
              <a:xfrm>
                <a:off x="3783330" y="4657999"/>
                <a:ext cx="1074420" cy="615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4137660" y="5231046"/>
                <a:ext cx="514350" cy="304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모서리가 둥근 사각형 설명선 18"/>
            <p:cNvSpPr/>
            <p:nvPr/>
          </p:nvSpPr>
          <p:spPr>
            <a:xfrm>
              <a:off x="4097301" y="4563173"/>
              <a:ext cx="1127760" cy="675327"/>
            </a:xfrm>
            <a:prstGeom prst="wedgeRoundRectCallout">
              <a:avLst>
                <a:gd name="adj1" fmla="val 19708"/>
                <a:gd name="adj2" fmla="val 80553"/>
                <a:gd name="adj3" fmla="val 1666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err="1">
                  <a:latin typeface="SamsungOne-400" panose="020B0503030303020204" pitchFamily="34" charset="0"/>
                  <a:ea typeface="SamsungOne-400" panose="020B0503030303020204" pitchFamily="34" charset="0"/>
                </a:rPr>
                <a:t>Điện</a:t>
              </a:r>
              <a:r>
                <a:rPr lang="en-US" altLang="ko-KR" sz="1400" b="1" dirty="0">
                  <a:latin typeface="SamsungOne-400" panose="020B0503030303020204" pitchFamily="34" charset="0"/>
                  <a:ea typeface="SamsungOne-400" panose="020B0503030303020204" pitchFamily="34" charset="0"/>
                </a:rPr>
                <a:t> </a:t>
              </a:r>
              <a:r>
                <a:rPr lang="en-US" altLang="ko-KR" sz="1400" b="1" dirty="0" err="1">
                  <a:latin typeface="SamsungOne-400" panose="020B0503030303020204" pitchFamily="34" charset="0"/>
                  <a:ea typeface="SamsungOne-400" panose="020B0503030303020204" pitchFamily="34" charset="0"/>
                </a:rPr>
                <a:t>trở</a:t>
              </a:r>
              <a:endParaRPr lang="en-US" altLang="ko-KR" sz="1400" b="1" dirty="0">
                <a:latin typeface="SamsungOne-400" panose="020B0503030303020204" pitchFamily="34" charset="0"/>
                <a:ea typeface="SamsungOne-400" panose="020B0503030303020204" pitchFamily="34" charset="0"/>
              </a:endParaRPr>
            </a:p>
          </p:txBody>
        </p:sp>
        <p:sp>
          <p:nvSpPr>
            <p:cNvPr id="20" name="TextBox 19"/>
            <p:cNvSpPr txBox="1"/>
            <p:nvPr/>
          </p:nvSpPr>
          <p:spPr>
            <a:xfrm>
              <a:off x="3360066" y="4854614"/>
              <a:ext cx="670560" cy="471766"/>
            </a:xfrm>
            <a:prstGeom prst="rect">
              <a:avLst/>
            </a:prstGeom>
            <a:solidFill>
              <a:schemeClr val="bg1"/>
            </a:solidFill>
            <a:ln>
              <a:noFill/>
            </a:ln>
          </p:spPr>
          <p:txBody>
            <a:bodyPr wrap="none" lIns="0" tIns="0" rIns="0" bIns="0" rtlCol="0" anchor="ctr">
              <a:noAutofit/>
            </a:bodyPr>
            <a:lstStyle/>
            <a:p>
              <a:pPr algn="ctr"/>
              <a:r>
                <a:rPr lang="en-US" altLang="ko-KR" sz="1400" dirty="0" err="1">
                  <a:latin typeface="SamsungOne-400" panose="020B0503030303020204" pitchFamily="34" charset="0"/>
                  <a:ea typeface="SamsungOne-400" panose="020B0503030303020204" pitchFamily="34" charset="0"/>
                </a:rPr>
                <a:t>Dòng</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điện</a:t>
              </a:r>
              <a:endParaRPr lang="en-US" altLang="ko-KR" sz="1400" dirty="0">
                <a:latin typeface="SamsungOne-400" panose="020B0503030303020204" pitchFamily="34" charset="0"/>
                <a:ea typeface="SamsungOne-400" panose="020B0503030303020204" pitchFamily="34" charset="0"/>
              </a:endParaRPr>
            </a:p>
          </p:txBody>
        </p:sp>
        <p:sp>
          <p:nvSpPr>
            <p:cNvPr id="21" name="TextBox 20"/>
            <p:cNvSpPr txBox="1"/>
            <p:nvPr/>
          </p:nvSpPr>
          <p:spPr>
            <a:xfrm>
              <a:off x="6631550" y="5200820"/>
              <a:ext cx="670560" cy="471766"/>
            </a:xfrm>
            <a:prstGeom prst="rect">
              <a:avLst/>
            </a:prstGeom>
            <a:solidFill>
              <a:schemeClr val="bg1"/>
            </a:solidFill>
            <a:ln>
              <a:noFill/>
            </a:ln>
          </p:spPr>
          <p:txBody>
            <a:bodyPr wrap="none" lIns="0" tIns="0" rIns="0" bIns="0" rtlCol="0" anchor="ctr">
              <a:noAutofit/>
            </a:bodyPr>
            <a:lstStyle/>
            <a:p>
              <a:pPr algn="ctr"/>
              <a:r>
                <a:rPr lang="vi-VN" altLang="ko-KR" sz="1400" dirty="0">
                  <a:latin typeface="SamsungOne-400" panose="020B0503030303020204" pitchFamily="34" charset="0"/>
                  <a:ea typeface="SamsungOne-400" panose="020B0503030303020204" pitchFamily="34" charset="0"/>
                </a:rPr>
                <a:t>Dòng</a:t>
              </a:r>
            </a:p>
            <a:p>
              <a:pPr algn="ctr"/>
              <a:r>
                <a:rPr lang="vi-VN" altLang="ko-KR" sz="1400" dirty="0">
                  <a:latin typeface="SamsungOne-400" panose="020B0503030303020204" pitchFamily="34" charset="0"/>
                  <a:ea typeface="SamsungOne-400" panose="020B0503030303020204" pitchFamily="34" charset="0"/>
                </a:rPr>
                <a:t>nước</a:t>
              </a:r>
            </a:p>
          </p:txBody>
        </p:sp>
        <p:sp>
          <p:nvSpPr>
            <p:cNvPr id="22" name="TextBox 21"/>
            <p:cNvSpPr txBox="1"/>
            <p:nvPr/>
          </p:nvSpPr>
          <p:spPr>
            <a:xfrm>
              <a:off x="7616429" y="5185580"/>
              <a:ext cx="670560" cy="471766"/>
            </a:xfrm>
            <a:prstGeom prst="rect">
              <a:avLst/>
            </a:prstGeom>
            <a:solidFill>
              <a:schemeClr val="bg1"/>
            </a:solidFill>
            <a:ln>
              <a:noFill/>
            </a:ln>
          </p:spPr>
          <p:txBody>
            <a:bodyPr wrap="none" lIns="0" tIns="0" rIns="0" bIns="0" rtlCol="0" anchor="ctr">
              <a:noAutofit/>
            </a:bodyPr>
            <a:lstStyle/>
            <a:p>
              <a:pPr algn="ctr"/>
              <a:r>
                <a:rPr lang="en-US" altLang="ko-KR" sz="1400" dirty="0" err="1">
                  <a:latin typeface="SamsungOne-400" panose="020B0503030303020204" pitchFamily="34" charset="0"/>
                  <a:ea typeface="SamsungOne-400" panose="020B0503030303020204" pitchFamily="34" charset="0"/>
                </a:rPr>
                <a:t>Dòng</a:t>
              </a:r>
              <a:r>
                <a:rPr lang="en-US" altLang="ko-KR" sz="1400" dirty="0">
                  <a:latin typeface="SamsungOne-400" panose="020B0503030303020204" pitchFamily="34" charset="0"/>
                  <a:ea typeface="SamsungOne-400" panose="020B0503030303020204" pitchFamily="34" charset="0"/>
                </a:rPr>
                <a:t> </a:t>
              </a:r>
              <a:r>
                <a:rPr lang="en-US" altLang="ko-KR" sz="1400" dirty="0" err="1">
                  <a:latin typeface="SamsungOne-400" panose="020B0503030303020204" pitchFamily="34" charset="0"/>
                  <a:ea typeface="SamsungOne-400" panose="020B0503030303020204" pitchFamily="34" charset="0"/>
                </a:rPr>
                <a:t>điện</a:t>
              </a:r>
              <a:endParaRPr lang="en-US" altLang="ko-KR" sz="1400" dirty="0">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3427072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Dòng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một</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chiều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Dòng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xoay</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chiều</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b="1" dirty="0">
                <a:solidFill>
                  <a:schemeClr val="tx1"/>
                </a:solidFill>
                <a:latin typeface="SamsungOne-400" panose="020B0503030303020204" pitchFamily="34" charset="0"/>
                <a:ea typeface="SamsungOne-400" panose="020B0503030303020204" pitchFamily="34" charset="0"/>
              </a:rPr>
              <a:t>DC: </a:t>
            </a:r>
            <a:r>
              <a:rPr lang="en-US" altLang="ko-KR" sz="1400" dirty="0" err="1">
                <a:solidFill>
                  <a:schemeClr val="tx1"/>
                </a:solidFill>
                <a:latin typeface="SamsungOne-400" panose="020B0503030303020204" pitchFamily="34" charset="0"/>
                <a:ea typeface="SamsungOne-400" panose="020B0503030303020204" pitchFamily="34" charset="0"/>
              </a:rPr>
              <a:t>Dòng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chiều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 name="직사각형 13">
            <a:extLst>
              <a:ext uri="{FF2B5EF4-FFF2-40B4-BE49-F238E27FC236}">
                <a16:creationId xmlns:a16="http://schemas.microsoft.com/office/drawing/2014/main" id="{E9283073-C239-492A-AE63-B12EC3A452FC}"/>
              </a:ext>
            </a:extLst>
          </p:cNvPr>
          <p:cNvSpPr/>
          <p:nvPr/>
        </p:nvSpPr>
        <p:spPr>
          <a:xfrm>
            <a:off x="712182" y="217487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6" name="직사각형 12">
            <a:extLst>
              <a:ext uri="{FF2B5EF4-FFF2-40B4-BE49-F238E27FC236}">
                <a16:creationId xmlns:a16="http://schemas.microsoft.com/office/drawing/2014/main" id="{5EC568C3-0FF8-4BC4-8214-BA81B0438CA9}"/>
              </a:ext>
            </a:extLst>
          </p:cNvPr>
          <p:cNvSpPr/>
          <p:nvPr/>
        </p:nvSpPr>
        <p:spPr>
          <a:xfrm>
            <a:off x="580388" y="258850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b="1" dirty="0">
                <a:solidFill>
                  <a:schemeClr val="tx1"/>
                </a:solidFill>
                <a:latin typeface="SamsungOne-400" panose="020B0503030303020204" pitchFamily="34" charset="0"/>
                <a:ea typeface="SamsungOne-400" panose="020B0503030303020204" pitchFamily="34" charset="0"/>
              </a:rPr>
              <a:t>AC: </a:t>
            </a:r>
            <a:r>
              <a:rPr lang="en-US" altLang="ko-KR" sz="1400" dirty="0" err="1">
                <a:solidFill>
                  <a:schemeClr val="tx1"/>
                </a:solidFill>
                <a:latin typeface="SamsungOne-400" panose="020B0503030303020204" pitchFamily="34" charset="0"/>
                <a:ea typeface="SamsungOne-400" panose="020B0503030303020204" pitchFamily="34" charset="0"/>
              </a:rPr>
              <a:t>Dòng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xoay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chiều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7" name="직사각형 15">
            <a:extLst>
              <a:ext uri="{FF2B5EF4-FFF2-40B4-BE49-F238E27FC236}">
                <a16:creationId xmlns:a16="http://schemas.microsoft.com/office/drawing/2014/main" id="{5C599FFA-0F07-4294-A386-B7B808D7D4F4}"/>
              </a:ext>
            </a:extLst>
          </p:cNvPr>
          <p:cNvSpPr/>
          <p:nvPr/>
        </p:nvSpPr>
        <p:spPr>
          <a:xfrm>
            <a:off x="712182" y="2818845"/>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Trạng thái dòng điện thay đổi liên tục, do vậy + và - sẽ lần lượt xuất hiện. Điện tích trong nhà là điện xoay chiều.</a:t>
            </a:r>
          </a:p>
        </p:txBody>
      </p:sp>
      <p:sp>
        <p:nvSpPr>
          <p:cNvPr id="8"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Nội dung cơ bản về điện tử học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30" name="그룹 29"/>
          <p:cNvGrpSpPr/>
          <p:nvPr/>
        </p:nvGrpSpPr>
        <p:grpSpPr>
          <a:xfrm>
            <a:off x="712182" y="3500068"/>
            <a:ext cx="8591838" cy="2054911"/>
            <a:chOff x="712182" y="3583888"/>
            <a:chExt cx="8591838" cy="2054911"/>
          </a:xfrm>
        </p:grpSpPr>
        <p:sp>
          <p:nvSpPr>
            <p:cNvPr id="18" name="직사각형 17">
              <a:extLst>
                <a:ext uri="{FF2B5EF4-FFF2-40B4-BE49-F238E27FC236}">
                  <a16:creationId xmlns:a16="http://schemas.microsoft.com/office/drawing/2014/main" id="{BD6CBE10-7118-4206-8C7E-3A461696E39C}"/>
                </a:ext>
              </a:extLst>
            </p:cNvPr>
            <p:cNvSpPr/>
            <p:nvPr/>
          </p:nvSpPr>
          <p:spPr>
            <a:xfrm>
              <a:off x="712182" y="3583888"/>
              <a:ext cx="8591838" cy="205491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a:extLst>
                <a:ext uri="{FF2B5EF4-FFF2-40B4-BE49-F238E27FC236}">
                  <a16:creationId xmlns:a16="http://schemas.microsoft.com/office/drawing/2014/main" id="{1FCCBC5E-0375-46C3-A1DD-70B538A81B3F}"/>
                </a:ext>
              </a:extLst>
            </p:cNvPr>
            <p:cNvGrpSpPr/>
            <p:nvPr/>
          </p:nvGrpSpPr>
          <p:grpSpPr>
            <a:xfrm>
              <a:off x="1477407" y="3799337"/>
              <a:ext cx="6963252" cy="1772913"/>
              <a:chOff x="1027535" y="4279090"/>
              <a:chExt cx="7524151" cy="1915724"/>
            </a:xfrm>
          </p:grpSpPr>
          <p:graphicFrame>
            <p:nvGraphicFramePr>
              <p:cNvPr id="20" name="Object 23">
                <a:extLst>
                  <a:ext uri="{FF2B5EF4-FFF2-40B4-BE49-F238E27FC236}">
                    <a16:creationId xmlns:a16="http://schemas.microsoft.com/office/drawing/2014/main" id="{7DB1156C-4460-4CCC-9DA7-8AE629741846}"/>
                  </a:ext>
                </a:extLst>
              </p:cNvPr>
              <p:cNvGraphicFramePr>
                <a:graphicFrameLocks noChangeAspect="1"/>
              </p:cNvGraphicFramePr>
              <p:nvPr/>
            </p:nvGraphicFramePr>
            <p:xfrm>
              <a:off x="1470336" y="4279090"/>
              <a:ext cx="6767155" cy="1741107"/>
            </p:xfrm>
            <a:graphic>
              <a:graphicData uri="http://schemas.openxmlformats.org/presentationml/2006/ole">
                <mc:AlternateContent xmlns:mc="http://schemas.openxmlformats.org/markup-compatibility/2006">
                  <mc:Choice xmlns:v="urn:schemas-microsoft-com:vml" Requires="v">
                    <p:oleObj name="Visio" r:id="rId4" imgW="3881453" imgH="1000344" progId="Visio.Drawing.6">
                      <p:embed/>
                    </p:oleObj>
                  </mc:Choice>
                  <mc:Fallback>
                    <p:oleObj name="Visio" r:id="rId4" imgW="3881453" imgH="1000344"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0336" y="4279090"/>
                            <a:ext cx="6767155" cy="17411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 Box 25">
                <a:extLst>
                  <a:ext uri="{FF2B5EF4-FFF2-40B4-BE49-F238E27FC236}">
                    <a16:creationId xmlns:a16="http://schemas.microsoft.com/office/drawing/2014/main" id="{D3B469F7-B185-4083-A7DE-06CEBA45063A}"/>
                  </a:ext>
                </a:extLst>
              </p:cNvPr>
              <p:cNvSpPr txBox="1">
                <a:spLocks noChangeArrowheads="1"/>
              </p:cNvSpPr>
              <p:nvPr/>
            </p:nvSpPr>
            <p:spPr bwMode="auto">
              <a:xfrm>
                <a:off x="2983013" y="5828102"/>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pitchFamily="50" charset="-127"/>
                    <a:ea typeface="굴림" pitchFamily="50" charset="-127"/>
                  </a:defRPr>
                </a:lvl1pPr>
                <a:lvl2pPr marL="742950" indent="-285750" eaLnBrk="0" hangingPunct="0">
                  <a:defRPr kumimoji="1" sz="2400">
                    <a:solidFill>
                      <a:schemeClr val="tx1"/>
                    </a:solidFill>
                    <a:latin typeface="굴림" pitchFamily="50" charset="-127"/>
                    <a:ea typeface="굴림" pitchFamily="50" charset="-127"/>
                  </a:defRPr>
                </a:lvl2pPr>
                <a:lvl3pPr marL="1143000" indent="-228600" eaLnBrk="0" hangingPunct="0">
                  <a:defRPr kumimoji="1" sz="2400">
                    <a:solidFill>
                      <a:schemeClr val="tx1"/>
                    </a:solidFill>
                    <a:latin typeface="굴림" pitchFamily="50" charset="-127"/>
                    <a:ea typeface="굴림" pitchFamily="50" charset="-127"/>
                  </a:defRPr>
                </a:lvl3pPr>
                <a:lvl4pPr marL="1600200" indent="-228600" eaLnBrk="0" hangingPunct="0">
                  <a:defRPr kumimoji="1" sz="2400">
                    <a:solidFill>
                      <a:schemeClr val="tx1"/>
                    </a:solidFill>
                    <a:latin typeface="굴림" pitchFamily="50" charset="-127"/>
                    <a:ea typeface="굴림" pitchFamily="50" charset="-127"/>
                  </a:defRPr>
                </a:lvl4pPr>
                <a:lvl5pPr marL="2057400" indent="-228600" eaLnBrk="0" hangingPunct="0">
                  <a:defRPr kumimoji="1" sz="2400">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sz="2400">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sz="2400">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sz="2400">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sz="2400">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CC00FF"/>
                    </a:solidFill>
                    <a:effectLst/>
                    <a:uLnTx/>
                    <a:uFillTx/>
                    <a:latin typeface="HY헤드라인M" pitchFamily="18" charset="-127"/>
                    <a:ea typeface="HY헤드라인M" pitchFamily="18" charset="-127"/>
                    <a:cs typeface="+mn-cs"/>
                  </a:rPr>
                  <a:t>직류 </a:t>
                </a:r>
              </a:p>
            </p:txBody>
          </p:sp>
          <p:sp>
            <p:nvSpPr>
              <p:cNvPr id="22" name="Text Box 26">
                <a:extLst>
                  <a:ext uri="{FF2B5EF4-FFF2-40B4-BE49-F238E27FC236}">
                    <a16:creationId xmlns:a16="http://schemas.microsoft.com/office/drawing/2014/main" id="{A117E557-76BF-4873-B048-DF178BC2EE82}"/>
                  </a:ext>
                </a:extLst>
              </p:cNvPr>
              <p:cNvSpPr txBox="1">
                <a:spLocks noChangeArrowheads="1"/>
              </p:cNvSpPr>
              <p:nvPr/>
            </p:nvSpPr>
            <p:spPr bwMode="auto">
              <a:xfrm>
                <a:off x="6871173" y="5828102"/>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굴림" pitchFamily="50" charset="-127"/>
                    <a:ea typeface="굴림" pitchFamily="50" charset="-127"/>
                  </a:defRPr>
                </a:lvl1pPr>
                <a:lvl2pPr marL="742950" indent="-285750" eaLnBrk="0" hangingPunct="0">
                  <a:defRPr kumimoji="1" sz="2400">
                    <a:solidFill>
                      <a:schemeClr val="tx1"/>
                    </a:solidFill>
                    <a:latin typeface="굴림" pitchFamily="50" charset="-127"/>
                    <a:ea typeface="굴림" pitchFamily="50" charset="-127"/>
                  </a:defRPr>
                </a:lvl2pPr>
                <a:lvl3pPr marL="1143000" indent="-228600" eaLnBrk="0" hangingPunct="0">
                  <a:defRPr kumimoji="1" sz="2400">
                    <a:solidFill>
                      <a:schemeClr val="tx1"/>
                    </a:solidFill>
                    <a:latin typeface="굴림" pitchFamily="50" charset="-127"/>
                    <a:ea typeface="굴림" pitchFamily="50" charset="-127"/>
                  </a:defRPr>
                </a:lvl3pPr>
                <a:lvl4pPr marL="1600200" indent="-228600" eaLnBrk="0" hangingPunct="0">
                  <a:defRPr kumimoji="1" sz="2400">
                    <a:solidFill>
                      <a:schemeClr val="tx1"/>
                    </a:solidFill>
                    <a:latin typeface="굴림" pitchFamily="50" charset="-127"/>
                    <a:ea typeface="굴림" pitchFamily="50" charset="-127"/>
                  </a:defRPr>
                </a:lvl4pPr>
                <a:lvl5pPr marL="2057400" indent="-228600" eaLnBrk="0" hangingPunct="0">
                  <a:defRPr kumimoji="1" sz="2400">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sz="2400">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sz="2400">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sz="2400">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sz="2400">
                    <a:solidFill>
                      <a:schemeClr val="tx1"/>
                    </a:solidFill>
                    <a:latin typeface="굴림" pitchFamily="50" charset="-127"/>
                    <a:ea typeface="굴림"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a:ln>
                      <a:noFill/>
                    </a:ln>
                    <a:solidFill>
                      <a:srgbClr val="CC00FF"/>
                    </a:solidFill>
                    <a:effectLst/>
                    <a:uLnTx/>
                    <a:uFillTx/>
                    <a:latin typeface="HY헤드라인M" pitchFamily="18" charset="-127"/>
                    <a:ea typeface="HY헤드라인M" pitchFamily="18" charset="-127"/>
                    <a:cs typeface="+mn-cs"/>
                  </a:rPr>
                  <a:t>교류 </a:t>
                </a:r>
              </a:p>
            </p:txBody>
          </p:sp>
          <p:sp>
            <p:nvSpPr>
              <p:cNvPr id="23" name="TextBox 22">
                <a:extLst>
                  <a:ext uri="{FF2B5EF4-FFF2-40B4-BE49-F238E27FC236}">
                    <a16:creationId xmlns:a16="http://schemas.microsoft.com/office/drawing/2014/main" id="{189850F8-7683-48CE-A047-9AC0211FED41}"/>
                  </a:ext>
                </a:extLst>
              </p:cNvPr>
              <p:cNvSpPr txBox="1"/>
              <p:nvPr/>
            </p:nvSpPr>
            <p:spPr>
              <a:xfrm>
                <a:off x="1027535" y="4330014"/>
                <a:ext cx="936104" cy="299312"/>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err="1"/>
                  <a:t>Điện</a:t>
                </a:r>
                <a:r>
                  <a:rPr lang="en-US" altLang="ko-KR" sz="1200" dirty="0"/>
                  <a:t> </a:t>
                </a:r>
                <a:r>
                  <a:rPr lang="en-US" altLang="ko-KR" sz="1200" dirty="0" err="1"/>
                  <a:t>áp</a:t>
                </a:r>
                <a:endParaRPr lang="en-US" altLang="ko-KR" sz="1200" dirty="0"/>
              </a:p>
            </p:txBody>
          </p:sp>
          <p:sp>
            <p:nvSpPr>
              <p:cNvPr id="24" name="TextBox 23">
                <a:extLst>
                  <a:ext uri="{FF2B5EF4-FFF2-40B4-BE49-F238E27FC236}">
                    <a16:creationId xmlns:a16="http://schemas.microsoft.com/office/drawing/2014/main" id="{9615A033-1ACD-4E20-820D-867C33957D16}"/>
                  </a:ext>
                </a:extLst>
              </p:cNvPr>
              <p:cNvSpPr txBox="1"/>
              <p:nvPr/>
            </p:nvSpPr>
            <p:spPr>
              <a:xfrm>
                <a:off x="4798454" y="4330014"/>
                <a:ext cx="936104" cy="299312"/>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err="1"/>
                  <a:t>Điện</a:t>
                </a:r>
                <a:r>
                  <a:rPr lang="en-US" altLang="ko-KR" sz="1200" dirty="0"/>
                  <a:t> </a:t>
                </a:r>
                <a:r>
                  <a:rPr lang="en-US" altLang="ko-KR" sz="1200" dirty="0" err="1"/>
                  <a:t>áp</a:t>
                </a:r>
                <a:endParaRPr lang="en-US" altLang="ko-KR" sz="1200" dirty="0"/>
              </a:p>
            </p:txBody>
          </p:sp>
          <p:sp>
            <p:nvSpPr>
              <p:cNvPr id="25" name="TextBox 24">
                <a:extLst>
                  <a:ext uri="{FF2B5EF4-FFF2-40B4-BE49-F238E27FC236}">
                    <a16:creationId xmlns:a16="http://schemas.microsoft.com/office/drawing/2014/main" id="{040364AB-CC2F-4DE1-92EC-3E6AB8DBE934}"/>
                  </a:ext>
                </a:extLst>
              </p:cNvPr>
              <p:cNvSpPr txBox="1"/>
              <p:nvPr/>
            </p:nvSpPr>
            <p:spPr>
              <a:xfrm>
                <a:off x="3837337" y="5723229"/>
                <a:ext cx="936104" cy="299312"/>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err="1"/>
                  <a:t>Thời</a:t>
                </a:r>
                <a:r>
                  <a:rPr lang="en-US" altLang="ko-KR" sz="1200" dirty="0"/>
                  <a:t> </a:t>
                </a:r>
                <a:r>
                  <a:rPr lang="en-US" altLang="ko-KR" sz="1200" dirty="0" err="1"/>
                  <a:t>gian</a:t>
                </a:r>
                <a:endParaRPr lang="en-US" altLang="ko-KR" sz="1200" dirty="0"/>
              </a:p>
            </p:txBody>
          </p:sp>
          <p:sp>
            <p:nvSpPr>
              <p:cNvPr id="26" name="TextBox 25">
                <a:extLst>
                  <a:ext uri="{FF2B5EF4-FFF2-40B4-BE49-F238E27FC236}">
                    <a16:creationId xmlns:a16="http://schemas.microsoft.com/office/drawing/2014/main" id="{10893928-0FC7-4078-AE13-D8CAFBBB43A7}"/>
                  </a:ext>
                </a:extLst>
              </p:cNvPr>
              <p:cNvSpPr txBox="1"/>
              <p:nvPr/>
            </p:nvSpPr>
            <p:spPr>
              <a:xfrm>
                <a:off x="7615582" y="5150276"/>
                <a:ext cx="936104" cy="299312"/>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err="1"/>
                  <a:t>Thời</a:t>
                </a:r>
                <a:r>
                  <a:rPr lang="en-US" altLang="ko-KR" sz="1200" dirty="0"/>
                  <a:t> </a:t>
                </a:r>
                <a:r>
                  <a:rPr lang="en-US" altLang="ko-KR" sz="1200" dirty="0" err="1"/>
                  <a:t>gian</a:t>
                </a:r>
                <a:endParaRPr lang="en-US" altLang="ko-KR" sz="1200" dirty="0"/>
              </a:p>
            </p:txBody>
          </p:sp>
          <p:sp>
            <p:nvSpPr>
              <p:cNvPr id="27" name="TextBox 26">
                <a:extLst>
                  <a:ext uri="{FF2B5EF4-FFF2-40B4-BE49-F238E27FC236}">
                    <a16:creationId xmlns:a16="http://schemas.microsoft.com/office/drawing/2014/main" id="{AEB602FA-C7CF-40C1-B1BB-BC6F83EBA951}"/>
                  </a:ext>
                </a:extLst>
              </p:cNvPr>
              <p:cNvSpPr txBox="1"/>
              <p:nvPr/>
            </p:nvSpPr>
            <p:spPr>
              <a:xfrm>
                <a:off x="3087111" y="5833372"/>
                <a:ext cx="477204" cy="332569"/>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400" dirty="0">
                    <a:solidFill>
                      <a:srgbClr val="FF0000"/>
                    </a:solidFill>
                    <a:latin typeface="SamsungOne-700" panose="020B0803030303020204" pitchFamily="34" charset="0"/>
                    <a:ea typeface="SamsungOne-700" panose="020B0803030303020204" pitchFamily="34" charset="0"/>
                  </a:rPr>
                  <a:t>DC</a:t>
                </a:r>
                <a:endParaRPr lang="ko-KR" altLang="en-US" sz="1400" dirty="0">
                  <a:solidFill>
                    <a:srgbClr val="FF0000"/>
                  </a:solidFill>
                  <a:latin typeface="SamsungOne-700" panose="020B0803030303020204" pitchFamily="34" charset="0"/>
                </a:endParaRPr>
              </a:p>
            </p:txBody>
          </p:sp>
          <p:sp>
            <p:nvSpPr>
              <p:cNvPr id="28" name="TextBox 27">
                <a:extLst>
                  <a:ext uri="{FF2B5EF4-FFF2-40B4-BE49-F238E27FC236}">
                    <a16:creationId xmlns:a16="http://schemas.microsoft.com/office/drawing/2014/main" id="{AB5FB3CC-3549-4B86-8331-79710659F530}"/>
                  </a:ext>
                </a:extLst>
              </p:cNvPr>
              <p:cNvSpPr txBox="1"/>
              <p:nvPr/>
            </p:nvSpPr>
            <p:spPr>
              <a:xfrm>
                <a:off x="6971704" y="5833372"/>
                <a:ext cx="498855" cy="332569"/>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400" dirty="0">
                    <a:solidFill>
                      <a:srgbClr val="FF0000"/>
                    </a:solidFill>
                    <a:latin typeface="SamsungOne-700" panose="020B0803030303020204" pitchFamily="34" charset="0"/>
                    <a:ea typeface="SamsungOne-700" panose="020B0803030303020204" pitchFamily="34" charset="0"/>
                  </a:rPr>
                  <a:t>AC</a:t>
                </a:r>
                <a:endParaRPr lang="ko-KR" altLang="en-US" sz="1400" dirty="0">
                  <a:solidFill>
                    <a:srgbClr val="FF0000"/>
                  </a:solidFill>
                  <a:latin typeface="SamsungOne-700" panose="020B0803030303020204" pitchFamily="34" charset="0"/>
                </a:endParaRPr>
              </a:p>
            </p:txBody>
          </p:sp>
        </p:grpSp>
      </p:grpSp>
    </p:spTree>
    <p:extLst>
      <p:ext uri="{BB962C8B-B14F-4D97-AF65-F5344CB8AC3E}">
        <p14:creationId xmlns:p14="http://schemas.microsoft.com/office/powerpoint/2010/main" val="1301604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Tần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số</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Chu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kỳ</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 name="직사각형 13">
            <a:extLst>
              <a:ext uri="{FF2B5EF4-FFF2-40B4-BE49-F238E27FC236}">
                <a16:creationId xmlns:a16="http://schemas.microsoft.com/office/drawing/2014/main" id="{E9283073-C239-492A-AE63-B12EC3A452FC}"/>
              </a:ext>
            </a:extLst>
          </p:cNvPr>
          <p:cNvSpPr/>
          <p:nvPr/>
        </p:nvSpPr>
        <p:spPr>
          <a:xfrm>
            <a:off x="712182" y="2174873"/>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Số lần sóng chạy không tắt dao động trong một giây (đơn vị: Héc, Hz)</a:t>
            </a:r>
          </a:p>
        </p:txBody>
      </p:sp>
      <p:sp>
        <p:nvSpPr>
          <p:cNvPr id="6" name="직사각형 12">
            <a:extLst>
              <a:ext uri="{FF2B5EF4-FFF2-40B4-BE49-F238E27FC236}">
                <a16:creationId xmlns:a16="http://schemas.microsoft.com/office/drawing/2014/main" id="{5EC568C3-0FF8-4BC4-8214-BA81B0438CA9}"/>
              </a:ext>
            </a:extLst>
          </p:cNvPr>
          <p:cNvSpPr/>
          <p:nvPr/>
        </p:nvSpPr>
        <p:spPr>
          <a:xfrm>
            <a:off x="580388" y="258850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Chu </a:t>
            </a:r>
            <a:r>
              <a:rPr lang="en-US" altLang="ko-KR" sz="1400" dirty="0" err="1">
                <a:solidFill>
                  <a:schemeClr val="tx1"/>
                </a:solidFill>
                <a:latin typeface="SamsungOne-400" panose="020B0503030303020204" pitchFamily="34" charset="0"/>
                <a:ea typeface="SamsungOne-400" panose="020B0503030303020204" pitchFamily="34" charset="0"/>
              </a:rPr>
              <a:t>kỳ</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7" name="직사각형 15">
            <a:extLst>
              <a:ext uri="{FF2B5EF4-FFF2-40B4-BE49-F238E27FC236}">
                <a16:creationId xmlns:a16="http://schemas.microsoft.com/office/drawing/2014/main" id="{5C599FFA-0F07-4294-A386-B7B808D7D4F4}"/>
              </a:ext>
            </a:extLst>
          </p:cNvPr>
          <p:cNvSpPr/>
          <p:nvPr/>
        </p:nvSpPr>
        <p:spPr>
          <a:xfrm>
            <a:off x="712182" y="2818845"/>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tắt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lặp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lần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8" name="직사각형 42">
            <a:extLst>
              <a:ext uri="{FF2B5EF4-FFF2-40B4-BE49-F238E27FC236}">
                <a16:creationId xmlns:a16="http://schemas.microsoft.com/office/drawing/2014/main" id="{1C1349A6-46A8-42E3-B957-C23762401B5B}"/>
              </a:ext>
            </a:extLst>
          </p:cNvPr>
          <p:cNvSpPr/>
          <p:nvPr/>
        </p:nvSpPr>
        <p:spPr>
          <a:xfrm>
            <a:off x="580388" y="531304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Chu </a:t>
            </a:r>
            <a:r>
              <a:rPr lang="en-US" altLang="ko-KR" sz="1400" dirty="0" err="1">
                <a:solidFill>
                  <a:schemeClr val="tx1"/>
                </a:solidFill>
                <a:latin typeface="SamsungOne-400" panose="020B0503030303020204" pitchFamily="34" charset="0"/>
                <a:ea typeface="SamsungOne-400" panose="020B0503030303020204" pitchFamily="34" charset="0"/>
              </a:rPr>
              <a:t>kỳ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xung</a:t>
            </a:r>
            <a:r>
              <a:rPr lang="en-US" altLang="ko-KR" sz="1400" dirty="0">
                <a:solidFill>
                  <a:schemeClr val="tx1"/>
                </a:solidFill>
                <a:latin typeface="SamsungOne-400" panose="020B0503030303020204" pitchFamily="34" charset="0"/>
                <a:ea typeface="SamsungOne-400" panose="020B0503030303020204" pitchFamily="34" charset="0"/>
              </a:rPr>
              <a:t> </a:t>
            </a:r>
          </a:p>
        </p:txBody>
      </p:sp>
      <mc:AlternateContent xmlns:mc="http://schemas.openxmlformats.org/markup-compatibility/2006" xmlns:a14="http://schemas.microsoft.com/office/drawing/2010/main">
        <mc:Choice Requires="a14">
          <p:sp>
            <p:nvSpPr>
              <p:cNvPr id="9" name="Object 11">
                <a:extLst>
                  <a:ext uri="{FF2B5EF4-FFF2-40B4-BE49-F238E27FC236}">
                    <a16:creationId xmlns:a16="http://schemas.microsoft.com/office/drawing/2014/main" id="{990A4CFF-FFA2-494C-B995-5A2B600690E4}"/>
                  </a:ext>
                </a:extLst>
              </p:cNvPr>
              <p:cNvSpPr txBox="1"/>
              <p:nvPr/>
            </p:nvSpPr>
            <p:spPr bwMode="auto">
              <a:xfrm>
                <a:off x="712182" y="5601644"/>
                <a:ext cx="2381538" cy="695511"/>
              </a:xfrm>
              <a:prstGeom prst="rect">
                <a:avLst/>
              </a:prstGeom>
              <a:solidFill>
                <a:srgbClr val="F2F2F2"/>
              </a:solidFill>
            </p:spPr>
            <p:txBody>
              <a:bodyPr wrap="square" lIns="0" rIns="0" rtlCol="0">
                <a:spAutoFit/>
                <a:scene3d>
                  <a:camera prst="orthographicFront"/>
                  <a:lightRig rig="threePt" dir="t"/>
                </a:scene3d>
                <a:sp3d>
                  <a:bevelT w="0" h="6350"/>
                  <a:bevelB w="0" h="0"/>
                </a:sp3d>
              </a:bodyPr>
              <a:lstStyle>
                <a:defPPr>
                  <a:defRPr lang="en-US"/>
                </a:defPPr>
                <a:lvl1pPr lvl="0">
                  <a:defRPr i="1">
                    <a:solidFill>
                      <a:srgbClr val="000000"/>
                    </a:solidFill>
                    <a:latin typeface="Cambria Math" panose="02040503050406030204" pitchFamily="18" charset="0"/>
                    <a:ea typeface="SamsungOne-400" panose="020B0503030303020204" pitchFamily="34" charset="0"/>
                  </a:defRPr>
                </a:lvl1pPr>
              </a:lstStyle>
              <a:p>
                <a:pPr/>
                <a14:m>
                  <m:oMathPara xmlns:m="http://schemas.openxmlformats.org/officeDocument/2006/math">
                    <m:oMathParaPr>
                      <m:jc m:val="center"/>
                    </m:oMathParaPr>
                    <m:oMath xmlns:m="http://schemas.openxmlformats.org/officeDocument/2006/math">
                      <m:r>
                        <a:rPr lang="ko-KR" altLang="en-US" sz="1400">
                          <a:latin typeface="Cambria Math" panose="02040503050406030204" pitchFamily="18" charset="0"/>
                        </a:rPr>
                        <m:t>=</m:t>
                      </m:r>
                      <m:f>
                        <m:fPr>
                          <m:ctrlPr>
                            <a:rPr lang="ko-KR" altLang="en-US" sz="1400" i="1">
                              <a:latin typeface="Cambria Math" panose="02040503050406030204" pitchFamily="18" charset="0"/>
                            </a:rPr>
                          </m:ctrlPr>
                        </m:fPr>
                        <m:num>
                          <m:sSub>
                            <m:sSubPr>
                              <m:ctrlPr>
                                <a:rPr lang="ko-KR" altLang="en-US" sz="1400" i="1">
                                  <a:latin typeface="Cambria Math" panose="02040503050406030204" pitchFamily="18" charset="0"/>
                                </a:rPr>
                              </m:ctrlPr>
                            </m:sSubPr>
                            <m:e>
                              <m:r>
                                <a:rPr lang="ko-KR" altLang="en-US" sz="1400">
                                  <a:latin typeface="Cambria Math" panose="02040503050406030204" pitchFamily="18" charset="0"/>
                                </a:rPr>
                                <m:t>𝑡</m:t>
                              </m:r>
                            </m:e>
                            <m:sub>
                              <m:r>
                                <a:rPr lang="ko-KR" altLang="en-US" sz="1400">
                                  <a:latin typeface="Cambria Math" panose="02040503050406030204" pitchFamily="18" charset="0"/>
                                </a:rPr>
                                <m:t>𝑤</m:t>
                              </m:r>
                            </m:sub>
                          </m:sSub>
                        </m:num>
                        <m:den>
                          <m:r>
                            <a:rPr lang="ko-KR" altLang="en-US" sz="1400">
                              <a:latin typeface="Cambria Math" panose="02040503050406030204" pitchFamily="18" charset="0"/>
                            </a:rPr>
                            <m:t>𝑇</m:t>
                          </m:r>
                        </m:den>
                      </m:f>
                      <m:r>
                        <a:rPr lang="ko-KR" altLang="en-US" sz="1400">
                          <a:latin typeface="Cambria Math" panose="02040503050406030204" pitchFamily="18" charset="0"/>
                        </a:rPr>
                        <m:t>×100[%]</m:t>
                      </m:r>
                      <m:r>
                        <a:rPr lang="en-US" altLang="ko-KR" sz="1400">
                          <a:latin typeface="Cambria Math" panose="02040503050406030204" pitchFamily="18" charset="0"/>
                        </a:rPr>
                        <m:t>𝐶h𝑢</m:t>
                      </m:r>
                      <m:r>
                        <a:rPr lang="en-US" altLang="ko-KR" sz="1400">
                          <a:latin typeface="Cambria Math" panose="02040503050406030204" pitchFamily="18" charset="0"/>
                        </a:rPr>
                        <m:t> </m:t>
                      </m:r>
                      <m:r>
                        <a:rPr lang="en-US" altLang="ko-KR" sz="1400">
                          <a:latin typeface="Cambria Math" panose="02040503050406030204" pitchFamily="18" charset="0"/>
                        </a:rPr>
                        <m:t>𝑘</m:t>
                      </m:r>
                      <m:r>
                        <a:rPr lang="en-US" altLang="ko-KR" sz="1400">
                          <a:latin typeface="Cambria Math" panose="02040503050406030204" pitchFamily="18" charset="0"/>
                        </a:rPr>
                        <m:t>ỳ </m:t>
                      </m:r>
                      <m:r>
                        <a:rPr lang="en-US" altLang="ko-KR" sz="1400">
                          <a:latin typeface="Cambria Math" panose="02040503050406030204" pitchFamily="18" charset="0"/>
                        </a:rPr>
                        <m:t>𝑥𝑢𝑛𝑔</m:t>
                      </m:r>
                    </m:oMath>
                  </m:oMathPara>
                </a14:m>
                <a:endParaRPr/>
              </a:p>
              <a:p>
                <a:endParaRPr lang="ko-KR" altLang="en-US" sz="1400" dirty="0"/>
              </a:p>
            </p:txBody>
          </p:sp>
        </mc:Choice>
        <mc:Fallback xmlns="">
          <p:sp>
            <p:nvSpPr>
              <p:cNvPr id="9" name="Object 11">
                <a:extLst>
                  <a:ext uri="{FF2B5EF4-FFF2-40B4-BE49-F238E27FC236}">
                    <a16:creationId xmlns:a16="http://schemas.microsoft.com/office/drawing/2014/main" id="{990A4CFF-FFA2-494C-B995-5A2B600690E4}"/>
                  </a:ext>
                </a:extLst>
              </p:cNvPr>
              <p:cNvSpPr txBox="1">
                <a:spLocks noRot="1" noChangeAspect="1" noMove="1" noResize="1" noEditPoints="1" noAdjustHandles="1" noChangeArrowheads="1" noChangeShapeType="1" noTextEdit="1"/>
              </p:cNvSpPr>
              <p:nvPr/>
            </p:nvSpPr>
            <p:spPr bwMode="auto">
              <a:xfrm>
                <a:off x="712182" y="5601644"/>
                <a:ext cx="2381538" cy="695511"/>
              </a:xfrm>
              <a:prstGeom prst="rect">
                <a:avLst/>
              </a:prstGeom>
              <a:blipFill>
                <a:blip r:embed="rId4"/>
                <a:stretch>
                  <a:fillRect/>
                </a:stretch>
              </a:blipFill>
            </p:spPr>
            <p:txBody>
              <a:bodyPr/>
              <a:lstStyle/>
              <a:p>
                <a:r>
                  <a:rPr lang="en-US">
                    <a:noFill/>
                  </a:rPr>
                  <a:t> </a:t>
                </a:r>
              </a:p>
            </p:txBody>
          </p:sp>
        </mc:Fallback>
      </mc:AlternateContent>
      <p:sp>
        <p:nvSpPr>
          <p:cNvPr id="10"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Nội dung cơ bản về điện tử học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11" name="그룹 27">
            <a:extLst>
              <a:ext uri="{FF2B5EF4-FFF2-40B4-BE49-F238E27FC236}">
                <a16:creationId xmlns:a16="http://schemas.microsoft.com/office/drawing/2014/main" id="{44759F4F-DC8A-7C30-E8A2-81C3AACFC1F3}"/>
              </a:ext>
            </a:extLst>
          </p:cNvPr>
          <p:cNvGrpSpPr/>
          <p:nvPr/>
        </p:nvGrpSpPr>
        <p:grpSpPr>
          <a:xfrm>
            <a:off x="1359539" y="3313454"/>
            <a:ext cx="6666226" cy="1643607"/>
            <a:chOff x="11674793" y="2485534"/>
            <a:chExt cx="9711497" cy="2394441"/>
          </a:xfrm>
        </p:grpSpPr>
        <p:sp>
          <p:nvSpPr>
            <p:cNvPr id="12" name="Rectangle 13">
              <a:extLst>
                <a:ext uri="{FF2B5EF4-FFF2-40B4-BE49-F238E27FC236}">
                  <a16:creationId xmlns:a16="http://schemas.microsoft.com/office/drawing/2014/main" id="{86F9CD5D-E614-D706-8482-169B070E40AC}"/>
                </a:ext>
              </a:extLst>
            </p:cNvPr>
            <p:cNvSpPr>
              <a:spLocks noChangeArrowheads="1"/>
            </p:cNvSpPr>
            <p:nvPr/>
          </p:nvSpPr>
          <p:spPr bwMode="auto">
            <a:xfrm>
              <a:off x="17658349" y="3571875"/>
              <a:ext cx="1655763" cy="649288"/>
            </a:xfrm>
            <a:prstGeom prst="rect">
              <a:avLst/>
            </a:prstGeom>
            <a:solidFill>
              <a:schemeClr val="bg1">
                <a:lumMod val="95000"/>
              </a:schemeClr>
            </a:solidFill>
            <a:ln w="9525">
              <a:noFill/>
              <a:miter lim="800000"/>
              <a:headEnd/>
              <a:tailEnd/>
            </a:ln>
            <a:effectLst/>
          </p:spPr>
          <p:txBody>
            <a:bodyPr wrap="none" anchor="ct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000000"/>
                </a:solidFill>
                <a:effectLst/>
                <a:uLnTx/>
                <a:uFillTx/>
                <a:latin typeface="KoPub돋움체 Bold" panose="02020603020101020101" pitchFamily="18" charset="-127"/>
                <a:ea typeface="KoPub돋움체 Bold" panose="02020603020101020101" pitchFamily="18" charset="-127"/>
                <a:cs typeface="+mn-cs"/>
              </a:endParaRPr>
            </a:p>
          </p:txBody>
        </p:sp>
        <p:graphicFrame>
          <p:nvGraphicFramePr>
            <p:cNvPr id="23" name="Object 7">
              <a:extLst>
                <a:ext uri="{FF2B5EF4-FFF2-40B4-BE49-F238E27FC236}">
                  <a16:creationId xmlns:a16="http://schemas.microsoft.com/office/drawing/2014/main" id="{287E289B-F5DF-1ECC-7CA2-B802588A8098}"/>
                </a:ext>
              </a:extLst>
            </p:cNvPr>
            <p:cNvGraphicFramePr>
              <a:graphicFrameLocks noChangeAspect="1"/>
            </p:cNvGraphicFramePr>
            <p:nvPr>
              <p:extLst>
                <p:ext uri="{D42A27DB-BD31-4B8C-83A1-F6EECF244321}">
                  <p14:modId xmlns:p14="http://schemas.microsoft.com/office/powerpoint/2010/main" val="118770095"/>
                </p:ext>
              </p:extLst>
            </p:nvPr>
          </p:nvGraphicFramePr>
          <p:xfrm>
            <a:off x="11674793" y="2781300"/>
            <a:ext cx="5400675" cy="2098675"/>
          </p:xfrm>
          <a:graphic>
            <a:graphicData uri="http://schemas.openxmlformats.org/presentationml/2006/ole">
              <mc:AlternateContent xmlns:mc="http://schemas.openxmlformats.org/markup-compatibility/2006">
                <mc:Choice xmlns:v="urn:schemas-microsoft-com:vml" Requires="v">
                  <p:oleObj name="Visio" r:id="rId5" imgW="4189476" imgH="1635252" progId="Visio.Drawing.6">
                    <p:embed/>
                  </p:oleObj>
                </mc:Choice>
                <mc:Fallback>
                  <p:oleObj name="Visio" r:id="rId5" imgW="4189476" imgH="1635252" progId="Visio.Drawing.6">
                    <p:embed/>
                    <p:pic>
                      <p:nvPicPr>
                        <p:cNvPr id="30" name="Object 7">
                          <a:extLst>
                            <a:ext uri="{FF2B5EF4-FFF2-40B4-BE49-F238E27FC236}">
                              <a16:creationId xmlns:a16="http://schemas.microsoft.com/office/drawing/2014/main" id="{34644785-8504-4B2D-A03D-380187D082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4793" y="2781300"/>
                          <a:ext cx="5400675" cy="209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9">
              <a:extLst>
                <a:ext uri="{FF2B5EF4-FFF2-40B4-BE49-F238E27FC236}">
                  <a16:creationId xmlns:a16="http://schemas.microsoft.com/office/drawing/2014/main" id="{339002A1-DB7C-9783-0E2B-07565A6CCC66}"/>
                </a:ext>
              </a:extLst>
            </p:cNvPr>
            <p:cNvGraphicFramePr>
              <a:graphicFrameLocks noChangeAspect="1"/>
            </p:cNvGraphicFramePr>
            <p:nvPr>
              <p:extLst>
                <p:ext uri="{D42A27DB-BD31-4B8C-83A1-F6EECF244321}">
                  <p14:modId xmlns:p14="http://schemas.microsoft.com/office/powerpoint/2010/main" val="2392737988"/>
                </p:ext>
              </p:extLst>
            </p:nvPr>
          </p:nvGraphicFramePr>
          <p:xfrm>
            <a:off x="17782174" y="3616326"/>
            <a:ext cx="1404938" cy="558800"/>
          </p:xfrm>
          <a:graphic>
            <a:graphicData uri="http://schemas.openxmlformats.org/presentationml/2006/ole">
              <mc:AlternateContent xmlns:mc="http://schemas.openxmlformats.org/markup-compatibility/2006">
                <mc:Choice xmlns:v="urn:schemas-microsoft-com:vml" Requires="v">
                  <p:oleObj name="Equation" r:id="rId7" imgW="952200" imgH="380880" progId="Equation.3">
                    <p:embed/>
                  </p:oleObj>
                </mc:Choice>
                <mc:Fallback>
                  <p:oleObj name="Equation" r:id="rId7" imgW="952200" imgH="380880" progId="Equation.3">
                    <p:embed/>
                    <p:pic>
                      <p:nvPicPr>
                        <p:cNvPr id="31" name="Object 9">
                          <a:extLst>
                            <a:ext uri="{FF2B5EF4-FFF2-40B4-BE49-F238E27FC236}">
                              <a16:creationId xmlns:a16="http://schemas.microsoft.com/office/drawing/2014/main" id="{A725F614-E31E-4D07-9DDE-FDDF1F125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2174" y="3616326"/>
                          <a:ext cx="1404938"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AutoShape 14">
              <a:extLst>
                <a:ext uri="{FF2B5EF4-FFF2-40B4-BE49-F238E27FC236}">
                  <a16:creationId xmlns:a16="http://schemas.microsoft.com/office/drawing/2014/main" id="{3FDE46AC-A65B-A71F-BBA2-74CF4E913986}"/>
                </a:ext>
              </a:extLst>
            </p:cNvPr>
            <p:cNvSpPr>
              <a:spLocks noChangeArrowheads="1"/>
            </p:cNvSpPr>
            <p:nvPr/>
          </p:nvSpPr>
          <p:spPr bwMode="auto">
            <a:xfrm>
              <a:off x="19194203" y="2485534"/>
              <a:ext cx="2192087" cy="773903"/>
            </a:xfrm>
            <a:prstGeom prst="wedgeRoundRectCallout">
              <a:avLst>
                <a:gd name="adj1" fmla="val -47172"/>
                <a:gd name="adj2" fmla="val 75240"/>
                <a:gd name="adj3" fmla="val 16667"/>
              </a:avLst>
            </a:prstGeom>
            <a:solidFill>
              <a:schemeClr val="bg1">
                <a:lumMod val="85000"/>
              </a:schemeClr>
            </a:solidFill>
            <a:ln>
              <a:solidFill>
                <a:schemeClr val="bg1">
                  <a:lumMod val="75000"/>
                </a:schemeClr>
              </a:solidFill>
            </a:ln>
          </p:spPr>
          <p:txBody>
            <a:bodyPr wrap="square" lIns="0" tIns="0" rIns="0" bIns="0" rtlCol="0" anchor="ctr" anchorCtr="0">
              <a:noAutofit/>
              <a:scene3d>
                <a:camera prst="orthographicFront"/>
                <a:lightRig rig="threePt" dir="t"/>
              </a:scene3d>
              <a:sp3d>
                <a:bevelT w="0" h="6350"/>
                <a:bevelB w="0" h="0"/>
              </a:sp3d>
            </a:bodyPr>
            <a:lstStyle>
              <a:lvl1pPr eaLnBrk="0" hangingPunct="0">
                <a:defRPr kumimoji="1" sz="2400">
                  <a:solidFill>
                    <a:schemeClr val="tx1"/>
                  </a:solidFill>
                  <a:latin typeface="굴림" pitchFamily="50" charset="-127"/>
                  <a:ea typeface="굴림" pitchFamily="50" charset="-127"/>
                </a:defRPr>
              </a:lvl1pPr>
              <a:lvl2pPr marL="742950" indent="-285750" eaLnBrk="0" hangingPunct="0">
                <a:defRPr kumimoji="1" sz="2400">
                  <a:solidFill>
                    <a:schemeClr val="tx1"/>
                  </a:solidFill>
                  <a:latin typeface="굴림" pitchFamily="50" charset="-127"/>
                  <a:ea typeface="굴림" pitchFamily="50" charset="-127"/>
                </a:defRPr>
              </a:lvl2pPr>
              <a:lvl3pPr marL="1143000" indent="-228600" eaLnBrk="0" hangingPunct="0">
                <a:defRPr kumimoji="1" sz="2400">
                  <a:solidFill>
                    <a:schemeClr val="tx1"/>
                  </a:solidFill>
                  <a:latin typeface="굴림" pitchFamily="50" charset="-127"/>
                  <a:ea typeface="굴림" pitchFamily="50" charset="-127"/>
                </a:defRPr>
              </a:lvl3pPr>
              <a:lvl4pPr marL="1600200" indent="-228600" eaLnBrk="0" hangingPunct="0">
                <a:defRPr kumimoji="1" sz="2400">
                  <a:solidFill>
                    <a:schemeClr val="tx1"/>
                  </a:solidFill>
                  <a:latin typeface="굴림" pitchFamily="50" charset="-127"/>
                  <a:ea typeface="굴림" pitchFamily="50" charset="-127"/>
                </a:defRPr>
              </a:lvl4pPr>
              <a:lvl5pPr marL="2057400" indent="-228600" eaLnBrk="0" hangingPunct="0">
                <a:defRPr kumimoji="1" sz="2400">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sz="2400">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sz="2400">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sz="2400">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sz="2400">
                  <a:solidFill>
                    <a:schemeClr val="tx1"/>
                  </a:solidFill>
                  <a:latin typeface="굴림" pitchFamily="50" charset="-127"/>
                  <a:ea typeface="굴림" pitchFamily="50" charset="-127"/>
                </a:defRPr>
              </a:lvl9pPr>
            </a:lstStyle>
            <a:p>
              <a:pPr algn="ctr" defTabSz="457200" eaLnBrk="1" latinLnBrk="0" hangingPunct="1"/>
              <a:r>
                <a:rPr lang="vi-VN" sz="1000">
                  <a:solidFill>
                    <a:srgbClr val="000000"/>
                  </a:solidFill>
                  <a:latin typeface="Arial" panose="020B0503030303020204" pitchFamily="34" charset="0"/>
                  <a:ea typeface="SamsungOne-400" panose="020B0503030303020204" pitchFamily="34" charset="0"/>
                  <a:cs typeface="+mn-cs"/>
                </a:rPr>
                <a:t>Mối quan hệ giữa tần số và chu kỳ</a:t>
              </a:r>
            </a:p>
          </p:txBody>
        </p:sp>
        <p:sp>
          <p:nvSpPr>
            <p:cNvPr id="26" name="TextBox 25">
              <a:extLst>
                <a:ext uri="{FF2B5EF4-FFF2-40B4-BE49-F238E27FC236}">
                  <a16:creationId xmlns:a16="http://schemas.microsoft.com/office/drawing/2014/main" id="{A1F5CB40-4FE8-8B7F-4751-5F865E6F0BF4}"/>
                </a:ext>
              </a:extLst>
            </p:cNvPr>
            <p:cNvSpPr txBox="1"/>
            <p:nvPr/>
          </p:nvSpPr>
          <p:spPr>
            <a:xfrm>
              <a:off x="14146636" y="3234135"/>
              <a:ext cx="3240186" cy="246222"/>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l"/>
              <a:r>
                <a:rPr lang="vi-VN" dirty="0"/>
                <a:t>Dao động mỗi giây một lần = 1 Hz</a:t>
              </a:r>
            </a:p>
          </p:txBody>
        </p:sp>
        <p:sp>
          <p:nvSpPr>
            <p:cNvPr id="27" name="TextBox 26">
              <a:extLst>
                <a:ext uri="{FF2B5EF4-FFF2-40B4-BE49-F238E27FC236}">
                  <a16:creationId xmlns:a16="http://schemas.microsoft.com/office/drawing/2014/main" id="{80B50586-0EDA-C062-5DA1-01CCA26748F5}"/>
                </a:ext>
              </a:extLst>
            </p:cNvPr>
            <p:cNvSpPr txBox="1"/>
            <p:nvPr/>
          </p:nvSpPr>
          <p:spPr>
            <a:xfrm>
              <a:off x="14146636" y="3776213"/>
              <a:ext cx="3356872" cy="307777"/>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l"/>
              <a:r>
                <a:rPr lang="vi-VN"/>
                <a:t>Dao động mỗi giây hai lần = 2 Hz</a:t>
              </a:r>
            </a:p>
          </p:txBody>
        </p:sp>
        <p:sp>
          <p:nvSpPr>
            <p:cNvPr id="28" name="TextBox 27">
              <a:extLst>
                <a:ext uri="{FF2B5EF4-FFF2-40B4-BE49-F238E27FC236}">
                  <a16:creationId xmlns:a16="http://schemas.microsoft.com/office/drawing/2014/main" id="{FBE5B74A-A43C-CC34-190E-EDBFD8FAD0C1}"/>
                </a:ext>
              </a:extLst>
            </p:cNvPr>
            <p:cNvSpPr txBox="1"/>
            <p:nvPr/>
          </p:nvSpPr>
          <p:spPr>
            <a:xfrm>
              <a:off x="14146636" y="4550550"/>
              <a:ext cx="4082328" cy="307777"/>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l"/>
              <a:r>
                <a:rPr lang="vi-VN" dirty="0"/>
                <a:t>Dao động mỗi giây một nghìn lần = 1 kHz</a:t>
              </a:r>
            </a:p>
          </p:txBody>
        </p:sp>
        <p:sp>
          <p:nvSpPr>
            <p:cNvPr id="29" name="TextBox 28">
              <a:extLst>
                <a:ext uri="{FF2B5EF4-FFF2-40B4-BE49-F238E27FC236}">
                  <a16:creationId xmlns:a16="http://schemas.microsoft.com/office/drawing/2014/main" id="{896BC248-4271-3C63-4A0A-22E36530F7FD}"/>
                </a:ext>
              </a:extLst>
            </p:cNvPr>
            <p:cNvSpPr txBox="1"/>
            <p:nvPr/>
          </p:nvSpPr>
          <p:spPr>
            <a:xfrm>
              <a:off x="12466360" y="2781300"/>
              <a:ext cx="864096" cy="276999"/>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a:t>1 giây</a:t>
              </a:r>
            </a:p>
          </p:txBody>
        </p:sp>
      </p:grpSp>
    </p:spTree>
    <p:extLst>
      <p:ext uri="{BB962C8B-B14F-4D97-AF65-F5344CB8AC3E}">
        <p14:creationId xmlns:p14="http://schemas.microsoft.com/office/powerpoint/2010/main" val="41136405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Định luật cơ bản về mạch điện</a:t>
            </a: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luật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Ôm</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5" name="직사각형 13">
            <a:extLst>
              <a:ext uri="{FF2B5EF4-FFF2-40B4-BE49-F238E27FC236}">
                <a16:creationId xmlns:a16="http://schemas.microsoft.com/office/drawing/2014/main" id="{E9283073-C239-492A-AE63-B12EC3A452FC}"/>
              </a:ext>
            </a:extLst>
          </p:cNvPr>
          <p:cNvSpPr/>
          <p:nvPr/>
        </p:nvSpPr>
        <p:spPr>
          <a:xfrm>
            <a:off x="712182" y="2174873"/>
            <a:ext cx="848738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Định luật Ôm chỉ ra mối quan hệ giữa điện áp của dòng một chiều và cường độ dòng điện chạy qua mạch. Định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luật định nghĩa rằng </a:t>
            </a:r>
            <a:r>
              <a:rPr lang="vi-VN" altLang="ko-KR" sz="1300" b="1" dirty="0">
                <a:solidFill>
                  <a:srgbClr val="0070C0"/>
                </a:solidFill>
                <a:latin typeface="SamsungOne-400" panose="020B0503030303020204" pitchFamily="34" charset="0"/>
                <a:ea typeface="SamsungOne-400" panose="020B0503030303020204" pitchFamily="34" charset="0"/>
              </a:rPr>
              <a:t>“cường độ dòng điện chạy qua mạch điện tỷ lệ thuận với lực điện động và tỷ lệ nghịch với điện trở”.</a:t>
            </a:r>
          </a:p>
        </p:txBody>
      </p:sp>
      <p:sp>
        <p:nvSpPr>
          <p:cNvPr id="6"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Nội dung cơ bản về điện tử học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7" name="그룹 4">
            <a:extLst>
              <a:ext uri="{FF2B5EF4-FFF2-40B4-BE49-F238E27FC236}">
                <a16:creationId xmlns:a16="http://schemas.microsoft.com/office/drawing/2014/main" id="{055CC1FA-6F8C-500A-97A8-928B612DFDDC}"/>
              </a:ext>
            </a:extLst>
          </p:cNvPr>
          <p:cNvGrpSpPr/>
          <p:nvPr/>
        </p:nvGrpSpPr>
        <p:grpSpPr>
          <a:xfrm>
            <a:off x="1076963" y="3429000"/>
            <a:ext cx="6706870" cy="1825625"/>
            <a:chOff x="1699235" y="3707512"/>
            <a:chExt cx="6706870" cy="1825625"/>
          </a:xfrm>
        </p:grpSpPr>
        <p:grpSp>
          <p:nvGrpSpPr>
            <p:cNvPr id="11" name="그룹 19">
              <a:extLst>
                <a:ext uri="{FF2B5EF4-FFF2-40B4-BE49-F238E27FC236}">
                  <a16:creationId xmlns:a16="http://schemas.microsoft.com/office/drawing/2014/main" id="{A6394495-C38C-8742-9383-C6D3A1950273}"/>
                </a:ext>
              </a:extLst>
            </p:cNvPr>
            <p:cNvGrpSpPr/>
            <p:nvPr/>
          </p:nvGrpSpPr>
          <p:grpSpPr>
            <a:xfrm>
              <a:off x="1699235" y="3707512"/>
              <a:ext cx="5022883" cy="1825625"/>
              <a:chOff x="10827995" y="3356992"/>
              <a:chExt cx="5022883" cy="1825625"/>
            </a:xfrm>
          </p:grpSpPr>
          <p:graphicFrame>
            <p:nvGraphicFramePr>
              <p:cNvPr id="14" name="Object 13">
                <a:extLst>
                  <a:ext uri="{FF2B5EF4-FFF2-40B4-BE49-F238E27FC236}">
                    <a16:creationId xmlns:a16="http://schemas.microsoft.com/office/drawing/2014/main" id="{26120A4D-99D5-B8A2-90E9-66098289140D}"/>
                  </a:ext>
                </a:extLst>
              </p:cNvPr>
              <p:cNvGraphicFramePr>
                <a:graphicFrameLocks noChangeAspect="1"/>
              </p:cNvGraphicFramePr>
              <p:nvPr>
                <p:extLst>
                  <p:ext uri="{D42A27DB-BD31-4B8C-83A1-F6EECF244321}">
                    <p14:modId xmlns:p14="http://schemas.microsoft.com/office/powerpoint/2010/main" val="4031865263"/>
                  </p:ext>
                </p:extLst>
              </p:nvPr>
            </p:nvGraphicFramePr>
            <p:xfrm>
              <a:off x="12037696" y="3356992"/>
              <a:ext cx="3167063" cy="1825625"/>
            </p:xfrm>
            <a:graphic>
              <a:graphicData uri="http://schemas.openxmlformats.org/presentationml/2006/ole">
                <mc:AlternateContent xmlns:mc="http://schemas.openxmlformats.org/markup-compatibility/2006">
                  <mc:Choice xmlns:v="urn:schemas-microsoft-com:vml" Requires="v">
                    <p:oleObj name="Visio" r:id="rId4" imgW="2061647" imgH="1193217" progId="Visio.Drawing.6">
                      <p:embed/>
                    </p:oleObj>
                  </mc:Choice>
                  <mc:Fallback>
                    <p:oleObj name="Visio" r:id="rId4" imgW="2061647" imgH="1193217" progId="Visio.Drawing.6">
                      <p:embed/>
                      <p:pic>
                        <p:nvPicPr>
                          <p:cNvPr id="21" name="Object 20">
                            <a:extLst>
                              <a:ext uri="{FF2B5EF4-FFF2-40B4-BE49-F238E27FC236}">
                                <a16:creationId xmlns:a16="http://schemas.microsoft.com/office/drawing/2014/main" id="{9FEC1A3C-5F7A-4249-B419-A69A132DA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7696" y="3356992"/>
                            <a:ext cx="3167063" cy="182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a:extLst>
                  <a:ext uri="{FF2B5EF4-FFF2-40B4-BE49-F238E27FC236}">
                    <a16:creationId xmlns:a16="http://schemas.microsoft.com/office/drawing/2014/main" id="{C8700EF5-447C-723F-CA10-2C5EB99722A9}"/>
                  </a:ext>
                </a:extLst>
              </p:cNvPr>
              <p:cNvSpPr txBox="1"/>
              <p:nvPr/>
            </p:nvSpPr>
            <p:spPr>
              <a:xfrm>
                <a:off x="12756858" y="3356992"/>
                <a:ext cx="1800200" cy="307777"/>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a:t>Cường độ dòng điện I [A]</a:t>
                </a:r>
              </a:p>
            </p:txBody>
          </p:sp>
          <p:sp>
            <p:nvSpPr>
              <p:cNvPr id="16" name="TextBox 15">
                <a:extLst>
                  <a:ext uri="{FF2B5EF4-FFF2-40B4-BE49-F238E27FC236}">
                    <a16:creationId xmlns:a16="http://schemas.microsoft.com/office/drawing/2014/main" id="{D7B8FCF8-8E9A-73DF-E5EB-262CE382A231}"/>
                  </a:ext>
                </a:extLst>
              </p:cNvPr>
              <p:cNvSpPr txBox="1"/>
              <p:nvPr/>
            </p:nvSpPr>
            <p:spPr>
              <a:xfrm>
                <a:off x="10827995" y="4149080"/>
                <a:ext cx="1800200" cy="307777"/>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r"/>
                <a:r>
                  <a:rPr lang="vi-VN"/>
                  <a:t>Lực điện động</a:t>
                </a:r>
              </a:p>
            </p:txBody>
          </p:sp>
          <p:sp>
            <p:nvSpPr>
              <p:cNvPr id="17" name="TextBox 16">
                <a:extLst>
                  <a:ext uri="{FF2B5EF4-FFF2-40B4-BE49-F238E27FC236}">
                    <a16:creationId xmlns:a16="http://schemas.microsoft.com/office/drawing/2014/main" id="{62253D06-C73E-B443-DD94-BC6914A5358D}"/>
                  </a:ext>
                </a:extLst>
              </p:cNvPr>
              <p:cNvSpPr txBox="1"/>
              <p:nvPr/>
            </p:nvSpPr>
            <p:spPr>
              <a:xfrm>
                <a:off x="14706936" y="4148261"/>
                <a:ext cx="1143942" cy="246221"/>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l"/>
                <a:r>
                  <a:rPr lang="vi-VN"/>
                  <a:t>Điện trở</a:t>
                </a:r>
              </a:p>
            </p:txBody>
          </p:sp>
        </p:grpSp>
        <p:graphicFrame>
          <p:nvGraphicFramePr>
            <p:cNvPr id="12" name="Object 22">
              <a:extLst>
                <a:ext uri="{FF2B5EF4-FFF2-40B4-BE49-F238E27FC236}">
                  <a16:creationId xmlns:a16="http://schemas.microsoft.com/office/drawing/2014/main" id="{792036C3-FED2-A6D9-80D5-5E0C3F49763F}"/>
                </a:ext>
              </a:extLst>
            </p:cNvPr>
            <p:cNvGraphicFramePr>
              <a:graphicFrameLocks noChangeAspect="1"/>
            </p:cNvGraphicFramePr>
            <p:nvPr>
              <p:extLst>
                <p:ext uri="{D42A27DB-BD31-4B8C-83A1-F6EECF244321}">
                  <p14:modId xmlns:p14="http://schemas.microsoft.com/office/powerpoint/2010/main" val="1244478298"/>
                </p:ext>
              </p:extLst>
            </p:nvPr>
          </p:nvGraphicFramePr>
          <p:xfrm>
            <a:off x="6550316" y="4537065"/>
            <a:ext cx="914400" cy="265112"/>
          </p:xfrm>
          <a:graphic>
            <a:graphicData uri="http://schemas.openxmlformats.org/presentationml/2006/ole">
              <mc:AlternateContent xmlns:mc="http://schemas.openxmlformats.org/markup-compatibility/2006">
                <mc:Choice xmlns:v="urn:schemas-microsoft-com:vml" Requires="v">
                  <p:oleObj r:id="rId6" imgW="520474" imgH="152334" progId="Equation.3">
                    <p:embed/>
                  </p:oleObj>
                </mc:Choice>
                <mc:Fallback>
                  <p:oleObj r:id="rId6" imgW="520474" imgH="152334" progId="Equation.3">
                    <p:embed/>
                    <p:pic>
                      <p:nvPicPr>
                        <p:cNvPr id="27" name="Object 22">
                          <a:extLst>
                            <a:ext uri="{FF2B5EF4-FFF2-40B4-BE49-F238E27FC236}">
                              <a16:creationId xmlns:a16="http://schemas.microsoft.com/office/drawing/2014/main" id="{9FC3BB91-250E-4BCA-BC23-43ED63F6E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0316" y="4537065"/>
                          <a:ext cx="914400" cy="265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23">
              <a:extLst>
                <a:ext uri="{FF2B5EF4-FFF2-40B4-BE49-F238E27FC236}">
                  <a16:creationId xmlns:a16="http://schemas.microsoft.com/office/drawing/2014/main" id="{05A28AA8-806E-7CFC-912D-390521C69C49}"/>
                </a:ext>
              </a:extLst>
            </p:cNvPr>
            <p:cNvGraphicFramePr>
              <a:graphicFrameLocks noChangeAspect="1"/>
            </p:cNvGraphicFramePr>
            <p:nvPr>
              <p:extLst>
                <p:ext uri="{D42A27DB-BD31-4B8C-83A1-F6EECF244321}">
                  <p14:modId xmlns:p14="http://schemas.microsoft.com/office/powerpoint/2010/main" val="1321824993"/>
                </p:ext>
              </p:extLst>
            </p:nvPr>
          </p:nvGraphicFramePr>
          <p:xfrm>
            <a:off x="7774280" y="4362440"/>
            <a:ext cx="631825" cy="614362"/>
          </p:xfrm>
          <a:graphic>
            <a:graphicData uri="http://schemas.openxmlformats.org/presentationml/2006/ole">
              <mc:AlternateContent xmlns:mc="http://schemas.openxmlformats.org/markup-compatibility/2006">
                <mc:Choice xmlns:v="urn:schemas-microsoft-com:vml" Requires="v">
                  <p:oleObj r:id="rId6" imgW="381000" imgH="368300" progId="Equation.3">
                    <p:embed/>
                  </p:oleObj>
                </mc:Choice>
                <mc:Fallback>
                  <p:oleObj r:id="rId6" imgW="381000" imgH="368300" progId="Equation.3">
                    <p:embed/>
                    <p:pic>
                      <p:nvPicPr>
                        <p:cNvPr id="28" name="Object 23">
                          <a:extLst>
                            <a:ext uri="{FF2B5EF4-FFF2-40B4-BE49-F238E27FC236}">
                              <a16:creationId xmlns:a16="http://schemas.microsoft.com/office/drawing/2014/main" id="{A4BE3ACF-CC05-4715-9A32-86F963EBCE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4280" y="4362440"/>
                          <a:ext cx="631825"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9251016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Định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luật</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Kirchhoff</a:t>
            </a: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luật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Ôm</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5" name="직사각형 13">
            <a:extLst>
              <a:ext uri="{FF2B5EF4-FFF2-40B4-BE49-F238E27FC236}">
                <a16:creationId xmlns:a16="http://schemas.microsoft.com/office/drawing/2014/main" id="{E9283073-C239-492A-AE63-B12EC3A452FC}"/>
              </a:ext>
            </a:extLst>
          </p:cNvPr>
          <p:cNvSpPr/>
          <p:nvPr/>
        </p:nvSpPr>
        <p:spPr>
          <a:xfrm>
            <a:off x="712182" y="2174873"/>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luật</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luật</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nguồn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tổng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thụ</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Nội dung cơ bản về điện tử học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pic>
        <p:nvPicPr>
          <p:cNvPr id="8" name="그림 7"/>
          <p:cNvPicPr>
            <a:picLocks noChangeAspect="1"/>
          </p:cNvPicPr>
          <p:nvPr/>
        </p:nvPicPr>
        <p:blipFill>
          <a:blip r:embed="rId4"/>
          <a:stretch>
            <a:fillRect/>
          </a:stretch>
        </p:blipFill>
        <p:spPr>
          <a:xfrm>
            <a:off x="1902459" y="2895634"/>
            <a:ext cx="6006277" cy="3368006"/>
          </a:xfrm>
          <a:prstGeom prst="rect">
            <a:avLst/>
          </a:prstGeom>
        </p:spPr>
      </p:pic>
      <p:sp>
        <p:nvSpPr>
          <p:cNvPr id="7" name="Text Box 1078">
            <a:extLst>
              <a:ext uri="{FF2B5EF4-FFF2-40B4-BE49-F238E27FC236}">
                <a16:creationId xmlns:a16="http://schemas.microsoft.com/office/drawing/2014/main" id="{612E64FA-263D-C774-DB0D-15D1873D12FB}"/>
              </a:ext>
            </a:extLst>
          </p:cNvPr>
          <p:cNvSpPr txBox="1">
            <a:spLocks noChangeArrowheads="1"/>
          </p:cNvSpPr>
          <p:nvPr/>
        </p:nvSpPr>
        <p:spPr bwMode="auto">
          <a:xfrm>
            <a:off x="1674803" y="5832913"/>
            <a:ext cx="3230794" cy="307777"/>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ctr"/>
            <a:r>
              <a:rPr lang="vi-VN" sz="1400" dirty="0"/>
              <a:t>Định luật Kirchhoff 1</a:t>
            </a:r>
          </a:p>
        </p:txBody>
      </p:sp>
      <p:sp>
        <p:nvSpPr>
          <p:cNvPr id="9" name="Text Box 1079">
            <a:extLst>
              <a:ext uri="{FF2B5EF4-FFF2-40B4-BE49-F238E27FC236}">
                <a16:creationId xmlns:a16="http://schemas.microsoft.com/office/drawing/2014/main" id="{FB5E1B49-BC55-84C9-AC6E-3C4F05B687F7}"/>
              </a:ext>
            </a:extLst>
          </p:cNvPr>
          <p:cNvSpPr txBox="1">
            <a:spLocks noChangeArrowheads="1"/>
          </p:cNvSpPr>
          <p:nvPr/>
        </p:nvSpPr>
        <p:spPr bwMode="auto">
          <a:xfrm>
            <a:off x="5133253" y="5852629"/>
            <a:ext cx="2600314" cy="307777"/>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ctr"/>
            <a:r>
              <a:rPr lang="vi-VN" sz="1400" dirty="0"/>
              <a:t>Định luật Kirchhoff 2</a:t>
            </a:r>
          </a:p>
        </p:txBody>
      </p:sp>
      <p:sp>
        <p:nvSpPr>
          <p:cNvPr id="10" name="TextBox 9">
            <a:extLst>
              <a:ext uri="{FF2B5EF4-FFF2-40B4-BE49-F238E27FC236}">
                <a16:creationId xmlns:a16="http://schemas.microsoft.com/office/drawing/2014/main" id="{A1908896-DAD9-7602-DF67-61F9EEB0946B}"/>
              </a:ext>
            </a:extLst>
          </p:cNvPr>
          <p:cNvSpPr txBox="1"/>
          <p:nvPr/>
        </p:nvSpPr>
        <p:spPr>
          <a:xfrm>
            <a:off x="5624188" y="4964578"/>
            <a:ext cx="809222" cy="769441"/>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sz="1100" dirty="0"/>
              <a:t>Lực điện động</a:t>
            </a:r>
          </a:p>
          <a:p>
            <a:endParaRPr lang="vi-VN" sz="1100" dirty="0"/>
          </a:p>
          <a:p>
            <a:endParaRPr lang="vi-VN" sz="1100" dirty="0"/>
          </a:p>
        </p:txBody>
      </p:sp>
      <p:sp>
        <p:nvSpPr>
          <p:cNvPr id="11" name="TextBox 10">
            <a:extLst>
              <a:ext uri="{FF2B5EF4-FFF2-40B4-BE49-F238E27FC236}">
                <a16:creationId xmlns:a16="http://schemas.microsoft.com/office/drawing/2014/main" id="{DA5B5C71-9BEF-74C7-5FBA-481619A9ED04}"/>
              </a:ext>
            </a:extLst>
          </p:cNvPr>
          <p:cNvSpPr txBox="1"/>
          <p:nvPr/>
        </p:nvSpPr>
        <p:spPr>
          <a:xfrm>
            <a:off x="6812262" y="5127562"/>
            <a:ext cx="717622" cy="400110"/>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defTabSz="457200" eaLnBrk="1" latinLnBrk="0" hangingPunct="1">
              <a:defRPr sz="10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dirty="0"/>
              <a:t>Sụt áp</a:t>
            </a:r>
          </a:p>
        </p:txBody>
      </p:sp>
    </p:spTree>
    <p:extLst>
      <p:ext uri="{BB962C8B-B14F-4D97-AF65-F5344CB8AC3E}">
        <p14:creationId xmlns:p14="http://schemas.microsoft.com/office/powerpoint/2010/main" val="1039297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0" name="직사각형 19">
            <a:extLst>
              <a:ext uri="{FF2B5EF4-FFF2-40B4-BE49-F238E27FC236}">
                <a16:creationId xmlns:a16="http://schemas.microsoft.com/office/drawing/2014/main" id="{B74ADC6C-DA1D-4879-9FE6-F5D9FE6CFF0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Trường hợp sử dụng</a:t>
            </a:r>
          </a:p>
        </p:txBody>
      </p:sp>
      <p:sp>
        <p:nvSpPr>
          <p:cNvPr id="21" name="직사각형 20">
            <a:extLst>
              <a:ext uri="{FF2B5EF4-FFF2-40B4-BE49-F238E27FC236}">
                <a16:creationId xmlns:a16="http://schemas.microsoft.com/office/drawing/2014/main" id="{CA5B0EE5-1998-40B9-B629-9050562F4443}"/>
              </a:ext>
            </a:extLst>
          </p:cNvPr>
          <p:cNvSpPr/>
          <p:nvPr/>
        </p:nvSpPr>
        <p:spPr>
          <a:xfrm>
            <a:off x="580400" y="1944543"/>
            <a:ext cx="861025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ứng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phía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sau</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B5F5743C-B13A-492F-AF05-FCC9A9775C36}"/>
              </a:ext>
            </a:extLst>
          </p:cNvPr>
          <p:cNvSpPr/>
          <p:nvPr/>
        </p:nvSpPr>
        <p:spPr>
          <a:xfrm>
            <a:off x="712190" y="2174882"/>
            <a:ext cx="3951893"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siêu</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đèn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LED</a:t>
            </a:r>
          </a:p>
        </p:txBody>
      </p:sp>
      <p:grpSp>
        <p:nvGrpSpPr>
          <p:cNvPr id="2" name="그룹 1">
            <a:extLst>
              <a:ext uri="{FF2B5EF4-FFF2-40B4-BE49-F238E27FC236}">
                <a16:creationId xmlns:a16="http://schemas.microsoft.com/office/drawing/2014/main" id="{7FA864EA-7CD4-496A-926F-23A04990075E}"/>
              </a:ext>
            </a:extLst>
          </p:cNvPr>
          <p:cNvGrpSpPr/>
          <p:nvPr/>
        </p:nvGrpSpPr>
        <p:grpSpPr>
          <a:xfrm>
            <a:off x="703263" y="2520307"/>
            <a:ext cx="5902952" cy="3385158"/>
            <a:chOff x="712181" y="2525667"/>
            <a:chExt cx="5528263" cy="3170283"/>
          </a:xfrm>
        </p:grpSpPr>
        <p:pic>
          <p:nvPicPr>
            <p:cNvPr id="8" name="Picture 3" descr="C:\Users\Administrator\Downloads\크기변환_20160108_151311.jpg">
              <a:extLst>
                <a:ext uri="{FF2B5EF4-FFF2-40B4-BE49-F238E27FC236}">
                  <a16:creationId xmlns:a16="http://schemas.microsoft.com/office/drawing/2014/main" id="{EAC03A9D-FFB5-448E-A407-6C43C07A2F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935"/>
            <a:stretch/>
          </p:blipFill>
          <p:spPr bwMode="auto">
            <a:xfrm>
              <a:off x="784266" y="2615394"/>
              <a:ext cx="5384092" cy="299082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8C017F7C-3659-422E-A0F0-38170B68131F}"/>
                </a:ext>
              </a:extLst>
            </p:cNvPr>
            <p:cNvSpPr/>
            <p:nvPr/>
          </p:nvSpPr>
          <p:spPr>
            <a:xfrm>
              <a:off x="712181" y="2525667"/>
              <a:ext cx="5528263" cy="31702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0"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20558735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90000" y="2748477"/>
            <a:ext cx="8344500" cy="2322355"/>
            <a:chOff x="990000" y="2748477"/>
            <a:chExt cx="8344500" cy="2322355"/>
          </a:xfrm>
        </p:grpSpPr>
        <p:sp>
          <p:nvSpPr>
            <p:cNvPr id="7"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&amp; Linh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kiện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cơ</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bản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8"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4.</a:t>
              </a:r>
            </a:p>
          </p:txBody>
        </p:sp>
        <p:sp>
          <p:nvSpPr>
            <p:cNvPr id="9" name="직사각형 32">
              <a:extLst>
                <a:ext uri="{FF2B5EF4-FFF2-40B4-BE49-F238E27FC236}">
                  <a16:creationId xmlns:a16="http://schemas.microsoft.com/office/drawing/2014/main" id="{2E299966-E9DA-49AD-A034-508597FE35B0}"/>
                </a:ext>
              </a:extLst>
            </p:cNvPr>
            <p:cNvSpPr/>
            <p:nvPr/>
          </p:nvSpPr>
          <p:spPr>
            <a:xfrm>
              <a:off x="1054112" y="3983355"/>
              <a:ext cx="5373676"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4.1. </a:t>
              </a:r>
              <a:r>
                <a:rPr lang="vi-VN" altLang="ko-KR" dirty="0">
                  <a:solidFill>
                    <a:srgbClr val="A6A6A6"/>
                  </a:solidFill>
                  <a:latin typeface="SamsungOne-400" panose="020B0503030303020204" pitchFamily="34" charset="0"/>
                  <a:ea typeface="SamsungOne-400" panose="020B0503030303020204" pitchFamily="34" charset="0"/>
                </a:rPr>
                <a:t>Nội dung cơ bản về điện tử học</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loại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linh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kiện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điện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tử</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4.3. </a:t>
              </a:r>
              <a:r>
                <a:rPr lang="vi-VN" altLang="ko-KR" dirty="0">
                  <a:solidFill>
                    <a:srgbClr val="A6A6A6"/>
                  </a:solidFill>
                  <a:latin typeface="SamsungOne-400" panose="020B0503030303020204" pitchFamily="34" charset="0"/>
                  <a:ea typeface="SamsungOne-400" panose="020B0503030303020204" pitchFamily="34" charset="0"/>
                </a:rPr>
                <a:t>Diễn giải sơ đồ mạch điện </a:t>
              </a:r>
              <a:endParaRPr lang="en-US" altLang="ko-KR" dirty="0">
                <a:solidFill>
                  <a:srgbClr val="A6A6A6"/>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6726261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loại</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linh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kiện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điện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tử</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 name="직사각형 13">
            <a:extLst>
              <a:ext uri="{FF2B5EF4-FFF2-40B4-BE49-F238E27FC236}">
                <a16:creationId xmlns:a16="http://schemas.microsoft.com/office/drawing/2014/main" id="{E9283073-C239-492A-AE63-B12EC3A452FC}"/>
              </a:ext>
            </a:extLst>
          </p:cNvPr>
          <p:cNvSpPr/>
          <p:nvPr/>
        </p:nvSpPr>
        <p:spPr>
          <a:xfrm>
            <a:off x="712182" y="2174873"/>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Bao gồm đầu vào và đầu ra, chính điện năng tạo nên mối quan hệ giữa đầu vào và đầu ra. Ví dụ như transistor, Mạch tích hợp, điốt, mạch khuếch đại thuật toán.</a:t>
            </a:r>
          </a:p>
        </p:txBody>
      </p:sp>
      <p:sp>
        <p:nvSpPr>
          <p:cNvPr id="6" name="직사각형 12">
            <a:extLst>
              <a:ext uri="{FF2B5EF4-FFF2-40B4-BE49-F238E27FC236}">
                <a16:creationId xmlns:a16="http://schemas.microsoft.com/office/drawing/2014/main" id="{5EC568C3-0FF8-4BC4-8214-BA81B0438CA9}"/>
              </a:ext>
            </a:extLst>
          </p:cNvPr>
          <p:cNvSpPr/>
          <p:nvPr/>
        </p:nvSpPr>
        <p:spPr>
          <a:xfrm>
            <a:off x="580388" y="281202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7" name="직사각형 15">
            <a:extLst>
              <a:ext uri="{FF2B5EF4-FFF2-40B4-BE49-F238E27FC236}">
                <a16:creationId xmlns:a16="http://schemas.microsoft.com/office/drawing/2014/main" id="{5C599FFA-0F07-4294-A386-B7B808D7D4F4}"/>
              </a:ext>
            </a:extLst>
          </p:cNvPr>
          <p:cNvSpPr/>
          <p:nvPr/>
        </p:nvSpPr>
        <p:spPr>
          <a:xfrm>
            <a:off x="712182" y="3042365"/>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Những linh kiện này không thể tự hoạt động nhưng có thể được kích hoạt khi ghép nối với thiết bị đang hoạt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động. Ví dụ như điện trở, cuộn cảm, tụ điện </a:t>
            </a:r>
          </a:p>
        </p:txBody>
      </p:sp>
      <p:sp>
        <p:nvSpPr>
          <p:cNvPr id="8" name="직사각형 16">
            <a:extLst>
              <a:ext uri="{FF2B5EF4-FFF2-40B4-BE49-F238E27FC236}">
                <a16:creationId xmlns:a16="http://schemas.microsoft.com/office/drawing/2014/main" id="{EE54C988-F90C-4B32-AF75-4BAF0F7D6EB1}"/>
              </a:ext>
            </a:extLst>
          </p:cNvPr>
          <p:cNvSpPr/>
          <p:nvPr/>
        </p:nvSpPr>
        <p:spPr>
          <a:xfrm>
            <a:off x="580388" y="3681912"/>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phụ</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9" name="직사각형 17">
            <a:extLst>
              <a:ext uri="{FF2B5EF4-FFF2-40B4-BE49-F238E27FC236}">
                <a16:creationId xmlns:a16="http://schemas.microsoft.com/office/drawing/2014/main" id="{66D6C95F-D262-4716-A3A1-3A479AA8F0E3}"/>
              </a:ext>
            </a:extLst>
          </p:cNvPr>
          <p:cNvSpPr/>
          <p:nvPr/>
        </p:nvSpPr>
        <p:spPr>
          <a:xfrm>
            <a:off x="712182" y="3912248"/>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Dùng để kết nối và cố định thiết bị. Ví dụ như đầu nối, bo mạch, thiết bị đầu cuối, công tắc, thép cuộn, v.v.</a:t>
            </a:r>
          </a:p>
        </p:txBody>
      </p:sp>
      <p:sp>
        <p:nvSpPr>
          <p:cNvPr id="10"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32608358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nvGrpSpPr>
          <p:cNvPr id="3" name="그룹 1">
            <a:extLst>
              <a:ext uri="{FF2B5EF4-FFF2-40B4-BE49-F238E27FC236}">
                <a16:creationId xmlns:a16="http://schemas.microsoft.com/office/drawing/2014/main" id="{E5DE0F56-40E2-423E-AE43-DD3E8C67F1AF}"/>
              </a:ext>
            </a:extLst>
          </p:cNvPr>
          <p:cNvGrpSpPr/>
          <p:nvPr/>
        </p:nvGrpSpPr>
        <p:grpSpPr>
          <a:xfrm>
            <a:off x="580388" y="1521738"/>
            <a:ext cx="8619175" cy="775593"/>
            <a:chOff x="580388" y="1521738"/>
            <a:chExt cx="8619175" cy="775593"/>
          </a:xfrm>
        </p:grpSpPr>
        <p:sp>
          <p:nvSpPr>
            <p:cNvPr id="4" name="직사각형 10">
              <a:extLst>
                <a:ext uri="{FF2B5EF4-FFF2-40B4-BE49-F238E27FC236}">
                  <a16:creationId xmlns:a16="http://schemas.microsoft.com/office/drawing/2014/main" id="{32E4E54E-F85D-483F-BFE5-DAFB483554D3}"/>
                </a:ext>
              </a:extLst>
            </p:cNvPr>
            <p:cNvSpPr/>
            <p:nvPr/>
          </p:nvSpPr>
          <p:spPr>
            <a:xfrm>
              <a:off x="712182" y="1751850"/>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Mặc dù một số linh kiện giống nhau nhưng có rất nhiều loại với nhiều đặc điểm khác nhau. Do vậy, để sử dụng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thì cần hiểu rõ về những đặc điểm đó.</a:t>
              </a:r>
            </a:p>
          </p:txBody>
        </p:sp>
        <p:sp>
          <p:nvSpPr>
            <p:cNvPr id="5"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6" name="그룹 3">
            <a:extLst>
              <a:ext uri="{FF2B5EF4-FFF2-40B4-BE49-F238E27FC236}">
                <a16:creationId xmlns:a16="http://schemas.microsoft.com/office/drawing/2014/main" id="{72526A4C-5575-410C-B21A-54E940960305}"/>
              </a:ext>
            </a:extLst>
          </p:cNvPr>
          <p:cNvGrpSpPr/>
          <p:nvPr/>
        </p:nvGrpSpPr>
        <p:grpSpPr>
          <a:xfrm>
            <a:off x="580388" y="2370765"/>
            <a:ext cx="8656602" cy="575539"/>
            <a:chOff x="580388" y="2395498"/>
            <a:chExt cx="8656602" cy="575539"/>
          </a:xfrm>
        </p:grpSpPr>
        <p:sp>
          <p:nvSpPr>
            <p:cNvPr id="7" name="직사각형 14">
              <a:extLst>
                <a:ext uri="{FF2B5EF4-FFF2-40B4-BE49-F238E27FC236}">
                  <a16:creationId xmlns:a16="http://schemas.microsoft.com/office/drawing/2014/main" id="{B36E81EA-3421-4777-9636-7C6E7758F0FB}"/>
                </a:ext>
              </a:extLst>
            </p:cNvPr>
            <p:cNvSpPr/>
            <p:nvPr/>
          </p:nvSpPr>
          <p:spPr>
            <a:xfrm>
              <a:off x="712182" y="2625610"/>
              <a:ext cx="8524808"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Do mỗi linh kiện có một tiêu chuẩn riêng, về cơ bản cần nắm rõ và xử lý tiêu chuẩn một cách khéo léo.</a:t>
              </a:r>
            </a:p>
          </p:txBody>
        </p:sp>
        <p:sp>
          <p:nvSpPr>
            <p:cNvPr id="8" name="직사각형 19">
              <a:extLst>
                <a:ext uri="{FF2B5EF4-FFF2-40B4-BE49-F238E27FC236}">
                  <a16:creationId xmlns:a16="http://schemas.microsoft.com/office/drawing/2014/main" id="{F89F3BAE-FCCD-48B4-A60A-24734859B45B}"/>
                </a:ext>
              </a:extLst>
            </p:cNvPr>
            <p:cNvSpPr/>
            <p:nvPr/>
          </p:nvSpPr>
          <p:spPr>
            <a:xfrm>
              <a:off x="580388" y="239549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9" name="그룹 4">
            <a:extLst>
              <a:ext uri="{FF2B5EF4-FFF2-40B4-BE49-F238E27FC236}">
                <a16:creationId xmlns:a16="http://schemas.microsoft.com/office/drawing/2014/main" id="{6A271C62-32CD-44CF-98A6-78A614DFA357}"/>
              </a:ext>
            </a:extLst>
          </p:cNvPr>
          <p:cNvGrpSpPr/>
          <p:nvPr/>
        </p:nvGrpSpPr>
        <p:grpSpPr>
          <a:xfrm>
            <a:off x="580388" y="2987322"/>
            <a:ext cx="8619175" cy="575539"/>
            <a:chOff x="580388" y="3213977"/>
            <a:chExt cx="8619175" cy="575539"/>
          </a:xfrm>
        </p:grpSpPr>
        <p:sp>
          <p:nvSpPr>
            <p:cNvPr id="10" name="직사각형 21">
              <a:extLst>
                <a:ext uri="{FF2B5EF4-FFF2-40B4-BE49-F238E27FC236}">
                  <a16:creationId xmlns:a16="http://schemas.microsoft.com/office/drawing/2014/main" id="{CFBABE88-B7DD-49CF-940E-939C829DAFAD}"/>
                </a:ext>
              </a:extLst>
            </p:cNvPr>
            <p:cNvSpPr/>
            <p:nvPr/>
          </p:nvSpPr>
          <p:spPr>
            <a:xfrm>
              <a:off x="712182" y="3444089"/>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Mỗi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vậy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phạm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1" name="직사각형 22">
              <a:extLst>
                <a:ext uri="{FF2B5EF4-FFF2-40B4-BE49-F238E27FC236}">
                  <a16:creationId xmlns:a16="http://schemas.microsoft.com/office/drawing/2014/main" id="{3D372DCF-83B3-4FB1-8330-08904E828753}"/>
                </a:ext>
              </a:extLst>
            </p:cNvPr>
            <p:cNvSpPr/>
            <p:nvPr/>
          </p:nvSpPr>
          <p:spPr>
            <a:xfrm>
              <a:off x="580388" y="321397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đại</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grpSp>
        <p:nvGrpSpPr>
          <p:cNvPr id="12" name="그룹 6">
            <a:extLst>
              <a:ext uri="{FF2B5EF4-FFF2-40B4-BE49-F238E27FC236}">
                <a16:creationId xmlns:a16="http://schemas.microsoft.com/office/drawing/2014/main" id="{D3E86063-0AEC-4765-9158-0EB1AC36A311}"/>
              </a:ext>
            </a:extLst>
          </p:cNvPr>
          <p:cNvGrpSpPr/>
          <p:nvPr/>
        </p:nvGrpSpPr>
        <p:grpSpPr>
          <a:xfrm>
            <a:off x="580388" y="3636295"/>
            <a:ext cx="8765090" cy="775593"/>
            <a:chOff x="580388" y="3861969"/>
            <a:chExt cx="8765090" cy="775593"/>
          </a:xfrm>
        </p:grpSpPr>
        <p:sp>
          <p:nvSpPr>
            <p:cNvPr id="13" name="직사각형 23">
              <a:extLst>
                <a:ext uri="{FF2B5EF4-FFF2-40B4-BE49-F238E27FC236}">
                  <a16:creationId xmlns:a16="http://schemas.microsoft.com/office/drawing/2014/main" id="{A26F9AF1-9A8E-49E9-8618-718AED9A4281}"/>
                </a:ext>
              </a:extLst>
            </p:cNvPr>
            <p:cNvSpPr/>
            <p:nvPr/>
          </p:nvSpPr>
          <p:spPr>
            <a:xfrm>
              <a:off x="712182" y="4092081"/>
              <a:ext cx="8633296"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Ngay cả khi cùng một loại thì các linh kiện vẫn có kích thước khác nhau, do vậy, cần xác định kích thước sau khi hiểu rõ các đặc điểm.</a:t>
              </a:r>
            </a:p>
          </p:txBody>
        </p:sp>
        <p:sp>
          <p:nvSpPr>
            <p:cNvPr id="14" name="직사각형 24">
              <a:extLst>
                <a:ext uri="{FF2B5EF4-FFF2-40B4-BE49-F238E27FC236}">
                  <a16:creationId xmlns:a16="http://schemas.microsoft.com/office/drawing/2014/main" id="{CB668323-19D1-4892-BD4B-50F95A9AACD8}"/>
                </a:ext>
              </a:extLst>
            </p:cNvPr>
            <p:cNvSpPr/>
            <p:nvPr/>
          </p:nvSpPr>
          <p:spPr>
            <a:xfrm>
              <a:off x="580388" y="386196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Hình thức và kích thước</a:t>
              </a:r>
            </a:p>
          </p:txBody>
        </p:sp>
      </p:grpSp>
      <p:grpSp>
        <p:nvGrpSpPr>
          <p:cNvPr id="15" name="그룹 7">
            <a:extLst>
              <a:ext uri="{FF2B5EF4-FFF2-40B4-BE49-F238E27FC236}">
                <a16:creationId xmlns:a16="http://schemas.microsoft.com/office/drawing/2014/main" id="{9CA18D37-E7E6-4D78-9C83-B7D99ADEA0A8}"/>
              </a:ext>
            </a:extLst>
          </p:cNvPr>
          <p:cNvGrpSpPr/>
          <p:nvPr/>
        </p:nvGrpSpPr>
        <p:grpSpPr>
          <a:xfrm>
            <a:off x="580387" y="4482964"/>
            <a:ext cx="8619175" cy="775593"/>
            <a:chOff x="580388" y="4516314"/>
            <a:chExt cx="8619175" cy="775593"/>
          </a:xfrm>
        </p:grpSpPr>
        <p:sp>
          <p:nvSpPr>
            <p:cNvPr id="16" name="직사각형 25">
              <a:extLst>
                <a:ext uri="{FF2B5EF4-FFF2-40B4-BE49-F238E27FC236}">
                  <a16:creationId xmlns:a16="http://schemas.microsoft.com/office/drawing/2014/main" id="{49E08A78-A90C-4C73-8C6B-138132EE2A03}"/>
                </a:ext>
              </a:extLst>
            </p:cNvPr>
            <p:cNvSpPr/>
            <p:nvPr/>
          </p:nvSpPr>
          <p:spPr>
            <a:xfrm>
              <a:off x="712182" y="4746426"/>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Hầu hết các linh kiện điện tử đều tỏa nhiệt trong quá trình hoạt động, do vậy đối với những linh kiện chịu cường độ dòng điện cao, cần xem xét các giải pháp về nhiệt.</a:t>
              </a:r>
            </a:p>
          </p:txBody>
        </p:sp>
        <p:sp>
          <p:nvSpPr>
            <p:cNvPr id="17" name="직사각형 26">
              <a:extLst>
                <a:ext uri="{FF2B5EF4-FFF2-40B4-BE49-F238E27FC236}">
                  <a16:creationId xmlns:a16="http://schemas.microsoft.com/office/drawing/2014/main" id="{B7E961EC-2A12-4372-913D-79187B37F6A2}"/>
                </a:ext>
              </a:extLst>
            </p:cNvPr>
            <p:cNvSpPr/>
            <p:nvPr/>
          </p:nvSpPr>
          <p:spPr>
            <a:xfrm>
              <a:off x="580388" y="4516314"/>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Cân nhắc về nhiệt lượng</a:t>
              </a:r>
            </a:p>
          </p:txBody>
        </p:sp>
      </p:grpSp>
      <p:sp>
        <p:nvSpPr>
          <p:cNvPr id="18"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7344770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Điện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trở</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trở</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 name="직사각형 13">
            <a:extLst>
              <a:ext uri="{FF2B5EF4-FFF2-40B4-BE49-F238E27FC236}">
                <a16:creationId xmlns:a16="http://schemas.microsoft.com/office/drawing/2014/main" id="{E9283073-C239-492A-AE63-B12EC3A452FC}"/>
              </a:ext>
            </a:extLst>
          </p:cNvPr>
          <p:cNvSpPr/>
          <p:nvPr/>
        </p:nvSpPr>
        <p:spPr>
          <a:xfrm>
            <a:off x="712182" y="2174873"/>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điện trở cố định và biến trở, phân loại theo chức năng của điện trở. Khi nói tới điện trở, thường đề cập tới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điện trở cố định</a:t>
            </a:r>
          </a:p>
        </p:txBody>
      </p:sp>
      <p:sp>
        <p:nvSpPr>
          <p:cNvPr id="6"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7" name="그룹 18">
            <a:extLst>
              <a:ext uri="{FF2B5EF4-FFF2-40B4-BE49-F238E27FC236}">
                <a16:creationId xmlns:a16="http://schemas.microsoft.com/office/drawing/2014/main" id="{5FBF098B-7BF2-AD09-714F-D6FFC7EED27C}"/>
              </a:ext>
            </a:extLst>
          </p:cNvPr>
          <p:cNvGrpSpPr/>
          <p:nvPr/>
        </p:nvGrpSpPr>
        <p:grpSpPr>
          <a:xfrm>
            <a:off x="836392" y="3429000"/>
            <a:ext cx="7559675" cy="1328271"/>
            <a:chOff x="11783187" y="3308859"/>
            <a:chExt cx="7559675" cy="1328271"/>
          </a:xfrm>
        </p:grpSpPr>
        <p:pic>
          <p:nvPicPr>
            <p:cNvPr id="18" name="Picture 4">
              <a:extLst>
                <a:ext uri="{FF2B5EF4-FFF2-40B4-BE49-F238E27FC236}">
                  <a16:creationId xmlns:a16="http://schemas.microsoft.com/office/drawing/2014/main" id="{183EC798-36C2-F88F-E907-870CADA5A7D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783187" y="3962908"/>
              <a:ext cx="1081088"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a:extLst>
                <a:ext uri="{FF2B5EF4-FFF2-40B4-BE49-F238E27FC236}">
                  <a16:creationId xmlns:a16="http://schemas.microsoft.com/office/drawing/2014/main" id="{CD0F4739-908B-8527-DC8A-540CEB34F34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3631037" y="3673984"/>
              <a:ext cx="10795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6">
              <a:extLst>
                <a:ext uri="{FF2B5EF4-FFF2-40B4-BE49-F238E27FC236}">
                  <a16:creationId xmlns:a16="http://schemas.microsoft.com/office/drawing/2014/main" id="{1D4AD084-F2BE-BA9A-134C-EAAF5CEA12FB}"/>
                </a:ext>
              </a:extLst>
            </p:cNvPr>
            <p:cNvSpPr txBox="1">
              <a:spLocks noChangeArrowheads="1"/>
            </p:cNvSpPr>
            <p:nvPr/>
          </p:nvSpPr>
          <p:spPr bwMode="auto">
            <a:xfrm>
              <a:off x="11897332" y="4467853"/>
              <a:ext cx="85279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ko-KR"/>
              </a:defPPr>
              <a:lvl1pPr defTabSz="457200" latinLnBrk="0">
                <a:spcAft>
                  <a:spcPts val="600"/>
                </a:spcAft>
                <a:defRPr sz="1100">
                  <a:solidFill>
                    <a:srgbClr val="000000"/>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vi-VN" dirty="0"/>
                <a:t>Điện trở cố định</a:t>
              </a:r>
            </a:p>
          </p:txBody>
        </p:sp>
        <p:sp>
          <p:nvSpPr>
            <p:cNvPr id="21" name="Text Box 7">
              <a:extLst>
                <a:ext uri="{FF2B5EF4-FFF2-40B4-BE49-F238E27FC236}">
                  <a16:creationId xmlns:a16="http://schemas.microsoft.com/office/drawing/2014/main" id="{65BE0B79-BFF8-2E51-88B5-4C4AC00ACD32}"/>
                </a:ext>
              </a:extLst>
            </p:cNvPr>
            <p:cNvSpPr txBox="1">
              <a:spLocks noChangeArrowheads="1"/>
            </p:cNvSpPr>
            <p:nvPr/>
          </p:nvSpPr>
          <p:spPr bwMode="auto">
            <a:xfrm>
              <a:off x="13672039" y="4467853"/>
              <a:ext cx="104355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ko-KR"/>
              </a:defPPr>
              <a:lvl1pPr defTabSz="457200" latinLnBrk="0">
                <a:spcAft>
                  <a:spcPts val="600"/>
                </a:spcAft>
                <a:defRPr sz="1100">
                  <a:solidFill>
                    <a:srgbClr val="000000"/>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vi-VN"/>
                <a:t>Biến trở</a:t>
              </a:r>
            </a:p>
          </p:txBody>
        </p:sp>
        <p:pic>
          <p:nvPicPr>
            <p:cNvPr id="22" name="Picture 8" descr="1-3">
              <a:extLst>
                <a:ext uri="{FF2B5EF4-FFF2-40B4-BE49-F238E27FC236}">
                  <a16:creationId xmlns:a16="http://schemas.microsoft.com/office/drawing/2014/main" id="{3AD75411-1DC2-DA8E-F21D-CF912F9B39F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5094712" y="3308859"/>
              <a:ext cx="424815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9">
              <a:extLst>
                <a:ext uri="{FF2B5EF4-FFF2-40B4-BE49-F238E27FC236}">
                  <a16:creationId xmlns:a16="http://schemas.microsoft.com/office/drawing/2014/main" id="{9BB57E14-FB88-37A6-99D6-B036CC034C42}"/>
                </a:ext>
              </a:extLst>
            </p:cNvPr>
            <p:cNvSpPr txBox="1">
              <a:spLocks noChangeArrowheads="1"/>
            </p:cNvSpPr>
            <p:nvPr/>
          </p:nvSpPr>
          <p:spPr bwMode="auto">
            <a:xfrm>
              <a:off x="16887571" y="4467853"/>
              <a:ext cx="864019"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ko-KR"/>
              </a:defPPr>
              <a:lvl1pPr defTabSz="457200" latinLnBrk="0">
                <a:spcAft>
                  <a:spcPts val="600"/>
                </a:spcAft>
                <a:defRPr sz="1100">
                  <a:solidFill>
                    <a:srgbClr val="000000"/>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vi-VN"/>
                <a:t>Điện trở mảng</a:t>
              </a:r>
            </a:p>
          </p:txBody>
        </p:sp>
        <p:sp>
          <p:nvSpPr>
            <p:cNvPr id="24" name="Text Box 9">
              <a:extLst>
                <a:ext uri="{FF2B5EF4-FFF2-40B4-BE49-F238E27FC236}">
                  <a16:creationId xmlns:a16="http://schemas.microsoft.com/office/drawing/2014/main" id="{482A6B7D-4D46-0F6D-9F68-82797CDA52B1}"/>
                </a:ext>
              </a:extLst>
            </p:cNvPr>
            <p:cNvSpPr txBox="1">
              <a:spLocks noChangeArrowheads="1"/>
            </p:cNvSpPr>
            <p:nvPr/>
          </p:nvSpPr>
          <p:spPr bwMode="auto">
            <a:xfrm>
              <a:off x="18300178" y="3349170"/>
              <a:ext cx="300692" cy="182491"/>
            </a:xfrm>
            <a:prstGeom prst="rect">
              <a:avLst/>
            </a:prstGeom>
            <a:solidFill>
              <a:schemeClr val="bg1"/>
            </a:solidFill>
          </p:spPr>
          <p:txBody>
            <a:bodyPr wrap="square" lIns="0" tIns="0" rIns="0" bIns="0" rtlCol="0" anchor="ctr" anchorCtr="0">
              <a:no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rgbClr val="000000"/>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sz="800"/>
                <a:t>Loại</a:t>
              </a:r>
            </a:p>
          </p:txBody>
        </p:sp>
      </p:grpSp>
    </p:spTree>
    <p:extLst>
      <p:ext uri="{BB962C8B-B14F-4D97-AF65-F5344CB8AC3E}">
        <p14:creationId xmlns:p14="http://schemas.microsoft.com/office/powerpoint/2010/main" val="18388162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0">
            <a:extLst>
              <a:ext uri="{FF2B5EF4-FFF2-40B4-BE49-F238E27FC236}">
                <a16:creationId xmlns:a16="http://schemas.microsoft.com/office/drawing/2014/main" id="{32E4E54E-F85D-483F-BFE5-DAFB483554D3}"/>
              </a:ext>
            </a:extLst>
          </p:cNvPr>
          <p:cNvSpPr/>
          <p:nvPr/>
        </p:nvSpPr>
        <p:spPr>
          <a:xfrm>
            <a:off x="712182" y="1751850"/>
            <a:ext cx="8487381" cy="1556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Điện trở màng cacbon: Giá cả hợp lý và được sử dụng rộng rãi nhất.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Điện trở màng kim loại: Sử dụng khi cần độ chính xác cao do có độ chính xác cao (0,1 - 0,5%) và đặc tính chịu nhiệt độ tốt.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Điện trở xi măng: Sử dụng trong mạch điện cần công suất cao.</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Điện trở dây quấn: Sử dụng trong dụng cụ đo lường do có độ ổn định tốt.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Điện trở mảng: Là một bộ (4 - 10) điện trở. Sử dụng khi cần nhiều điện trở trong một mạch điện như trong mạch số.</a:t>
            </a:r>
          </a:p>
        </p:txBody>
      </p:sp>
      <p:sp>
        <p:nvSpPr>
          <p:cNvPr id="4"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trở</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7" name="그룹 6">
            <a:extLst>
              <a:ext uri="{FF2B5EF4-FFF2-40B4-BE49-F238E27FC236}">
                <a16:creationId xmlns:a16="http://schemas.microsoft.com/office/drawing/2014/main" id="{48B89C68-3377-4614-AB8B-D1245D0BF750}"/>
              </a:ext>
            </a:extLst>
          </p:cNvPr>
          <p:cNvGrpSpPr/>
          <p:nvPr/>
        </p:nvGrpSpPr>
        <p:grpSpPr>
          <a:xfrm>
            <a:off x="707304" y="3866998"/>
            <a:ext cx="8501178" cy="1267168"/>
            <a:chOff x="698385" y="3573977"/>
            <a:chExt cx="8501178" cy="1267168"/>
          </a:xfrm>
        </p:grpSpPr>
        <p:pic>
          <p:nvPicPr>
            <p:cNvPr id="8" name="Picture 116" descr="registor">
              <a:extLst>
                <a:ext uri="{FF2B5EF4-FFF2-40B4-BE49-F238E27FC236}">
                  <a16:creationId xmlns:a16="http://schemas.microsoft.com/office/drawing/2014/main" id="{BCE249BA-3667-4494-97DC-07163BD47237}"/>
                </a:ext>
              </a:extLst>
            </p:cNvPr>
            <p:cNvPicPr preferRelativeResize="0">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3263" y="3573977"/>
              <a:ext cx="1524510" cy="101634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117" descr="register3">
              <a:extLst>
                <a:ext uri="{FF2B5EF4-FFF2-40B4-BE49-F238E27FC236}">
                  <a16:creationId xmlns:a16="http://schemas.microsoft.com/office/drawing/2014/main" id="{7F6491D1-D0C9-411E-9770-C24AFB80BA46}"/>
                </a:ext>
              </a:extLst>
            </p:cNvPr>
            <p:cNvPicPr preferRelativeResize="0">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675053" y="3573977"/>
              <a:ext cx="1524510" cy="101634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118" descr="http://www.ehtec.com/epart/img/registme.jpg">
              <a:extLst>
                <a:ext uri="{FF2B5EF4-FFF2-40B4-BE49-F238E27FC236}">
                  <a16:creationId xmlns:a16="http://schemas.microsoft.com/office/drawing/2014/main" id="{973F830D-1D6C-4773-AA73-2D47B962B8B6}"/>
                </a:ext>
              </a:extLst>
            </p:cNvPr>
            <p:cNvPicPr preferRelativeResize="0">
              <a:picLocks noChangeArrowheads="1"/>
            </p:cNvPicPr>
            <p:nvPr/>
          </p:nvPicPr>
          <p:blipFill>
            <a:blip r:embed="rId6" r:link="rId7">
              <a:extLst>
                <a:ext uri="{28A0092B-C50C-407E-A947-70E740481C1C}">
                  <a14:useLocalDpi xmlns:a14="http://schemas.microsoft.com/office/drawing/2010/main"/>
                </a:ext>
              </a:extLst>
            </a:blip>
            <a:srcRect/>
            <a:stretch>
              <a:fillRect/>
            </a:stretch>
          </p:blipFill>
          <p:spPr bwMode="auto">
            <a:xfrm>
              <a:off x="2446211" y="3573977"/>
              <a:ext cx="1524510" cy="101634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19" descr="http://www.ehtec.com/epart/img/cement.jpg">
              <a:extLst>
                <a:ext uri="{FF2B5EF4-FFF2-40B4-BE49-F238E27FC236}">
                  <a16:creationId xmlns:a16="http://schemas.microsoft.com/office/drawing/2014/main" id="{E26D8170-6608-4442-AAD1-0868469FB0B0}"/>
                </a:ext>
              </a:extLst>
            </p:cNvPr>
            <p:cNvPicPr preferRelativeResize="0">
              <a:picLocks noChangeArrowheads="1"/>
            </p:cNvPicPr>
            <p:nvPr/>
          </p:nvPicPr>
          <p:blipFill>
            <a:blip r:embed="rId8" r:link="rId9">
              <a:extLst>
                <a:ext uri="{28A0092B-C50C-407E-A947-70E740481C1C}">
                  <a14:useLocalDpi xmlns:a14="http://schemas.microsoft.com/office/drawing/2010/main"/>
                </a:ext>
              </a:extLst>
            </a:blip>
            <a:srcRect/>
            <a:stretch>
              <a:fillRect/>
            </a:stretch>
          </p:blipFill>
          <p:spPr bwMode="auto">
            <a:xfrm>
              <a:off x="4189158" y="3573977"/>
              <a:ext cx="1524510" cy="101634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20" descr="http://www.ehtec.com/epart/img/regist2.jpg">
              <a:extLst>
                <a:ext uri="{FF2B5EF4-FFF2-40B4-BE49-F238E27FC236}">
                  <a16:creationId xmlns:a16="http://schemas.microsoft.com/office/drawing/2014/main" id="{D6A406A6-B9C3-4325-AB80-8B709569B97C}"/>
                </a:ext>
              </a:extLst>
            </p:cNvPr>
            <p:cNvPicPr preferRelativeResize="0">
              <a:picLocks noChangeArrowheads="1"/>
            </p:cNvPicPr>
            <p:nvPr/>
          </p:nvPicPr>
          <p:blipFill>
            <a:blip r:embed="rId10" r:link="rId11">
              <a:extLst>
                <a:ext uri="{28A0092B-C50C-407E-A947-70E740481C1C}">
                  <a14:useLocalDpi xmlns:a14="http://schemas.microsoft.com/office/drawing/2010/main"/>
                </a:ext>
              </a:extLst>
            </a:blip>
            <a:srcRect/>
            <a:stretch>
              <a:fillRect/>
            </a:stretch>
          </p:blipFill>
          <p:spPr bwMode="auto">
            <a:xfrm>
              <a:off x="5932105" y="3573977"/>
              <a:ext cx="1524510" cy="101634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3" name="Text Box 121">
              <a:extLst>
                <a:ext uri="{FF2B5EF4-FFF2-40B4-BE49-F238E27FC236}">
                  <a16:creationId xmlns:a16="http://schemas.microsoft.com/office/drawing/2014/main" id="{0590CAAD-A6A4-4CD5-8E4A-C481FC807FE0}"/>
                </a:ext>
              </a:extLst>
            </p:cNvPr>
            <p:cNvSpPr txBox="1">
              <a:spLocks noChangeArrowheads="1"/>
            </p:cNvSpPr>
            <p:nvPr/>
          </p:nvSpPr>
          <p:spPr bwMode="auto">
            <a:xfrm>
              <a:off x="698385" y="4641090"/>
              <a:ext cx="153426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ko-KR"/>
              </a:defPPr>
              <a:lvl1pPr algn="ctr" defTabSz="457200" latinLnBrk="0">
                <a:spcAft>
                  <a:spcPts val="600"/>
                </a:spcAft>
                <a:defRPr sz="1100">
                  <a:solidFill>
                    <a:srgbClr val="000000"/>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b="1" dirty="0" err="1">
                  <a:latin typeface="SamsungOne-400" panose="020B0503030303020204" pitchFamily="34" charset="0"/>
                  <a:ea typeface="SamsungOne-400" panose="020B0503030303020204" pitchFamily="34" charset="0"/>
                </a:rPr>
                <a:t>Điện</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trở</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màng</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cacbon</a:t>
              </a:r>
              <a:endParaRPr lang="en-US" altLang="ko-KR" sz="1300" b="1" dirty="0">
                <a:latin typeface="SamsungOne-400" panose="020B0503030303020204" pitchFamily="34" charset="0"/>
                <a:ea typeface="SamsungOne-400" panose="020B0503030303020204" pitchFamily="34" charset="0"/>
              </a:endParaRPr>
            </a:p>
          </p:txBody>
        </p:sp>
        <p:sp>
          <p:nvSpPr>
            <p:cNvPr id="14" name="Text Box 122">
              <a:extLst>
                <a:ext uri="{FF2B5EF4-FFF2-40B4-BE49-F238E27FC236}">
                  <a16:creationId xmlns:a16="http://schemas.microsoft.com/office/drawing/2014/main" id="{B6A32F27-0C78-481D-9A4C-BA721CEFF65E}"/>
                </a:ext>
              </a:extLst>
            </p:cNvPr>
            <p:cNvSpPr txBox="1">
              <a:spLocks noChangeArrowheads="1"/>
            </p:cNvSpPr>
            <p:nvPr/>
          </p:nvSpPr>
          <p:spPr bwMode="auto">
            <a:xfrm>
              <a:off x="2411197" y="4641090"/>
              <a:ext cx="159453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ko-KR"/>
              </a:defPPr>
              <a:lvl1pPr algn="ctr" defTabSz="457200" latinLnBrk="0">
                <a:spcAft>
                  <a:spcPts val="600"/>
                </a:spcAft>
                <a:defRPr sz="1100">
                  <a:solidFill>
                    <a:srgbClr val="000000"/>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b="1" dirty="0" err="1">
                  <a:latin typeface="SamsungOne-400" panose="020B0503030303020204" pitchFamily="34" charset="0"/>
                  <a:ea typeface="SamsungOne-400" panose="020B0503030303020204" pitchFamily="34" charset="0"/>
                </a:rPr>
                <a:t>Điện</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trở</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màng</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kim</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loại</a:t>
              </a:r>
              <a:endParaRPr lang="en-US" altLang="ko-KR" sz="1300" b="1" dirty="0">
                <a:latin typeface="SamsungOne-400" panose="020B0503030303020204" pitchFamily="34" charset="0"/>
                <a:ea typeface="SamsungOne-400" panose="020B0503030303020204" pitchFamily="34" charset="0"/>
              </a:endParaRPr>
            </a:p>
          </p:txBody>
        </p:sp>
        <p:sp>
          <p:nvSpPr>
            <p:cNvPr id="15" name="Text Box 123">
              <a:extLst>
                <a:ext uri="{FF2B5EF4-FFF2-40B4-BE49-F238E27FC236}">
                  <a16:creationId xmlns:a16="http://schemas.microsoft.com/office/drawing/2014/main" id="{8CDB2715-AD20-4CDA-BF9B-966C75050036}"/>
                </a:ext>
              </a:extLst>
            </p:cNvPr>
            <p:cNvSpPr txBox="1">
              <a:spLocks noChangeArrowheads="1"/>
            </p:cNvSpPr>
            <p:nvPr/>
          </p:nvSpPr>
          <p:spPr bwMode="auto">
            <a:xfrm>
              <a:off x="4355698" y="4641090"/>
              <a:ext cx="1179811"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ko-KR"/>
              </a:defPPr>
              <a:lvl1pPr algn="ctr" defTabSz="457200" latinLnBrk="0">
                <a:spcAft>
                  <a:spcPts val="600"/>
                </a:spcAft>
                <a:defRPr sz="1100">
                  <a:solidFill>
                    <a:srgbClr val="000000"/>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b="1" dirty="0" err="1">
                  <a:latin typeface="SamsungOne-400" panose="020B0503030303020204" pitchFamily="34" charset="0"/>
                  <a:ea typeface="SamsungOne-400" panose="020B0503030303020204" pitchFamily="34" charset="0"/>
                </a:rPr>
                <a:t>Điện</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trở</a:t>
              </a:r>
              <a:r>
                <a:rPr lang="en-US" altLang="ko-KR" sz="1300" b="1" dirty="0">
                  <a:latin typeface="SamsungOne-400" panose="020B0503030303020204" pitchFamily="34" charset="0"/>
                  <a:ea typeface="SamsungOne-400" panose="020B0503030303020204" pitchFamily="34" charset="0"/>
                </a:rPr>
                <a:t> xi </a:t>
              </a:r>
              <a:r>
                <a:rPr lang="en-US" altLang="ko-KR" sz="1300" b="1" dirty="0" err="1">
                  <a:latin typeface="SamsungOne-400" panose="020B0503030303020204" pitchFamily="34" charset="0"/>
                  <a:ea typeface="SamsungOne-400" panose="020B0503030303020204" pitchFamily="34" charset="0"/>
                </a:rPr>
                <a:t>măng</a:t>
              </a:r>
              <a:endParaRPr lang="en-US" altLang="ko-KR" sz="1300" b="1" dirty="0">
                <a:latin typeface="SamsungOne-400" panose="020B0503030303020204" pitchFamily="34" charset="0"/>
                <a:ea typeface="SamsungOne-400" panose="020B0503030303020204" pitchFamily="34" charset="0"/>
              </a:endParaRPr>
            </a:p>
          </p:txBody>
        </p:sp>
        <p:sp>
          <p:nvSpPr>
            <p:cNvPr id="16" name="Text Box 124">
              <a:extLst>
                <a:ext uri="{FF2B5EF4-FFF2-40B4-BE49-F238E27FC236}">
                  <a16:creationId xmlns:a16="http://schemas.microsoft.com/office/drawing/2014/main" id="{009D9E16-035E-4A11-9A7E-A6D8E4617C80}"/>
                </a:ext>
              </a:extLst>
            </p:cNvPr>
            <p:cNvSpPr txBox="1">
              <a:spLocks noChangeArrowheads="1"/>
            </p:cNvSpPr>
            <p:nvPr/>
          </p:nvSpPr>
          <p:spPr bwMode="auto">
            <a:xfrm>
              <a:off x="6066914" y="4641090"/>
              <a:ext cx="125489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ko-KR"/>
              </a:defPPr>
              <a:lvl1pPr algn="ctr" defTabSz="457200" latinLnBrk="0">
                <a:spcAft>
                  <a:spcPts val="600"/>
                </a:spcAft>
                <a:defRPr sz="1100">
                  <a:solidFill>
                    <a:srgbClr val="000000"/>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b="1" dirty="0" err="1">
                  <a:latin typeface="SamsungOne-400" panose="020B0503030303020204" pitchFamily="34" charset="0"/>
                  <a:ea typeface="SamsungOne-400" panose="020B0503030303020204" pitchFamily="34" charset="0"/>
                </a:rPr>
                <a:t>Điện</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trở</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dây</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quấn</a:t>
              </a:r>
              <a:endParaRPr lang="en-US" altLang="ko-KR" sz="1300" b="1" dirty="0">
                <a:latin typeface="SamsungOne-400" panose="020B0503030303020204" pitchFamily="34" charset="0"/>
                <a:ea typeface="SamsungOne-400" panose="020B0503030303020204" pitchFamily="34" charset="0"/>
              </a:endParaRPr>
            </a:p>
          </p:txBody>
        </p:sp>
        <p:sp>
          <p:nvSpPr>
            <p:cNvPr id="17" name="Text Box 125">
              <a:extLst>
                <a:ext uri="{FF2B5EF4-FFF2-40B4-BE49-F238E27FC236}">
                  <a16:creationId xmlns:a16="http://schemas.microsoft.com/office/drawing/2014/main" id="{ED12A463-6189-47A5-9949-5E336396F8E1}"/>
                </a:ext>
              </a:extLst>
            </p:cNvPr>
            <p:cNvSpPr txBox="1">
              <a:spLocks noChangeArrowheads="1"/>
            </p:cNvSpPr>
            <p:nvPr/>
          </p:nvSpPr>
          <p:spPr bwMode="auto">
            <a:xfrm>
              <a:off x="7929957" y="4641090"/>
              <a:ext cx="1014701"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ko-KR"/>
              </a:defPPr>
              <a:lvl1pPr algn="ctr" defTabSz="457200" latinLnBrk="0">
                <a:spcAft>
                  <a:spcPts val="600"/>
                </a:spcAft>
                <a:defRPr sz="1100">
                  <a:solidFill>
                    <a:srgbClr val="000000"/>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b="1" dirty="0" err="1">
                  <a:latin typeface="SamsungOne-400" panose="020B0503030303020204" pitchFamily="34" charset="0"/>
                  <a:ea typeface="SamsungOne-400" panose="020B0503030303020204" pitchFamily="34" charset="0"/>
                </a:rPr>
                <a:t>Điện</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trở</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mảng</a:t>
              </a:r>
              <a:endParaRPr lang="en-US" altLang="ko-KR" sz="1300" b="1" dirty="0">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504579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0">
            <a:extLst>
              <a:ext uri="{FF2B5EF4-FFF2-40B4-BE49-F238E27FC236}">
                <a16:creationId xmlns:a16="http://schemas.microsoft.com/office/drawing/2014/main" id="{32E4E54E-F85D-483F-BFE5-DAFB483554D3}"/>
              </a:ext>
            </a:extLst>
          </p:cNvPr>
          <p:cNvSpPr/>
          <p:nvPr/>
        </p:nvSpPr>
        <p:spPr>
          <a:xfrm>
            <a:off x="712182" y="1751850"/>
            <a:ext cx="8487381"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Biến trở giúp thay đổi giá trị điện trở trong một phạm vi nhất định.</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Biến trở núm xoay: đặt các trục ra ngoài và đổi thành tay cầm.</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Chiết áp tinh chỉnh: quay bởi một driver hoặc các công cụ khác, dùng khi không di chuyển sau khi được thay đổi. Sử dụng chủ yếu để điều chỉnh hiệu suất.</a:t>
            </a:r>
          </a:p>
        </p:txBody>
      </p:sp>
      <p:sp>
        <p:nvSpPr>
          <p:cNvPr id="4"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trở</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7" name="그룹 6">
            <a:extLst>
              <a:ext uri="{FF2B5EF4-FFF2-40B4-BE49-F238E27FC236}">
                <a16:creationId xmlns:a16="http://schemas.microsoft.com/office/drawing/2014/main" id="{680BD722-3C3B-41F1-91EA-1C1D88641A29}"/>
              </a:ext>
            </a:extLst>
          </p:cNvPr>
          <p:cNvGrpSpPr/>
          <p:nvPr/>
        </p:nvGrpSpPr>
        <p:grpSpPr>
          <a:xfrm>
            <a:off x="1544470" y="3544999"/>
            <a:ext cx="6813883" cy="1684354"/>
            <a:chOff x="1872864" y="2985892"/>
            <a:chExt cx="6522464" cy="1743210"/>
          </a:xfrm>
        </p:grpSpPr>
        <p:pic>
          <p:nvPicPr>
            <p:cNvPr id="8" name="Picture 13" descr="volume">
              <a:extLst>
                <a:ext uri="{FF2B5EF4-FFF2-40B4-BE49-F238E27FC236}">
                  <a16:creationId xmlns:a16="http://schemas.microsoft.com/office/drawing/2014/main" id="{3B12017C-46F5-4F35-B0BA-DC75C2C275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72864" y="2985892"/>
              <a:ext cx="2009775" cy="145732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15" descr="volume2">
              <a:extLst>
                <a:ext uri="{FF2B5EF4-FFF2-40B4-BE49-F238E27FC236}">
                  <a16:creationId xmlns:a16="http://schemas.microsoft.com/office/drawing/2014/main" id="{F93E6763-F879-4A1E-89C1-A4E088D2164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32928" y="2985892"/>
              <a:ext cx="3962400" cy="1457324"/>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123">
              <a:extLst>
                <a:ext uri="{FF2B5EF4-FFF2-40B4-BE49-F238E27FC236}">
                  <a16:creationId xmlns:a16="http://schemas.microsoft.com/office/drawing/2014/main" id="{983DDE1D-C57A-4F04-A894-5F071943669D}"/>
                </a:ext>
              </a:extLst>
            </p:cNvPr>
            <p:cNvSpPr txBox="1">
              <a:spLocks noChangeArrowheads="1"/>
            </p:cNvSpPr>
            <p:nvPr/>
          </p:nvSpPr>
          <p:spPr bwMode="auto">
            <a:xfrm>
              <a:off x="2237800" y="4529047"/>
              <a:ext cx="127990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ko-KR"/>
              </a:defPPr>
              <a:lvl1pPr algn="ctr" defTabSz="457200" latinLnBrk="0">
                <a:spcAft>
                  <a:spcPts val="600"/>
                </a:spcAft>
                <a:defRPr sz="1100">
                  <a:solidFill>
                    <a:srgbClr val="000000"/>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b="1" dirty="0" err="1">
                  <a:latin typeface="SamsungOne-400" panose="020B0503030303020204" pitchFamily="34" charset="0"/>
                  <a:ea typeface="SamsungOne-400" panose="020B0503030303020204" pitchFamily="34" charset="0"/>
                </a:rPr>
                <a:t>Biến</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trở</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núm</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xoay</a:t>
              </a:r>
              <a:endParaRPr lang="en-US" altLang="ko-KR" sz="1300" b="1" dirty="0">
                <a:latin typeface="SamsungOne-400" panose="020B0503030303020204" pitchFamily="34" charset="0"/>
                <a:ea typeface="SamsungOne-400" panose="020B0503030303020204" pitchFamily="34" charset="0"/>
              </a:endParaRPr>
            </a:p>
          </p:txBody>
        </p:sp>
        <p:sp>
          <p:nvSpPr>
            <p:cNvPr id="11" name="Text Box 124">
              <a:extLst>
                <a:ext uri="{FF2B5EF4-FFF2-40B4-BE49-F238E27FC236}">
                  <a16:creationId xmlns:a16="http://schemas.microsoft.com/office/drawing/2014/main" id="{659B7808-A1A1-4266-A420-5463A88B1946}"/>
                </a:ext>
              </a:extLst>
            </p:cNvPr>
            <p:cNvSpPr txBox="1">
              <a:spLocks noChangeArrowheads="1"/>
            </p:cNvSpPr>
            <p:nvPr/>
          </p:nvSpPr>
          <p:spPr bwMode="auto">
            <a:xfrm>
              <a:off x="5760679" y="4529047"/>
              <a:ext cx="130689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ko-KR"/>
              </a:defPPr>
              <a:lvl1pPr algn="ctr" defTabSz="457200" latinLnBrk="0">
                <a:spcAft>
                  <a:spcPts val="600"/>
                </a:spcAft>
                <a:defRPr sz="1100">
                  <a:solidFill>
                    <a:srgbClr val="000000"/>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b="1" dirty="0" err="1">
                  <a:latin typeface="SamsungOne-400" panose="020B0503030303020204" pitchFamily="34" charset="0"/>
                  <a:ea typeface="SamsungOne-400" panose="020B0503030303020204" pitchFamily="34" charset="0"/>
                </a:rPr>
                <a:t>Chiết</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áp</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tinh</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chỉnh</a:t>
              </a:r>
              <a:endParaRPr lang="en-US" altLang="ko-KR" sz="1300" b="1" dirty="0">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2517220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trở</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màu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4" name="직사각형 12">
            <a:extLst>
              <a:ext uri="{FF2B5EF4-FFF2-40B4-BE49-F238E27FC236}">
                <a16:creationId xmlns:a16="http://schemas.microsoft.com/office/drawing/2014/main" id="{0805DB04-260F-428D-972D-02FC6A432957}"/>
              </a:ext>
            </a:extLst>
          </p:cNvPr>
          <p:cNvSpPr/>
          <p:nvPr/>
        </p:nvSpPr>
        <p:spPr>
          <a:xfrm>
            <a:off x="712182" y="4631066"/>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0" lvl="1">
              <a:spcAft>
                <a:spcPts val="800"/>
              </a:spcAft>
              <a:buClr>
                <a:srgbClr val="CC00FF"/>
              </a:buClr>
              <a:buNone/>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1000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sym typeface="Symbol" pitchFamily="18" charset="2"/>
              </a:rPr>
              <a:t></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10</a:t>
            </a:r>
            <a:r>
              <a:rPr lang="en-US" altLang="ko-KR" sz="1300" b="1" baseline="30000" dirty="0">
                <a:solidFill>
                  <a:prstClr val="black">
                    <a:lumMod val="85000"/>
                    <a:lumOff val="15000"/>
                  </a:prstClr>
                </a:solidFill>
                <a:latin typeface="SamsungOne-400" panose="020B0503030303020204" pitchFamily="34" charset="0"/>
                <a:ea typeface="SamsungOne-400" panose="020B0503030303020204" pitchFamily="34" charset="0"/>
              </a:rPr>
              <a:t>3</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 1k</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sym typeface="Symbol" pitchFamily="18" charset="2"/>
              </a:rPr>
              <a:t></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1000,000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sym typeface="Symbol" pitchFamily="18" charset="2"/>
              </a:rPr>
              <a:t></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10</a:t>
            </a:r>
            <a:r>
              <a:rPr lang="en-US" altLang="ko-KR" sz="1300" b="1" baseline="30000" dirty="0">
                <a:solidFill>
                  <a:prstClr val="black">
                    <a:lumMod val="85000"/>
                    <a:lumOff val="15000"/>
                  </a:prstClr>
                </a:solidFill>
                <a:latin typeface="SamsungOne-400" panose="020B0503030303020204" pitchFamily="34" charset="0"/>
                <a:ea typeface="SamsungOne-400" panose="020B0503030303020204" pitchFamily="34" charset="0"/>
              </a:rPr>
              <a:t>6</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 1M</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sym typeface="Symbol" pitchFamily="18" charset="2"/>
              </a:rPr>
              <a:t></a:t>
            </a:r>
            <a:endPar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5" name="직사각형 13">
            <a:extLst>
              <a:ext uri="{FF2B5EF4-FFF2-40B4-BE49-F238E27FC236}">
                <a16:creationId xmlns:a16="http://schemas.microsoft.com/office/drawing/2014/main" id="{D0331401-EC2B-40A9-B45B-81D0E65943F6}"/>
              </a:ext>
            </a:extLst>
          </p:cNvPr>
          <p:cNvSpPr/>
          <p:nvPr/>
        </p:nvSpPr>
        <p:spPr>
          <a:xfrm>
            <a:off x="580388" y="4400954"/>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Đơn vị điện trở: (Ôm)</a:t>
            </a:r>
          </a:p>
        </p:txBody>
      </p:sp>
      <p:grpSp>
        <p:nvGrpSpPr>
          <p:cNvPr id="6" name="그룹 5">
            <a:extLst>
              <a:ext uri="{FF2B5EF4-FFF2-40B4-BE49-F238E27FC236}">
                <a16:creationId xmlns:a16="http://schemas.microsoft.com/office/drawing/2014/main" id="{A765DC95-69C2-465C-9F9C-3CCAD9004CB6}"/>
              </a:ext>
            </a:extLst>
          </p:cNvPr>
          <p:cNvGrpSpPr/>
          <p:nvPr/>
        </p:nvGrpSpPr>
        <p:grpSpPr>
          <a:xfrm>
            <a:off x="712182" y="4976493"/>
            <a:ext cx="6979589" cy="1150810"/>
            <a:chOff x="712182" y="5073442"/>
            <a:chExt cx="6979589" cy="1150810"/>
          </a:xfrm>
        </p:grpSpPr>
        <p:sp>
          <p:nvSpPr>
            <p:cNvPr id="7" name="사각형: 둥근 모서리 2">
              <a:extLst>
                <a:ext uri="{FF2B5EF4-FFF2-40B4-BE49-F238E27FC236}">
                  <a16:creationId xmlns:a16="http://schemas.microsoft.com/office/drawing/2014/main" id="{0863B57A-ABF5-4026-96A2-F18D5761D16A}"/>
                </a:ext>
              </a:extLst>
            </p:cNvPr>
            <p:cNvSpPr/>
            <p:nvPr/>
          </p:nvSpPr>
          <p:spPr>
            <a:xfrm>
              <a:off x="712182" y="5134339"/>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000" b="1" dirty="0">
                  <a:solidFill>
                    <a:schemeClr val="bg1"/>
                  </a:solidFill>
                  <a:latin typeface="SamsungOne-400" panose="020B0503030303020204" pitchFamily="34" charset="0"/>
                </a:rPr>
                <a:t>VD</a:t>
              </a:r>
              <a:endParaRPr lang="ko-KR" altLang="en-US" sz="1000" b="1" dirty="0">
                <a:solidFill>
                  <a:schemeClr val="bg1"/>
                </a:solidFill>
                <a:latin typeface="SamsungOne-400" panose="020B0503030303020204" pitchFamily="34" charset="0"/>
              </a:endParaRPr>
            </a:p>
          </p:txBody>
        </p:sp>
        <p:sp>
          <p:nvSpPr>
            <p:cNvPr id="8" name="직사각형 37">
              <a:extLst>
                <a:ext uri="{FF2B5EF4-FFF2-40B4-BE49-F238E27FC236}">
                  <a16:creationId xmlns:a16="http://schemas.microsoft.com/office/drawing/2014/main" id="{3516F723-9771-4BDA-A2A1-AD8511A3069B}"/>
                </a:ext>
              </a:extLst>
            </p:cNvPr>
            <p:cNvSpPr/>
            <p:nvPr/>
          </p:nvSpPr>
          <p:spPr>
            <a:xfrm>
              <a:off x="1087680" y="5073442"/>
              <a:ext cx="6604091"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0" lvl="1">
                <a:spcAft>
                  <a:spcPts val="800"/>
                </a:spcAft>
                <a:buClr>
                  <a:srgbClr val="CC00FF"/>
                </a:buClr>
                <a:buNone/>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Nâu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Đen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Đỏ</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đậm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10100 = 1000() = 1 (K) (Sai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5% )</a:t>
              </a:r>
            </a:p>
            <a:p>
              <a:pPr marL="0" lvl="1">
                <a:spcAft>
                  <a:spcPts val="800"/>
                </a:spcAft>
                <a:buClr>
                  <a:srgbClr val="CC00FF"/>
                </a:buClr>
                <a:buNone/>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Cam,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đậm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47103 = 47 k (Sai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5%)</a:t>
              </a:r>
            </a:p>
            <a:p>
              <a:pPr marL="0" lvl="1">
                <a:spcAft>
                  <a:spcPts val="800"/>
                </a:spcAft>
                <a:buClr>
                  <a:srgbClr val="CC00FF"/>
                </a:buClr>
                <a:buNone/>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3) Cam, Cam,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đậm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33104 = 330 k (Sai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5%)  </a:t>
              </a:r>
              <a:b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4)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Nâu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45101 = 450 (Sai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10%)</a:t>
              </a:r>
            </a:p>
          </p:txBody>
        </p:sp>
      </p:grpSp>
      <p:sp>
        <p:nvSpPr>
          <p:cNvPr id="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aphicFrame>
        <p:nvGraphicFramePr>
          <p:cNvPr id="11" name="Group 4">
            <a:extLst>
              <a:ext uri="{FF2B5EF4-FFF2-40B4-BE49-F238E27FC236}">
                <a16:creationId xmlns:a16="http://schemas.microsoft.com/office/drawing/2014/main" id="{2A9D5B8F-AB78-4E89-B525-696015417135}"/>
              </a:ext>
            </a:extLst>
          </p:cNvPr>
          <p:cNvGraphicFramePr>
            <a:graphicFrameLocks noGrp="1"/>
          </p:cNvGraphicFramePr>
          <p:nvPr>
            <p:extLst>
              <p:ext uri="{D42A27DB-BD31-4B8C-83A1-F6EECF244321}">
                <p14:modId xmlns:p14="http://schemas.microsoft.com/office/powerpoint/2010/main" val="3012841488"/>
              </p:ext>
            </p:extLst>
          </p:nvPr>
        </p:nvGraphicFramePr>
        <p:xfrm>
          <a:off x="1276350" y="1881980"/>
          <a:ext cx="7353300" cy="575185"/>
        </p:xfrm>
        <a:graphic>
          <a:graphicData uri="http://schemas.openxmlformats.org/drawingml/2006/table">
            <a:tbl>
              <a:tblPr/>
              <a:tblGrid>
                <a:gridCol w="735013">
                  <a:extLst>
                    <a:ext uri="{9D8B030D-6E8A-4147-A177-3AD203B41FA5}">
                      <a16:colId xmlns:a16="http://schemas.microsoft.com/office/drawing/2014/main" val="20000"/>
                    </a:ext>
                  </a:extLst>
                </a:gridCol>
                <a:gridCol w="735012">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gridCol w="735013">
                  <a:extLst>
                    <a:ext uri="{9D8B030D-6E8A-4147-A177-3AD203B41FA5}">
                      <a16:colId xmlns:a16="http://schemas.microsoft.com/office/drawing/2014/main" val="20003"/>
                    </a:ext>
                  </a:extLst>
                </a:gridCol>
                <a:gridCol w="735012">
                  <a:extLst>
                    <a:ext uri="{9D8B030D-6E8A-4147-A177-3AD203B41FA5}">
                      <a16:colId xmlns:a16="http://schemas.microsoft.com/office/drawing/2014/main" val="20004"/>
                    </a:ext>
                  </a:extLst>
                </a:gridCol>
                <a:gridCol w="735013">
                  <a:extLst>
                    <a:ext uri="{9D8B030D-6E8A-4147-A177-3AD203B41FA5}">
                      <a16:colId xmlns:a16="http://schemas.microsoft.com/office/drawing/2014/main" val="20005"/>
                    </a:ext>
                  </a:extLst>
                </a:gridCol>
                <a:gridCol w="735012">
                  <a:extLst>
                    <a:ext uri="{9D8B030D-6E8A-4147-A177-3AD203B41FA5}">
                      <a16:colId xmlns:a16="http://schemas.microsoft.com/office/drawing/2014/main" val="20006"/>
                    </a:ext>
                  </a:extLst>
                </a:gridCol>
                <a:gridCol w="736600">
                  <a:extLst>
                    <a:ext uri="{9D8B030D-6E8A-4147-A177-3AD203B41FA5}">
                      <a16:colId xmlns:a16="http://schemas.microsoft.com/office/drawing/2014/main" val="20007"/>
                    </a:ext>
                  </a:extLst>
                </a:gridCol>
                <a:gridCol w="735013">
                  <a:extLst>
                    <a:ext uri="{9D8B030D-6E8A-4147-A177-3AD203B41FA5}">
                      <a16:colId xmlns:a16="http://schemas.microsoft.com/office/drawing/2014/main" val="20008"/>
                    </a:ext>
                  </a:extLst>
                </a:gridCol>
                <a:gridCol w="735012">
                  <a:extLst>
                    <a:ext uri="{9D8B030D-6E8A-4147-A177-3AD203B41FA5}">
                      <a16:colId xmlns:a16="http://schemas.microsoft.com/office/drawing/2014/main" val="20009"/>
                    </a:ext>
                  </a:extLst>
                </a:gridCol>
              </a:tblGrid>
              <a:tr h="324000">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en-US" sz="1400" b="0" i="0" u="none" strike="noStrike" cap="none" normalizeH="0" baseline="0" dirty="0">
                        <a:ln>
                          <a:noFill/>
                        </a:ln>
                        <a:solidFill>
                          <a:schemeClr val="accent2"/>
                        </a:solidFill>
                        <a:effectLst/>
                        <a:latin typeface="Arial" pitchFamily="34" charset="0"/>
                        <a:ea typeface="굴림" pitchFamily="50" charset="-127"/>
                      </a:endParaRPr>
                    </a:p>
                  </a:txBody>
                  <a:tcPr marT="0" marB="0"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tx2"/>
                    </a:solid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en-US" sz="1400" b="0" i="0" u="none" strike="noStrike" cap="none" normalizeH="0" baseline="0" dirty="0">
                        <a:ln>
                          <a:noFill/>
                        </a:ln>
                        <a:solidFill>
                          <a:schemeClr val="accent2"/>
                        </a:solidFill>
                        <a:effectLst/>
                        <a:latin typeface="Arial" pitchFamily="34" charset="0"/>
                        <a:ea typeface="굴림" pitchFamily="50" charset="-127"/>
                      </a:endParaRP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996600"/>
                    </a:solid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en-US" sz="1400" b="0" i="0" u="none" strike="noStrike" cap="none" normalizeH="0" baseline="0" dirty="0">
                        <a:ln>
                          <a:noFill/>
                        </a:ln>
                        <a:solidFill>
                          <a:schemeClr val="accent2"/>
                        </a:solidFill>
                        <a:effectLst/>
                        <a:latin typeface="Arial" pitchFamily="34" charset="0"/>
                        <a:ea typeface="굴림" pitchFamily="50" charset="-127"/>
                      </a:endParaRP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F3300"/>
                    </a:solid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en-US" sz="900" b="0" i="0" u="none" strike="noStrike" cap="none" normalizeH="0" baseline="0" dirty="0">
                        <a:ln>
                          <a:noFill/>
                        </a:ln>
                        <a:solidFill>
                          <a:schemeClr val="accent2"/>
                        </a:solidFill>
                        <a:effectLst/>
                        <a:latin typeface="Arial" pitchFamily="34" charset="0"/>
                        <a:ea typeface="굴림" pitchFamily="50" charset="-127"/>
                      </a:endParaRP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F9933"/>
                    </a:solid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en-US" sz="1400" b="0" i="0" u="none" strike="noStrike" cap="none" normalizeH="0" baseline="0" dirty="0">
                        <a:ln>
                          <a:noFill/>
                        </a:ln>
                        <a:solidFill>
                          <a:schemeClr val="accent2"/>
                        </a:solidFill>
                        <a:effectLst/>
                        <a:latin typeface="Arial" pitchFamily="34" charset="0"/>
                        <a:ea typeface="굴림" pitchFamily="50" charset="-127"/>
                      </a:endParaRP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FFF66"/>
                    </a:solid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en-US" sz="1400" b="0" i="0" u="none" strike="noStrike" cap="none" normalizeH="0" baseline="0" dirty="0">
                        <a:ln>
                          <a:noFill/>
                        </a:ln>
                        <a:solidFill>
                          <a:schemeClr val="accent2"/>
                        </a:solidFill>
                        <a:effectLst/>
                        <a:latin typeface="Arial" pitchFamily="34" charset="0"/>
                        <a:ea typeface="굴림" pitchFamily="50" charset="-127"/>
                      </a:endParaRP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00CC00"/>
                    </a:solid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en-US" sz="1400" b="0" i="0" u="none" strike="noStrike" cap="none" normalizeH="0" baseline="0" dirty="0">
                        <a:ln>
                          <a:noFill/>
                        </a:ln>
                        <a:solidFill>
                          <a:schemeClr val="accent2"/>
                        </a:solidFill>
                        <a:effectLst/>
                        <a:latin typeface="Arial" pitchFamily="34" charset="0"/>
                        <a:ea typeface="굴림" pitchFamily="50" charset="-127"/>
                      </a:endParaRP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accent2"/>
                    </a:solid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en-US" sz="1400" b="0" i="0" u="none" strike="noStrike" cap="none" normalizeH="0" baseline="0" dirty="0">
                        <a:ln>
                          <a:noFill/>
                        </a:ln>
                        <a:solidFill>
                          <a:schemeClr val="accent2"/>
                        </a:solidFill>
                        <a:effectLst/>
                        <a:latin typeface="Arial" pitchFamily="34" charset="0"/>
                        <a:ea typeface="굴림" pitchFamily="50" charset="-127"/>
                      </a:endParaRP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hlink"/>
                    </a:solid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en-US" sz="1400" b="0" i="0" u="none" strike="noStrike" cap="none" normalizeH="0" baseline="0" dirty="0">
                        <a:ln>
                          <a:noFill/>
                        </a:ln>
                        <a:solidFill>
                          <a:schemeClr val="accent2"/>
                        </a:solidFill>
                        <a:effectLst/>
                        <a:latin typeface="Arial" pitchFamily="34" charset="0"/>
                        <a:ea typeface="굴림" pitchFamily="50" charset="-127"/>
                      </a:endParaRP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folHlink"/>
                    </a:solid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en-US" sz="1400" b="0" i="0" u="none" strike="noStrike" cap="none" normalizeH="0" baseline="0" dirty="0">
                        <a:ln>
                          <a:noFill/>
                        </a:ln>
                        <a:solidFill>
                          <a:schemeClr val="accent2"/>
                        </a:solidFill>
                        <a:effectLst/>
                        <a:latin typeface="Arial" pitchFamily="34" charset="0"/>
                        <a:ea typeface="굴림" pitchFamily="50" charset="-127"/>
                      </a:endParaRP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1185">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en-US" altLang="ko-KR" sz="16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0</a:t>
                      </a:r>
                    </a:p>
                  </a:txBody>
                  <a:tcPr marT="0" marB="0"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en-US" altLang="ko-KR" sz="16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1</a:t>
                      </a: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en-US" altLang="ko-KR" sz="1600" b="0" kern="120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2</a:t>
                      </a: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en-US" altLang="ko-KR" sz="16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3</a:t>
                      </a: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en-US" altLang="ko-KR" sz="16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4</a:t>
                      </a: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en-US" altLang="ko-KR" sz="1600" b="0" kern="120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5</a:t>
                      </a: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en-US" altLang="ko-KR" sz="16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6</a:t>
                      </a: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en-US" altLang="ko-KR" sz="16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7</a:t>
                      </a: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en-US" altLang="ko-KR" sz="16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8</a:t>
                      </a: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itchFamily="2" charset="2"/>
                        <a:defRPr kumimoji="1" sz="2400">
                          <a:solidFill>
                            <a:schemeClr val="accent2"/>
                          </a:solidFill>
                          <a:latin typeface="Arial" pitchFamily="34" charset="0"/>
                          <a:ea typeface="굴림" pitchFamily="50" charset="-127"/>
                        </a:defRPr>
                      </a:lvl1pPr>
                      <a:lvl2pPr marL="742950" indent="-285750" eaLnBrk="0" hangingPunct="0">
                        <a:spcBef>
                          <a:spcPct val="20000"/>
                        </a:spcBef>
                        <a:buFont typeface="굴림" pitchFamily="50" charset="-127"/>
                        <a:defRPr kumimoji="1" sz="2000">
                          <a:solidFill>
                            <a:schemeClr val="tx1"/>
                          </a:solidFill>
                          <a:latin typeface="Arial" pitchFamily="34" charset="0"/>
                          <a:ea typeface="굴림" pitchFamily="50" charset="-127"/>
                        </a:defRPr>
                      </a:lvl2pPr>
                      <a:lvl3pPr marL="1143000" indent="-228600" eaLnBrk="0" hangingPunct="0">
                        <a:spcBef>
                          <a:spcPct val="20000"/>
                        </a:spcBef>
                        <a:buFont typeface="Wingdings" pitchFamily="2" charset="2"/>
                        <a:defRPr kumimoji="1">
                          <a:solidFill>
                            <a:schemeClr val="accent2"/>
                          </a:solidFill>
                          <a:latin typeface="Arial" pitchFamily="34" charset="0"/>
                          <a:ea typeface="굴림" pitchFamily="50" charset="-127"/>
                        </a:defRPr>
                      </a:lvl3pPr>
                      <a:lvl4pPr marL="1600200" indent="-228600" eaLnBrk="0" hangingPunct="0">
                        <a:spcBef>
                          <a:spcPct val="20000"/>
                        </a:spcBef>
                        <a:defRPr kumimoji="1" sz="1600">
                          <a:solidFill>
                            <a:schemeClr val="tx1"/>
                          </a:solidFill>
                          <a:latin typeface="Arial" pitchFamily="34" charset="0"/>
                          <a:ea typeface="굴림" pitchFamily="50" charset="-127"/>
                        </a:defRPr>
                      </a:lvl4pPr>
                      <a:lvl5pPr marL="2057400" indent="-228600" eaLnBrk="0" hangingPunct="0">
                        <a:spcBef>
                          <a:spcPct val="20000"/>
                        </a:spcBef>
                        <a:defRPr kumimoji="1" sz="1400">
                          <a:solidFill>
                            <a:schemeClr val="tx1"/>
                          </a:solidFill>
                          <a:latin typeface="Arial" pitchFamily="34" charset="0"/>
                          <a:ea typeface="굴림" pitchFamily="50" charset="-127"/>
                        </a:defRPr>
                      </a:lvl5pPr>
                      <a:lvl6pPr marL="2514600" indent="-228600" eaLnBrk="0" fontAlgn="base" hangingPunct="0">
                        <a:spcBef>
                          <a:spcPct val="20000"/>
                        </a:spcBef>
                        <a:spcAft>
                          <a:spcPct val="0"/>
                        </a:spcAft>
                        <a:defRPr kumimoji="1" sz="1400">
                          <a:solidFill>
                            <a:schemeClr val="tx1"/>
                          </a:solidFill>
                          <a:latin typeface="Arial" pitchFamily="34" charset="0"/>
                          <a:ea typeface="굴림" pitchFamily="50" charset="-127"/>
                        </a:defRPr>
                      </a:lvl6pPr>
                      <a:lvl7pPr marL="2971800" indent="-228600" eaLnBrk="0" fontAlgn="base" hangingPunct="0">
                        <a:spcBef>
                          <a:spcPct val="20000"/>
                        </a:spcBef>
                        <a:spcAft>
                          <a:spcPct val="0"/>
                        </a:spcAft>
                        <a:defRPr kumimoji="1" sz="1400">
                          <a:solidFill>
                            <a:schemeClr val="tx1"/>
                          </a:solidFill>
                          <a:latin typeface="Arial" pitchFamily="34" charset="0"/>
                          <a:ea typeface="굴림" pitchFamily="50" charset="-127"/>
                        </a:defRPr>
                      </a:lvl7pPr>
                      <a:lvl8pPr marL="3429000" indent="-228600" eaLnBrk="0" fontAlgn="base" hangingPunct="0">
                        <a:spcBef>
                          <a:spcPct val="20000"/>
                        </a:spcBef>
                        <a:spcAft>
                          <a:spcPct val="0"/>
                        </a:spcAft>
                        <a:defRPr kumimoji="1" sz="1400">
                          <a:solidFill>
                            <a:schemeClr val="tx1"/>
                          </a:solidFill>
                          <a:latin typeface="Arial" pitchFamily="34" charset="0"/>
                          <a:ea typeface="굴림" pitchFamily="50" charset="-127"/>
                        </a:defRPr>
                      </a:lvl8pPr>
                      <a:lvl9pPr marL="3886200" indent="-228600" eaLnBrk="0" fontAlgn="base" hangingPunct="0">
                        <a:spcBef>
                          <a:spcPct val="20000"/>
                        </a:spcBef>
                        <a:spcAft>
                          <a:spcPct val="0"/>
                        </a:spcAft>
                        <a:defRPr kumimoji="1" sz="1400">
                          <a:solidFill>
                            <a:schemeClr val="tx1"/>
                          </a:solidFill>
                          <a:latin typeface="Arial" pitchFamily="34" charset="0"/>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en-US" altLang="ko-KR" sz="16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9</a:t>
                      </a:r>
                    </a:p>
                  </a:txBody>
                  <a:tcPr marT="0" marB="0"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23" name="그룹 22"/>
          <p:cNvGrpSpPr/>
          <p:nvPr/>
        </p:nvGrpSpPr>
        <p:grpSpPr>
          <a:xfrm>
            <a:off x="1276350" y="2457165"/>
            <a:ext cx="7350126" cy="1716256"/>
            <a:chOff x="1276350" y="2597820"/>
            <a:chExt cx="7350126" cy="1716256"/>
          </a:xfrm>
        </p:grpSpPr>
        <p:sp>
          <p:nvSpPr>
            <p:cNvPr id="12" name="직사각형 11">
              <a:extLst>
                <a:ext uri="{FF2B5EF4-FFF2-40B4-BE49-F238E27FC236}">
                  <a16:creationId xmlns:a16="http://schemas.microsoft.com/office/drawing/2014/main" id="{A03C81A8-A31D-4EA8-9F7C-C6B743A16E32}"/>
                </a:ext>
              </a:extLst>
            </p:cNvPr>
            <p:cNvSpPr/>
            <p:nvPr/>
          </p:nvSpPr>
          <p:spPr>
            <a:xfrm>
              <a:off x="1276350" y="2597820"/>
              <a:ext cx="7350126" cy="171625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3" name="그룹 12">
              <a:extLst>
                <a:ext uri="{FF2B5EF4-FFF2-40B4-BE49-F238E27FC236}">
                  <a16:creationId xmlns:a16="http://schemas.microsoft.com/office/drawing/2014/main" id="{CF749346-1E2A-49ED-8896-7A5EC0CA50F6}"/>
                </a:ext>
              </a:extLst>
            </p:cNvPr>
            <p:cNvGrpSpPr/>
            <p:nvPr/>
          </p:nvGrpSpPr>
          <p:grpSpPr>
            <a:xfrm>
              <a:off x="1715547" y="2719740"/>
              <a:ext cx="6471730" cy="1550285"/>
              <a:chOff x="1416488" y="3373704"/>
              <a:chExt cx="6471730" cy="1550285"/>
            </a:xfrm>
          </p:grpSpPr>
          <p:grpSp>
            <p:nvGrpSpPr>
              <p:cNvPr id="14" name="그룹 13">
                <a:extLst>
                  <a:ext uri="{FF2B5EF4-FFF2-40B4-BE49-F238E27FC236}">
                    <a16:creationId xmlns:a16="http://schemas.microsoft.com/office/drawing/2014/main" id="{D2349ADA-FAB2-45FF-997C-0BDD73971B57}"/>
                  </a:ext>
                </a:extLst>
              </p:cNvPr>
              <p:cNvGrpSpPr/>
              <p:nvPr/>
            </p:nvGrpSpPr>
            <p:grpSpPr>
              <a:xfrm>
                <a:off x="1416488" y="3373704"/>
                <a:ext cx="3599489" cy="1550285"/>
                <a:chOff x="1416488" y="3373704"/>
                <a:chExt cx="3599489" cy="1550285"/>
              </a:xfrm>
            </p:grpSpPr>
            <p:pic>
              <p:nvPicPr>
                <p:cNvPr id="18" name="Picture 39" descr="img25.gif">
                  <a:extLst>
                    <a:ext uri="{FF2B5EF4-FFF2-40B4-BE49-F238E27FC236}">
                      <a16:creationId xmlns:a16="http://schemas.microsoft.com/office/drawing/2014/main" id="{05FE422F-05C6-4C15-9E3D-56EB0BB7741E}"/>
                    </a:ext>
                  </a:extLst>
                </p:cNvPr>
                <p:cNvPicPr>
                  <a:picLocks noChangeAspect="1" noChangeArrowheads="1"/>
                </p:cNvPicPr>
                <p:nvPr/>
              </p:nvPicPr>
              <p:blipFill rotWithShape="1">
                <a:blip r:embed="rId4" r:link="rId5">
                  <a:extLst>
                    <a:ext uri="{28A0092B-C50C-407E-A947-70E740481C1C}">
                      <a14:useLocalDpi xmlns:a14="http://schemas.microsoft.com/office/drawing/2010/main"/>
                    </a:ext>
                  </a:extLst>
                </a:blip>
                <a:srcRect t="4889" r="51521"/>
                <a:stretch>
                  <a:fillRect/>
                </a:stretch>
              </p:blipFill>
              <p:spPr bwMode="auto">
                <a:xfrm>
                  <a:off x="1416488" y="3373704"/>
                  <a:ext cx="2338603" cy="15502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9" name="직사각형 18">
                  <a:extLst>
                    <a:ext uri="{FF2B5EF4-FFF2-40B4-BE49-F238E27FC236}">
                      <a16:creationId xmlns:a16="http://schemas.microsoft.com/office/drawing/2014/main" id="{C229831D-0512-4E86-AD18-4D278B5A54F2}"/>
                    </a:ext>
                  </a:extLst>
                </p:cNvPr>
                <p:cNvSpPr/>
                <p:nvPr/>
              </p:nvSpPr>
              <p:spPr>
                <a:xfrm>
                  <a:off x="2363560" y="3887375"/>
                  <a:ext cx="2026664" cy="257369"/>
                </a:xfrm>
                <a:prstGeom prst="rect">
                  <a:avLst/>
                </a:prstGeom>
                <a:solidFill>
                  <a:srgbClr val="F8F8F8"/>
                </a:solidFill>
              </p:spPr>
              <p:txBody>
                <a:bodyPr wrap="square" lIns="0" tIns="36000" rIns="0" bIns="36000" rtlCol="0">
                  <a:spAutoFit/>
                  <a:scene3d>
                    <a:camera prst="orthographicFront"/>
                    <a:lightRig rig="threePt" dir="t"/>
                  </a:scene3d>
                  <a:sp3d>
                    <a:bevelT w="0" h="6350"/>
                    <a:bevelB w="0" h="0"/>
                  </a:sp3d>
                </a:bodyPr>
                <a:lstStyle/>
                <a:p>
                  <a:pPr defTabSz="457200" latinLnBrk="0"/>
                  <a:r>
                    <a:rPr lang="en-US" altLang="ko-KR" sz="1200" dirty="0" err="1">
                      <a:solidFill>
                        <a:srgbClr val="000000"/>
                      </a:solidFill>
                      <a:latin typeface="SamsungOne-400" panose="020B0503030303020204" pitchFamily="34" charset="0"/>
                      <a:ea typeface="SamsungOne-400" panose="020B0503030303020204" pitchFamily="34" charset="0"/>
                    </a:rPr>
                    <a:t>Vạch</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màu</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thứ</a:t>
                  </a:r>
                  <a:r>
                    <a:rPr lang="en-US" altLang="ko-KR" sz="1200" dirty="0">
                      <a:solidFill>
                        <a:srgbClr val="000000"/>
                      </a:solidFill>
                      <a:latin typeface="SamsungOne-400" panose="020B0503030303020204" pitchFamily="34" charset="0"/>
                      <a:ea typeface="SamsungOne-400" panose="020B0503030303020204" pitchFamily="34" charset="0"/>
                    </a:rPr>
                    <a:t> 4 (</a:t>
                  </a:r>
                  <a:r>
                    <a:rPr lang="en-US" altLang="ko-KR" sz="1200" dirty="0" err="1">
                      <a:solidFill>
                        <a:srgbClr val="000000"/>
                      </a:solidFill>
                      <a:latin typeface="SamsungOne-400" panose="020B0503030303020204" pitchFamily="34" charset="0"/>
                      <a:ea typeface="SamsungOne-400" panose="020B0503030303020204" pitchFamily="34" charset="0"/>
                    </a:rPr>
                    <a:t>sai</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số</a:t>
                  </a:r>
                  <a:r>
                    <a:rPr lang="en-US" altLang="ko-KR" sz="1200" dirty="0">
                      <a:solidFill>
                        <a:srgbClr val="000000"/>
                      </a:solidFill>
                      <a:latin typeface="SamsungOne-400" panose="020B0503030303020204" pitchFamily="34" charset="0"/>
                      <a:ea typeface="SamsungOne-400" panose="020B0503030303020204" pitchFamily="34" charset="0"/>
                    </a:rPr>
                    <a:t>)</a:t>
                  </a:r>
                </a:p>
              </p:txBody>
            </p:sp>
            <p:sp>
              <p:nvSpPr>
                <p:cNvPr id="20" name="직사각형 19">
                  <a:extLst>
                    <a:ext uri="{FF2B5EF4-FFF2-40B4-BE49-F238E27FC236}">
                      <a16:creationId xmlns:a16="http://schemas.microsoft.com/office/drawing/2014/main" id="{E414450B-6B3A-4D13-8D58-3CA81BA8B1C2}"/>
                    </a:ext>
                  </a:extLst>
                </p:cNvPr>
                <p:cNvSpPr/>
                <p:nvPr/>
              </p:nvSpPr>
              <p:spPr>
                <a:xfrm>
                  <a:off x="2359560" y="4412077"/>
                  <a:ext cx="2656417" cy="257369"/>
                </a:xfrm>
                <a:prstGeom prst="rect">
                  <a:avLst/>
                </a:prstGeom>
                <a:solidFill>
                  <a:srgbClr val="F8F8F8"/>
                </a:solidFill>
              </p:spPr>
              <p:txBody>
                <a:bodyPr wrap="square" lIns="0" tIns="36000" rIns="0" bIns="36000" rtlCol="0">
                  <a:spAutoFit/>
                  <a:scene3d>
                    <a:camera prst="orthographicFront"/>
                    <a:lightRig rig="threePt" dir="t"/>
                  </a:scene3d>
                  <a:sp3d>
                    <a:bevelT w="0" h="6350"/>
                    <a:bevelB w="0" h="0"/>
                  </a:sp3d>
                </a:bodyPr>
                <a:lstStyle/>
                <a:p>
                  <a:pPr defTabSz="457200" latinLnBrk="0"/>
                  <a:r>
                    <a:rPr lang="en-US" altLang="ko-KR" sz="1200" dirty="0" err="1">
                      <a:solidFill>
                        <a:srgbClr val="000000"/>
                      </a:solidFill>
                      <a:latin typeface="SamsungOne-400" panose="020B0503030303020204" pitchFamily="34" charset="0"/>
                      <a:ea typeface="SamsungOne-400" panose="020B0503030303020204" pitchFamily="34" charset="0"/>
                    </a:rPr>
                    <a:t>Vạch</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màu</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thứ</a:t>
                  </a:r>
                  <a:r>
                    <a:rPr lang="en-US" altLang="ko-KR" sz="1200" dirty="0">
                      <a:solidFill>
                        <a:srgbClr val="000000"/>
                      </a:solidFill>
                      <a:latin typeface="SamsungOne-400" panose="020B0503030303020204" pitchFamily="34" charset="0"/>
                      <a:ea typeface="SamsungOne-400" panose="020B0503030303020204" pitchFamily="34" charset="0"/>
                    </a:rPr>
                    <a:t> 2 (</a:t>
                  </a:r>
                  <a:r>
                    <a:rPr lang="en-US" altLang="ko-KR" sz="1200" dirty="0" err="1">
                      <a:solidFill>
                        <a:srgbClr val="000000"/>
                      </a:solidFill>
                      <a:latin typeface="SamsungOne-400" panose="020B0503030303020204" pitchFamily="34" charset="0"/>
                      <a:ea typeface="SamsungOne-400" panose="020B0503030303020204" pitchFamily="34" charset="0"/>
                    </a:rPr>
                    <a:t>số</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thứ</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hai</a:t>
                  </a:r>
                  <a:r>
                    <a:rPr lang="en-US" altLang="ko-KR" sz="1200" dirty="0">
                      <a:solidFill>
                        <a:srgbClr val="000000"/>
                      </a:solidFill>
                      <a:latin typeface="SamsungOne-400" panose="020B0503030303020204" pitchFamily="34" charset="0"/>
                      <a:ea typeface="SamsungOne-400" panose="020B0503030303020204" pitchFamily="34" charset="0"/>
                    </a:rPr>
                    <a:t>)</a:t>
                  </a:r>
                </a:p>
              </p:txBody>
            </p:sp>
            <p:sp>
              <p:nvSpPr>
                <p:cNvPr id="21" name="직사각형 20">
                  <a:extLst>
                    <a:ext uri="{FF2B5EF4-FFF2-40B4-BE49-F238E27FC236}">
                      <a16:creationId xmlns:a16="http://schemas.microsoft.com/office/drawing/2014/main" id="{F19762F5-FE17-4129-BACD-D337BE4B3FC1}"/>
                    </a:ext>
                  </a:extLst>
                </p:cNvPr>
                <p:cNvSpPr/>
                <p:nvPr/>
              </p:nvSpPr>
              <p:spPr>
                <a:xfrm>
                  <a:off x="2359560" y="4144745"/>
                  <a:ext cx="2501627" cy="257369"/>
                </a:xfrm>
                <a:prstGeom prst="rect">
                  <a:avLst/>
                </a:prstGeom>
                <a:solidFill>
                  <a:srgbClr val="F8F8F8"/>
                </a:solidFill>
              </p:spPr>
              <p:txBody>
                <a:bodyPr wrap="square" lIns="0" tIns="36000" rIns="0" bIns="36000" rtlCol="0">
                  <a:spAutoFit/>
                  <a:scene3d>
                    <a:camera prst="orthographicFront"/>
                    <a:lightRig rig="threePt" dir="t"/>
                  </a:scene3d>
                  <a:sp3d>
                    <a:bevelT w="0" h="6350"/>
                    <a:bevelB w="0" h="0"/>
                  </a:sp3d>
                </a:bodyPr>
                <a:lstStyle/>
                <a:p>
                  <a:pPr defTabSz="457200" latinLnBrk="0"/>
                  <a:r>
                    <a:rPr lang="en-US" altLang="ko-KR" sz="1200" dirty="0" err="1">
                      <a:solidFill>
                        <a:srgbClr val="000000"/>
                      </a:solidFill>
                      <a:latin typeface="SamsungOne-400" panose="020B0503030303020204" pitchFamily="34" charset="0"/>
                      <a:ea typeface="SamsungOne-400" panose="020B0503030303020204" pitchFamily="34" charset="0"/>
                    </a:rPr>
                    <a:t>Vạch</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màu</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thứ</a:t>
                  </a:r>
                  <a:r>
                    <a:rPr lang="en-US" altLang="ko-KR" sz="1200" dirty="0">
                      <a:solidFill>
                        <a:srgbClr val="000000"/>
                      </a:solidFill>
                      <a:latin typeface="SamsungOne-400" panose="020B0503030303020204" pitchFamily="34" charset="0"/>
                      <a:ea typeface="SamsungOne-400" panose="020B0503030303020204" pitchFamily="34" charset="0"/>
                    </a:rPr>
                    <a:t> 3 (</a:t>
                  </a:r>
                  <a:r>
                    <a:rPr lang="en-US" altLang="ko-KR" sz="1200" dirty="0" err="1">
                      <a:solidFill>
                        <a:srgbClr val="000000"/>
                      </a:solidFill>
                      <a:latin typeface="SamsungOne-400" panose="020B0503030303020204" pitchFamily="34" charset="0"/>
                      <a:ea typeface="SamsungOne-400" panose="020B0503030303020204" pitchFamily="34" charset="0"/>
                    </a:rPr>
                    <a:t>Phép</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nhân</a:t>
                  </a:r>
                  <a:r>
                    <a:rPr lang="en-US" altLang="ko-KR" sz="1200" dirty="0">
                      <a:solidFill>
                        <a:srgbClr val="000000"/>
                      </a:solidFill>
                      <a:latin typeface="SamsungOne-400" panose="020B0503030303020204" pitchFamily="34" charset="0"/>
                      <a:ea typeface="SamsungOne-400" panose="020B0503030303020204" pitchFamily="34" charset="0"/>
                    </a:rPr>
                    <a:t> = </a:t>
                  </a:r>
                  <a:r>
                    <a:rPr lang="en-US" altLang="ko-KR" sz="1200" dirty="0" err="1">
                      <a:solidFill>
                        <a:srgbClr val="000000"/>
                      </a:solidFill>
                      <a:latin typeface="SamsungOne-400" panose="020B0503030303020204" pitchFamily="34" charset="0"/>
                      <a:ea typeface="SamsungOne-400" panose="020B0503030303020204" pitchFamily="34" charset="0"/>
                    </a:rPr>
                    <a:t>số</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nhân</a:t>
                  </a:r>
                  <a:r>
                    <a:rPr lang="en-US" altLang="ko-KR" sz="1200" dirty="0">
                      <a:solidFill>
                        <a:srgbClr val="000000"/>
                      </a:solidFill>
                      <a:latin typeface="SamsungOne-400" panose="020B0503030303020204" pitchFamily="34" charset="0"/>
                      <a:ea typeface="SamsungOne-400" panose="020B0503030303020204" pitchFamily="34" charset="0"/>
                    </a:rPr>
                    <a:t>)</a:t>
                  </a:r>
                </a:p>
              </p:txBody>
            </p:sp>
            <p:sp>
              <p:nvSpPr>
                <p:cNvPr id="22" name="직사각형 21">
                  <a:extLst>
                    <a:ext uri="{FF2B5EF4-FFF2-40B4-BE49-F238E27FC236}">
                      <a16:creationId xmlns:a16="http://schemas.microsoft.com/office/drawing/2014/main" id="{4D19B2D7-7F7E-468A-A561-D524CC0A0EE2}"/>
                    </a:ext>
                  </a:extLst>
                </p:cNvPr>
                <p:cNvSpPr/>
                <p:nvPr/>
              </p:nvSpPr>
              <p:spPr>
                <a:xfrm>
                  <a:off x="2359560" y="4658298"/>
                  <a:ext cx="2656417" cy="257369"/>
                </a:xfrm>
                <a:prstGeom prst="rect">
                  <a:avLst/>
                </a:prstGeom>
                <a:solidFill>
                  <a:srgbClr val="F8F8F8"/>
                </a:solidFill>
              </p:spPr>
              <p:txBody>
                <a:bodyPr wrap="square" lIns="0" tIns="36000" rIns="0" bIns="36000" rtlCol="0">
                  <a:spAutoFit/>
                  <a:scene3d>
                    <a:camera prst="orthographicFront"/>
                    <a:lightRig rig="threePt" dir="t"/>
                  </a:scene3d>
                  <a:sp3d>
                    <a:bevelT w="0" h="6350"/>
                    <a:bevelB w="0" h="0"/>
                  </a:sp3d>
                </a:bodyPr>
                <a:lstStyle/>
                <a:p>
                  <a:pPr defTabSz="457200" latinLnBrk="0"/>
                  <a:r>
                    <a:rPr lang="en-US" altLang="ko-KR" sz="1200" dirty="0" err="1">
                      <a:solidFill>
                        <a:srgbClr val="000000"/>
                      </a:solidFill>
                      <a:latin typeface="SamsungOne-400" panose="020B0503030303020204" pitchFamily="34" charset="0"/>
                      <a:ea typeface="SamsungOne-400" panose="020B0503030303020204" pitchFamily="34" charset="0"/>
                    </a:rPr>
                    <a:t>Vạch</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màu</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thứ</a:t>
                  </a:r>
                  <a:r>
                    <a:rPr lang="en-US" altLang="ko-KR" sz="1200" dirty="0">
                      <a:solidFill>
                        <a:srgbClr val="000000"/>
                      </a:solidFill>
                      <a:latin typeface="SamsungOne-400" panose="020B0503030303020204" pitchFamily="34" charset="0"/>
                      <a:ea typeface="SamsungOne-400" panose="020B0503030303020204" pitchFamily="34" charset="0"/>
                    </a:rPr>
                    <a:t> 1 (</a:t>
                  </a:r>
                  <a:r>
                    <a:rPr lang="en-US" altLang="ko-KR" sz="1200" dirty="0" err="1">
                      <a:solidFill>
                        <a:srgbClr val="000000"/>
                      </a:solidFill>
                      <a:latin typeface="SamsungOne-400" panose="020B0503030303020204" pitchFamily="34" charset="0"/>
                      <a:ea typeface="SamsungOne-400" panose="020B0503030303020204" pitchFamily="34" charset="0"/>
                    </a:rPr>
                    <a:t>dải</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màu</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thứ</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nhất</a:t>
                  </a:r>
                  <a:r>
                    <a:rPr lang="en-US" altLang="ko-KR" sz="1200" dirty="0">
                      <a:solidFill>
                        <a:srgbClr val="000000"/>
                      </a:solidFill>
                      <a:latin typeface="SamsungOne-400" panose="020B0503030303020204" pitchFamily="34" charset="0"/>
                      <a:ea typeface="SamsungOne-400" panose="020B0503030303020204" pitchFamily="34" charset="0"/>
                    </a:rPr>
                    <a:t>)</a:t>
                  </a:r>
                </a:p>
              </p:txBody>
            </p:sp>
          </p:grpSp>
          <p:grpSp>
            <p:nvGrpSpPr>
              <p:cNvPr id="15" name="그룹 14">
                <a:extLst>
                  <a:ext uri="{FF2B5EF4-FFF2-40B4-BE49-F238E27FC236}">
                    <a16:creationId xmlns:a16="http://schemas.microsoft.com/office/drawing/2014/main" id="{194A3F2A-496E-4460-A7FF-3480A9AA852A}"/>
                  </a:ext>
                </a:extLst>
              </p:cNvPr>
              <p:cNvGrpSpPr/>
              <p:nvPr/>
            </p:nvGrpSpPr>
            <p:grpSpPr>
              <a:xfrm>
                <a:off x="5300386" y="3373704"/>
                <a:ext cx="2587832" cy="1550285"/>
                <a:chOff x="5300386" y="3373704"/>
                <a:chExt cx="2587832" cy="1550285"/>
              </a:xfrm>
            </p:grpSpPr>
            <p:pic>
              <p:nvPicPr>
                <p:cNvPr id="16" name="Picture 39" descr="img25.gif">
                  <a:extLst>
                    <a:ext uri="{FF2B5EF4-FFF2-40B4-BE49-F238E27FC236}">
                      <a16:creationId xmlns:a16="http://schemas.microsoft.com/office/drawing/2014/main" id="{CC4F9C8F-AAA4-4753-8DAE-536B310D9555}"/>
                    </a:ext>
                  </a:extLst>
                </p:cNvPr>
                <p:cNvPicPr>
                  <a:picLocks noChangeAspect="1" noChangeArrowheads="1"/>
                </p:cNvPicPr>
                <p:nvPr/>
              </p:nvPicPr>
              <p:blipFill rotWithShape="1">
                <a:blip r:embed="rId4" r:link="rId5">
                  <a:extLst>
                    <a:ext uri="{28A0092B-C50C-407E-A947-70E740481C1C}">
                      <a14:useLocalDpi xmlns:a14="http://schemas.microsoft.com/office/drawing/2010/main"/>
                    </a:ext>
                  </a:extLst>
                </a:blip>
                <a:srcRect l="51521" t="4889"/>
                <a:stretch>
                  <a:fillRect/>
                </a:stretch>
              </p:blipFill>
              <p:spPr bwMode="auto">
                <a:xfrm>
                  <a:off x="5417820" y="3373704"/>
                  <a:ext cx="2338603" cy="15502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720D7C30-ADF5-46E8-BEC8-281B2A86CAA3}"/>
                    </a:ext>
                  </a:extLst>
                </p:cNvPr>
                <p:cNvSpPr/>
                <p:nvPr/>
              </p:nvSpPr>
              <p:spPr>
                <a:xfrm>
                  <a:off x="5300386" y="4024063"/>
                  <a:ext cx="2587832" cy="626701"/>
                </a:xfrm>
                <a:prstGeom prst="rect">
                  <a:avLst/>
                </a:prstGeom>
                <a:solidFill>
                  <a:srgbClr val="F8F8F8"/>
                </a:solidFill>
              </p:spPr>
              <p:txBody>
                <a:bodyPr wrap="square" lIns="0" tIns="36000" rIns="0" bIns="36000" rtlCol="0">
                  <a:spAutoFit/>
                  <a:scene3d>
                    <a:camera prst="orthographicFront"/>
                    <a:lightRig rig="threePt" dir="t"/>
                  </a:scene3d>
                  <a:sp3d>
                    <a:bevelT w="0" h="6350"/>
                    <a:bevelB w="0" h="0"/>
                  </a:sp3d>
                </a:bodyPr>
                <a:lstStyle/>
                <a:p>
                  <a:pPr algn="ctr" defTabSz="457200" latinLnBrk="0"/>
                  <a:r>
                    <a:rPr lang="vi-VN" altLang="ko-KR" sz="1200" dirty="0">
                      <a:solidFill>
                        <a:srgbClr val="000000"/>
                      </a:solidFill>
                      <a:latin typeface="SamsungOne-400" panose="020B0503030303020204" pitchFamily="34" charset="0"/>
                      <a:ea typeface="SamsungOne-400" panose="020B0503030303020204" pitchFamily="34" charset="0"/>
                    </a:rPr>
                    <a:t>(Nếu không phân biệt được mặt trước và mặt sau của dải màu, hãy tìm màu vàng hoặc bạc để phân biệt)</a:t>
                  </a:r>
                </a:p>
              </p:txBody>
            </p:sp>
          </p:grpSp>
        </p:grpSp>
      </p:grpSp>
    </p:spTree>
    <p:extLst>
      <p:ext uri="{BB962C8B-B14F-4D97-AF65-F5344CB8AC3E}">
        <p14:creationId xmlns:p14="http://schemas.microsoft.com/office/powerpoint/2010/main" val="13251838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10">
            <a:extLst>
              <a:ext uri="{FF2B5EF4-FFF2-40B4-BE49-F238E27FC236}">
                <a16:creationId xmlns:a16="http://schemas.microsoft.com/office/drawing/2014/main" id="{32E4E54E-F85D-483F-BFE5-DAFB483554D3}"/>
              </a:ext>
            </a:extLst>
          </p:cNvPr>
          <p:cNvSpPr/>
          <p:nvPr/>
        </p:nvSpPr>
        <p:spPr>
          <a:xfrm>
            <a:off x="712182" y="1751850"/>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ổn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dòng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qua,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những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sp>
        <p:nvSpPr>
          <p:cNvPr id="5"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trở</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6" name="그룹 25"/>
          <p:cNvGrpSpPr/>
          <p:nvPr/>
        </p:nvGrpSpPr>
        <p:grpSpPr>
          <a:xfrm>
            <a:off x="2208248" y="4509894"/>
            <a:ext cx="5363453" cy="1478097"/>
            <a:chOff x="2218340" y="4602480"/>
            <a:chExt cx="5363453" cy="1478097"/>
          </a:xfrm>
        </p:grpSpPr>
        <mc:AlternateContent xmlns:mc="http://schemas.openxmlformats.org/markup-compatibility/2006" xmlns:a14="http://schemas.microsoft.com/office/drawing/2010/main">
          <mc:Choice Requires="a14">
            <p:sp>
              <p:nvSpPr>
                <p:cNvPr id="8" name="Object 122">
                  <a:extLst>
                    <a:ext uri="{FF2B5EF4-FFF2-40B4-BE49-F238E27FC236}">
                      <a16:creationId xmlns:a16="http://schemas.microsoft.com/office/drawing/2014/main" id="{3BB74629-7E14-4CA7-BE57-D7AD3C2D84B1}"/>
                    </a:ext>
                  </a:extLst>
                </p:cNvPr>
                <p:cNvSpPr txBox="1"/>
                <p:nvPr/>
              </p:nvSpPr>
              <p:spPr bwMode="auto">
                <a:xfrm>
                  <a:off x="3202520" y="4845264"/>
                  <a:ext cx="1646733" cy="338554"/>
                </a:xfrm>
                <a:prstGeom prst="rect">
                  <a:avLst/>
                </a:prstGeom>
                <a:solidFill>
                  <a:srgbClr val="F2F2F2"/>
                </a:solidFill>
              </p:spPr>
              <p:txBody>
                <a:bodyPr wrap="none" lIns="0" rIns="0" rtlCol="0">
                  <a:spAutoFit/>
                  <a:scene3d>
                    <a:camera prst="orthographicFront"/>
                    <a:lightRig rig="threePt" dir="t"/>
                  </a:scene3d>
                  <a:sp3d>
                    <a:bevelT w="0" h="6350"/>
                    <a:bevelB w="0" h="0"/>
                  </a:sp3d>
                </a:bodyPr>
                <a:lstStyle>
                  <a:defPPr>
                    <a:defRPr lang="en-US"/>
                  </a:defPPr>
                  <a:lvl1pPr lvl="0">
                    <a:defRPr sz="1400" i="1">
                      <a:solidFill>
                        <a:srgbClr val="000000"/>
                      </a:solidFill>
                      <a:latin typeface="Cambria Math" panose="02040503050406030204" pitchFamily="18" charset="0"/>
                      <a:ea typeface="SamsungOne-400" panose="020B0503030303020204" pitchFamily="34" charset="0"/>
                    </a:defRPr>
                  </a:lvl1pPr>
                </a:lstStyle>
                <a:p>
                  <a:pPr/>
                  <a14:m>
                    <m:oMathPara xmlns:m="http://schemas.openxmlformats.org/officeDocument/2006/math">
                      <m:oMathParaPr>
                        <m:jc m:val="left"/>
                      </m:oMathParaPr>
                      <m:oMath xmlns:m="http://schemas.openxmlformats.org/officeDocument/2006/math">
                        <m:sSub>
                          <m:sSubPr>
                            <m:ctrlPr>
                              <a:rPr lang="ko-KR" altLang="en-US" sz="1600" i="1">
                                <a:latin typeface="Cambria Math" panose="02040503050406030204" pitchFamily="18" charset="0"/>
                              </a:rPr>
                            </m:ctrlPr>
                          </m:sSubPr>
                          <m:e>
                            <m:r>
                              <a:rPr lang="ko-KR" altLang="en-US" sz="1600">
                                <a:latin typeface="Cambria Math" panose="02040503050406030204" pitchFamily="18" charset="0"/>
                              </a:rPr>
                              <m:t>𝑉</m:t>
                            </m:r>
                          </m:e>
                          <m:sub>
                            <m:r>
                              <a:rPr lang="ko-KR" altLang="en-US" sz="1600">
                                <a:latin typeface="Cambria Math" panose="02040503050406030204" pitchFamily="18" charset="0"/>
                              </a:rPr>
                              <m:t>𝑅</m:t>
                            </m:r>
                          </m:sub>
                        </m:sSub>
                        <m:r>
                          <a:rPr lang="ko-KR" altLang="en-US" sz="1600">
                            <a:latin typeface="Cambria Math" panose="02040503050406030204" pitchFamily="18" charset="0"/>
                          </a:rPr>
                          <m:t>=3−2=1[</m:t>
                        </m:r>
                        <m:r>
                          <m:rPr>
                            <m:sty m:val="p"/>
                          </m:rPr>
                          <a:rPr lang="ko-KR" altLang="en-US" sz="1600">
                            <a:latin typeface="Cambria Math" panose="02040503050406030204" pitchFamily="18" charset="0"/>
                          </a:rPr>
                          <m:t>V</m:t>
                        </m:r>
                        <m:r>
                          <a:rPr lang="ko-KR" altLang="en-US" sz="1600">
                            <a:latin typeface="Cambria Math" panose="02040503050406030204" pitchFamily="18" charset="0"/>
                          </a:rPr>
                          <m:t>]</m:t>
                        </m:r>
                      </m:oMath>
                    </m:oMathPara>
                  </a14:m>
                  <a:endParaRPr lang="ko-KR" altLang="en-US" sz="1600" dirty="0"/>
                </a:p>
              </p:txBody>
            </p:sp>
          </mc:Choice>
          <mc:Fallback xmlns="">
            <p:sp>
              <p:nvSpPr>
                <p:cNvPr id="8" name="Object 122">
                  <a:extLst>
                    <a:ext uri="{FF2B5EF4-FFF2-40B4-BE49-F238E27FC236}">
                      <a16:creationId xmlns:a16="http://schemas.microsoft.com/office/drawing/2014/main" xmlns:a14="http://schemas.microsoft.com/office/drawing/2010/main" xmlns="" id="{3BB74629-7E14-4CA7-BE57-D7AD3C2D84B1}"/>
                    </a:ext>
                  </a:extLst>
                </p:cNvPr>
                <p:cNvSpPr txBox="1">
                  <a:spLocks noRot="1" noChangeAspect="1" noMove="1" noResize="1" noEditPoints="1" noAdjustHandles="1" noChangeArrowheads="1" noChangeShapeType="1" noTextEdit="1"/>
                </p:cNvSpPr>
                <p:nvPr/>
              </p:nvSpPr>
              <p:spPr bwMode="auto">
                <a:xfrm>
                  <a:off x="3202520" y="4845264"/>
                  <a:ext cx="1646733" cy="338554"/>
                </a:xfrm>
                <a:prstGeom prst="rect">
                  <a:avLst/>
                </a:prstGeom>
                <a:blipFill rotWithShape="0">
                  <a:blip r:embed="rId4"/>
                  <a:stretch>
                    <a:fillRect l="-3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Object 124">
                  <a:extLst>
                    <a:ext uri="{FF2B5EF4-FFF2-40B4-BE49-F238E27FC236}">
                      <a16:creationId xmlns:a16="http://schemas.microsoft.com/office/drawing/2014/main" id="{ADC35527-7F2B-45CB-BAE3-13609962CED0}"/>
                    </a:ext>
                  </a:extLst>
                </p:cNvPr>
                <p:cNvSpPr txBox="1"/>
                <p:nvPr/>
              </p:nvSpPr>
              <p:spPr bwMode="auto">
                <a:xfrm>
                  <a:off x="2218340" y="5349957"/>
                  <a:ext cx="2630913" cy="606063"/>
                </a:xfrm>
                <a:prstGeom prst="rect">
                  <a:avLst/>
                </a:prstGeom>
                <a:solidFill>
                  <a:srgbClr val="F2F2F2"/>
                </a:solidFill>
              </p:spPr>
              <p:txBody>
                <a:bodyPr wrap="none" lIns="0" rIns="0" rtlCol="0">
                  <a:spAutoFit/>
                  <a:scene3d>
                    <a:camera prst="orthographicFront"/>
                    <a:lightRig rig="threePt" dir="t"/>
                  </a:scene3d>
                  <a:sp3d>
                    <a:bevelT w="0" h="6350"/>
                    <a:bevelB w="0" h="0"/>
                  </a:sp3d>
                </a:bodyPr>
                <a:lstStyle>
                  <a:defPPr>
                    <a:defRPr lang="en-US"/>
                  </a:defPPr>
                  <a:lvl1pPr lvl="0">
                    <a:defRPr sz="1400" i="1">
                      <a:solidFill>
                        <a:srgbClr val="000000"/>
                      </a:solidFill>
                      <a:latin typeface="Cambria Math" panose="02040503050406030204" pitchFamily="18" charset="0"/>
                      <a:ea typeface="SamsungOne-400" panose="020B0503030303020204" pitchFamily="34" charset="0"/>
                    </a:defRPr>
                  </a:lvl1pPr>
                </a:lstStyle>
                <a:p>
                  <a:pPr/>
                  <a14:m>
                    <m:oMathPara xmlns:m="http://schemas.openxmlformats.org/officeDocument/2006/math">
                      <m:oMathParaPr>
                        <m:jc m:val="left"/>
                      </m:oMathParaPr>
                      <m:oMath xmlns:m="http://schemas.openxmlformats.org/officeDocument/2006/math">
                        <m:r>
                          <a:rPr lang="ko-KR" altLang="en-US" sz="1600">
                            <a:latin typeface="Cambria Math" panose="02040503050406030204" pitchFamily="18" charset="0"/>
                          </a:rPr>
                          <m:t>𝑅</m:t>
                        </m:r>
                        <m:r>
                          <a:rPr lang="ko-KR" altLang="en-US" sz="1600">
                            <a:latin typeface="Cambria Math" panose="02040503050406030204" pitchFamily="18" charset="0"/>
                          </a:rPr>
                          <m:t>=</m:t>
                        </m:r>
                        <m:f>
                          <m:fPr>
                            <m:ctrlPr>
                              <a:rPr lang="ko-KR" altLang="en-US" sz="1600" i="1">
                                <a:latin typeface="Cambria Math" panose="02040503050406030204" pitchFamily="18" charset="0"/>
                              </a:rPr>
                            </m:ctrlPr>
                          </m:fPr>
                          <m:num>
                            <m:sSub>
                              <m:sSubPr>
                                <m:ctrlPr>
                                  <a:rPr lang="ko-KR" altLang="en-US" sz="1600" i="1">
                                    <a:latin typeface="Cambria Math" panose="02040503050406030204" pitchFamily="18" charset="0"/>
                                  </a:rPr>
                                </m:ctrlPr>
                              </m:sSubPr>
                              <m:e>
                                <m:r>
                                  <a:rPr lang="ko-KR" altLang="en-US" sz="1600">
                                    <a:latin typeface="Cambria Math" panose="02040503050406030204" pitchFamily="18" charset="0"/>
                                  </a:rPr>
                                  <m:t>𝑉</m:t>
                                </m:r>
                              </m:e>
                              <m:sub>
                                <m:r>
                                  <a:rPr lang="ko-KR" altLang="en-US" sz="1600">
                                    <a:latin typeface="Cambria Math" panose="02040503050406030204" pitchFamily="18" charset="0"/>
                                  </a:rPr>
                                  <m:t>𝑅</m:t>
                                </m:r>
                              </m:sub>
                            </m:sSub>
                          </m:num>
                          <m:den>
                            <m:sSub>
                              <m:sSubPr>
                                <m:ctrlPr>
                                  <a:rPr lang="ko-KR" altLang="en-US" sz="1600" i="1">
                                    <a:latin typeface="Cambria Math" panose="02040503050406030204" pitchFamily="18" charset="0"/>
                                  </a:rPr>
                                </m:ctrlPr>
                              </m:sSubPr>
                              <m:e>
                                <m:r>
                                  <a:rPr lang="ko-KR" altLang="en-US" sz="1600">
                                    <a:latin typeface="Cambria Math" panose="02040503050406030204" pitchFamily="18" charset="0"/>
                                  </a:rPr>
                                  <m:t>𝐼</m:t>
                                </m:r>
                              </m:e>
                              <m:sub>
                                <m:r>
                                  <a:rPr lang="ko-KR" altLang="en-US" sz="1600">
                                    <a:latin typeface="Cambria Math" panose="02040503050406030204" pitchFamily="18" charset="0"/>
                                  </a:rPr>
                                  <m:t>𝐿𝐸𝐷</m:t>
                                </m:r>
                              </m:sub>
                            </m:sSub>
                          </m:den>
                        </m:f>
                        <m:r>
                          <a:rPr lang="ko-KR" altLang="en-US" sz="1600">
                            <a:latin typeface="Cambria Math" panose="02040503050406030204" pitchFamily="18" charset="0"/>
                          </a:rPr>
                          <m:t>=</m:t>
                        </m:r>
                        <m:f>
                          <m:fPr>
                            <m:ctrlPr>
                              <a:rPr lang="ko-KR" altLang="en-US" sz="1600" i="1">
                                <a:latin typeface="Cambria Math" panose="02040503050406030204" pitchFamily="18" charset="0"/>
                              </a:rPr>
                            </m:ctrlPr>
                          </m:fPr>
                          <m:num>
                            <m:r>
                              <a:rPr lang="ko-KR" altLang="en-US" sz="1600">
                                <a:latin typeface="Cambria Math" panose="02040503050406030204" pitchFamily="18" charset="0"/>
                              </a:rPr>
                              <m:t>1[</m:t>
                            </m:r>
                            <m:r>
                              <m:rPr>
                                <m:sty m:val="p"/>
                              </m:rPr>
                              <a:rPr lang="ko-KR" altLang="en-US" sz="1600">
                                <a:latin typeface="Cambria Math" panose="02040503050406030204" pitchFamily="18" charset="0"/>
                              </a:rPr>
                              <m:t>V</m:t>
                            </m:r>
                            <m:r>
                              <a:rPr lang="ko-KR" altLang="en-US" sz="1600">
                                <a:latin typeface="Cambria Math" panose="02040503050406030204" pitchFamily="18" charset="0"/>
                              </a:rPr>
                              <m:t>]</m:t>
                            </m:r>
                          </m:num>
                          <m:den>
                            <m:r>
                              <a:rPr lang="ko-KR" altLang="en-US" sz="1600">
                                <a:latin typeface="Cambria Math" panose="02040503050406030204" pitchFamily="18" charset="0"/>
                              </a:rPr>
                              <m:t>0.015[</m:t>
                            </m:r>
                            <m:r>
                              <m:rPr>
                                <m:sty m:val="p"/>
                              </m:rPr>
                              <a:rPr lang="ko-KR" altLang="en-US" sz="1600">
                                <a:latin typeface="Cambria Math" panose="02040503050406030204" pitchFamily="18" charset="0"/>
                              </a:rPr>
                              <m:t>A</m:t>
                            </m:r>
                            <m:r>
                              <a:rPr lang="ko-KR" altLang="en-US" sz="1600">
                                <a:latin typeface="Cambria Math" panose="02040503050406030204" pitchFamily="18" charset="0"/>
                              </a:rPr>
                              <m:t>]</m:t>
                            </m:r>
                          </m:den>
                        </m:f>
                        <m:r>
                          <a:rPr lang="ko-KR" altLang="en-US" sz="1600">
                            <a:latin typeface="Cambria Math" panose="02040503050406030204" pitchFamily="18" charset="0"/>
                          </a:rPr>
                          <m:t>=67[</m:t>
                        </m:r>
                        <m:r>
                          <m:rPr>
                            <m:sty m:val="p"/>
                          </m:rPr>
                          <a:rPr lang="ko-KR" altLang="en-US" sz="1600">
                            <a:latin typeface="Cambria Math" panose="02040503050406030204" pitchFamily="18" charset="0"/>
                          </a:rPr>
                          <m:t>Ω</m:t>
                        </m:r>
                        <m:r>
                          <a:rPr lang="ko-KR" altLang="en-US" sz="1600">
                            <a:latin typeface="Cambria Math" panose="02040503050406030204" pitchFamily="18" charset="0"/>
                          </a:rPr>
                          <m:t>]</m:t>
                        </m:r>
                      </m:oMath>
                    </m:oMathPara>
                  </a14:m>
                  <a:endParaRPr lang="ko-KR" altLang="en-US" sz="1600" dirty="0"/>
                </a:p>
              </p:txBody>
            </p:sp>
          </mc:Choice>
          <mc:Fallback xmlns="">
            <p:sp>
              <p:nvSpPr>
                <p:cNvPr id="9" name="Object 124">
                  <a:extLst>
                    <a:ext uri="{FF2B5EF4-FFF2-40B4-BE49-F238E27FC236}">
                      <a16:creationId xmlns:a16="http://schemas.microsoft.com/office/drawing/2014/main" xmlns:a14="http://schemas.microsoft.com/office/drawing/2010/main" xmlns="" id="{ADC35527-7F2B-45CB-BAE3-13609962CED0}"/>
                    </a:ext>
                  </a:extLst>
                </p:cNvPr>
                <p:cNvSpPr txBox="1">
                  <a:spLocks noRot="1" noChangeAspect="1" noMove="1" noResize="1" noEditPoints="1" noAdjustHandles="1" noChangeArrowheads="1" noChangeShapeType="1" noTextEdit="1"/>
                </p:cNvSpPr>
                <p:nvPr/>
              </p:nvSpPr>
              <p:spPr bwMode="auto">
                <a:xfrm>
                  <a:off x="2218340" y="5349957"/>
                  <a:ext cx="2630913" cy="606063"/>
                </a:xfrm>
                <a:prstGeom prst="rect">
                  <a:avLst/>
                </a:prstGeom>
                <a:blipFill rotWithShape="0">
                  <a:blip r:embed="rId5"/>
                  <a:stretch>
                    <a:fillRect l="-231"/>
                  </a:stretch>
                </a:blipFill>
              </p:spPr>
              <p:txBody>
                <a:bodyPr/>
                <a:lstStyle/>
                <a:p>
                  <a:r>
                    <a:rPr lang="ko-KR" altLang="en-US">
                      <a:noFill/>
                    </a:rPr>
                    <a:t> </a:t>
                  </a:r>
                </a:p>
              </p:txBody>
            </p:sp>
          </mc:Fallback>
        </mc:AlternateContent>
        <p:sp>
          <p:nvSpPr>
            <p:cNvPr id="10" name="AutoShape 14">
              <a:extLst>
                <a:ext uri="{FF2B5EF4-FFF2-40B4-BE49-F238E27FC236}">
                  <a16:creationId xmlns:a16="http://schemas.microsoft.com/office/drawing/2014/main" id="{C70E57C4-F4A8-4704-AD6D-16AB858743ED}"/>
                </a:ext>
              </a:extLst>
            </p:cNvPr>
            <p:cNvSpPr>
              <a:spLocks noChangeArrowheads="1"/>
            </p:cNvSpPr>
            <p:nvPr/>
          </p:nvSpPr>
          <p:spPr bwMode="auto">
            <a:xfrm>
              <a:off x="5258892" y="4602480"/>
              <a:ext cx="2322901" cy="602561"/>
            </a:xfrm>
            <a:prstGeom prst="wedgeRoundRectCallout">
              <a:avLst>
                <a:gd name="adj1" fmla="val -60493"/>
                <a:gd name="adj2" fmla="val 20218"/>
                <a:gd name="adj3" fmla="val 16667"/>
              </a:avLst>
            </a:prstGeom>
            <a:solidFill>
              <a:schemeClr val="bg1">
                <a:lumMod val="85000"/>
              </a:schemeClr>
            </a:solidFill>
            <a:ln>
              <a:solidFill>
                <a:schemeClr val="bg1">
                  <a:lumMod val="75000"/>
                </a:schemeClr>
              </a:solidFill>
            </a:ln>
          </p:spPr>
          <p:txBody>
            <a:bodyPr wrap="square" lIns="90000" tIns="0" rIns="90000" bIns="0" rtlCol="0" anchor="ctr" anchorCtr="0">
              <a:noAutofit/>
              <a:scene3d>
                <a:camera prst="orthographicFront"/>
                <a:lightRig rig="threePt" dir="t"/>
              </a:scene3d>
              <a:sp3d>
                <a:bevelT w="0" h="6350"/>
                <a:bevelB w="0" h="0"/>
              </a:sp3d>
            </a:bodyPr>
            <a:lstStyle>
              <a:lvl1pPr eaLnBrk="0" hangingPunct="0">
                <a:defRPr kumimoji="1" sz="2400">
                  <a:solidFill>
                    <a:schemeClr val="tx1"/>
                  </a:solidFill>
                  <a:latin typeface="굴림" pitchFamily="50" charset="-127"/>
                  <a:ea typeface="굴림" pitchFamily="50" charset="-127"/>
                </a:defRPr>
              </a:lvl1pPr>
              <a:lvl2pPr marL="742950" indent="-285750" eaLnBrk="0" hangingPunct="0">
                <a:defRPr kumimoji="1" sz="2400">
                  <a:solidFill>
                    <a:schemeClr val="tx1"/>
                  </a:solidFill>
                  <a:latin typeface="굴림" pitchFamily="50" charset="-127"/>
                  <a:ea typeface="굴림" pitchFamily="50" charset="-127"/>
                </a:defRPr>
              </a:lvl2pPr>
              <a:lvl3pPr marL="1143000" indent="-228600" eaLnBrk="0" hangingPunct="0">
                <a:defRPr kumimoji="1" sz="2400">
                  <a:solidFill>
                    <a:schemeClr val="tx1"/>
                  </a:solidFill>
                  <a:latin typeface="굴림" pitchFamily="50" charset="-127"/>
                  <a:ea typeface="굴림" pitchFamily="50" charset="-127"/>
                </a:defRPr>
              </a:lvl3pPr>
              <a:lvl4pPr marL="1600200" indent="-228600" eaLnBrk="0" hangingPunct="0">
                <a:defRPr kumimoji="1" sz="2400">
                  <a:solidFill>
                    <a:schemeClr val="tx1"/>
                  </a:solidFill>
                  <a:latin typeface="굴림" pitchFamily="50" charset="-127"/>
                  <a:ea typeface="굴림" pitchFamily="50" charset="-127"/>
                </a:defRPr>
              </a:lvl4pPr>
              <a:lvl5pPr marL="2057400" indent="-228600" eaLnBrk="0" hangingPunct="0">
                <a:defRPr kumimoji="1" sz="2400">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sz="2400">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sz="2400">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sz="2400">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sz="2400">
                  <a:solidFill>
                    <a:schemeClr val="tx1"/>
                  </a:solidFill>
                  <a:latin typeface="굴림" pitchFamily="50" charset="-127"/>
                  <a:ea typeface="굴림" pitchFamily="50" charset="-127"/>
                </a:defRPr>
              </a:lvl9pPr>
            </a:lstStyle>
            <a:p>
              <a:pPr algn="ctr" defTabSz="457200" eaLnBrk="1" latinLnBrk="0" hangingPunct="1"/>
              <a:r>
                <a:rPr lang="en-US" altLang="ko-KR" sz="1300" dirty="0" err="1">
                  <a:solidFill>
                    <a:srgbClr val="000000"/>
                  </a:solidFill>
                  <a:latin typeface="SamsungOne-400" panose="020B0503030303020204" pitchFamily="34" charset="0"/>
                  <a:ea typeface="SamsungOne-400" panose="020B0503030303020204" pitchFamily="34" charset="0"/>
                </a:rPr>
                <a:t>Điện</a:t>
              </a:r>
              <a:r>
                <a:rPr lang="en-US" altLang="ko-KR" sz="1300" dirty="0">
                  <a:solidFill>
                    <a:srgbClr val="000000"/>
                  </a:solidFill>
                  <a:latin typeface="SamsungOne-400" panose="020B0503030303020204" pitchFamily="34" charset="0"/>
                  <a:ea typeface="SamsungOne-400" panose="020B0503030303020204" pitchFamily="34" charset="0"/>
                </a:rPr>
                <a:t> </a:t>
              </a:r>
              <a:r>
                <a:rPr lang="en-US" altLang="ko-KR" sz="1300" dirty="0" err="1">
                  <a:solidFill>
                    <a:srgbClr val="000000"/>
                  </a:solidFill>
                  <a:latin typeface="SamsungOne-400" panose="020B0503030303020204" pitchFamily="34" charset="0"/>
                  <a:ea typeface="SamsungOne-400" panose="020B0503030303020204" pitchFamily="34" charset="0"/>
                </a:rPr>
                <a:t>áp</a:t>
              </a:r>
              <a:r>
                <a:rPr lang="en-US" altLang="ko-KR" sz="1300" dirty="0">
                  <a:solidFill>
                    <a:srgbClr val="000000"/>
                  </a:solidFill>
                  <a:latin typeface="SamsungOne-400" panose="020B0503030303020204" pitchFamily="34" charset="0"/>
                  <a:ea typeface="SamsungOne-400" panose="020B0503030303020204" pitchFamily="34" charset="0"/>
                </a:rPr>
                <a:t> ở </a:t>
              </a:r>
              <a:r>
                <a:rPr lang="en-US" altLang="ko-KR" sz="1300" dirty="0" err="1">
                  <a:solidFill>
                    <a:srgbClr val="000000"/>
                  </a:solidFill>
                  <a:latin typeface="SamsungOne-400" panose="020B0503030303020204" pitchFamily="34" charset="0"/>
                  <a:ea typeface="SamsungOne-400" panose="020B0503030303020204" pitchFamily="34" charset="0"/>
                </a:rPr>
                <a:t>cả</a:t>
              </a:r>
              <a:r>
                <a:rPr lang="en-US" altLang="ko-KR" sz="1300" dirty="0">
                  <a:solidFill>
                    <a:srgbClr val="000000"/>
                  </a:solidFill>
                  <a:latin typeface="SamsungOne-400" panose="020B0503030303020204" pitchFamily="34" charset="0"/>
                  <a:ea typeface="SamsungOne-400" panose="020B0503030303020204" pitchFamily="34" charset="0"/>
                </a:rPr>
                <a:t> </a:t>
              </a:r>
              <a:r>
                <a:rPr lang="en-US" altLang="ko-KR" sz="1300" dirty="0" err="1">
                  <a:solidFill>
                    <a:srgbClr val="000000"/>
                  </a:solidFill>
                  <a:latin typeface="SamsungOne-400" panose="020B0503030303020204" pitchFamily="34" charset="0"/>
                  <a:ea typeface="SamsungOne-400" panose="020B0503030303020204" pitchFamily="34" charset="0"/>
                </a:rPr>
                <a:t>hai</a:t>
              </a:r>
              <a:r>
                <a:rPr lang="en-US" altLang="ko-KR" sz="1300" dirty="0">
                  <a:solidFill>
                    <a:srgbClr val="000000"/>
                  </a:solidFill>
                  <a:latin typeface="SamsungOne-400" panose="020B0503030303020204" pitchFamily="34" charset="0"/>
                  <a:ea typeface="SamsungOne-400" panose="020B0503030303020204" pitchFamily="34" charset="0"/>
                </a:rPr>
                <a:t> </a:t>
              </a:r>
              <a:r>
                <a:rPr lang="en-US" altLang="ko-KR" sz="1300" dirty="0" err="1">
                  <a:solidFill>
                    <a:srgbClr val="000000"/>
                  </a:solidFill>
                  <a:latin typeface="SamsungOne-400" panose="020B0503030303020204" pitchFamily="34" charset="0"/>
                  <a:ea typeface="SamsungOne-400" panose="020B0503030303020204" pitchFamily="34" charset="0"/>
                </a:rPr>
                <a:t>mặt</a:t>
              </a:r>
              <a:r>
                <a:rPr lang="en-US" altLang="ko-KR" sz="1300" dirty="0">
                  <a:solidFill>
                    <a:srgbClr val="000000"/>
                  </a:solidFill>
                  <a:latin typeface="SamsungOne-400" panose="020B0503030303020204" pitchFamily="34" charset="0"/>
                  <a:ea typeface="SamsungOne-400" panose="020B0503030303020204" pitchFamily="34" charset="0"/>
                </a:rPr>
                <a:t> </a:t>
              </a:r>
              <a:r>
                <a:rPr lang="en-US" altLang="ko-KR" sz="1300" dirty="0" err="1">
                  <a:solidFill>
                    <a:srgbClr val="000000"/>
                  </a:solidFill>
                  <a:latin typeface="SamsungOne-400" panose="020B0503030303020204" pitchFamily="34" charset="0"/>
                  <a:ea typeface="SamsungOne-400" panose="020B0503030303020204" pitchFamily="34" charset="0"/>
                </a:rPr>
                <a:t>điện</a:t>
              </a:r>
              <a:r>
                <a:rPr lang="en-US" altLang="ko-KR" sz="1300" dirty="0">
                  <a:solidFill>
                    <a:srgbClr val="000000"/>
                  </a:solidFill>
                  <a:latin typeface="SamsungOne-400" panose="020B0503030303020204" pitchFamily="34" charset="0"/>
                  <a:ea typeface="SamsungOne-400" panose="020B0503030303020204" pitchFamily="34" charset="0"/>
                </a:rPr>
                <a:t> </a:t>
              </a:r>
              <a:r>
                <a:rPr lang="en-US" altLang="ko-KR" sz="1300" dirty="0" err="1">
                  <a:solidFill>
                    <a:srgbClr val="000000"/>
                  </a:solidFill>
                  <a:latin typeface="SamsungOne-400" panose="020B0503030303020204" pitchFamily="34" charset="0"/>
                  <a:ea typeface="SamsungOne-400" panose="020B0503030303020204" pitchFamily="34" charset="0"/>
                </a:rPr>
                <a:t>trở</a:t>
              </a:r>
              <a:r>
                <a:rPr lang="en-US" altLang="ko-KR" sz="1300" dirty="0">
                  <a:solidFill>
                    <a:srgbClr val="000000"/>
                  </a:solidFill>
                  <a:latin typeface="SamsungOne-400" panose="020B0503030303020204" pitchFamily="34" charset="0"/>
                  <a:ea typeface="SamsungOne-400" panose="020B0503030303020204" pitchFamily="34" charset="0"/>
                </a:rPr>
                <a:t> </a:t>
              </a:r>
            </a:p>
          </p:txBody>
        </p:sp>
        <p:sp>
          <p:nvSpPr>
            <p:cNvPr id="11" name="AutoShape 14">
              <a:extLst>
                <a:ext uri="{FF2B5EF4-FFF2-40B4-BE49-F238E27FC236}">
                  <a16:creationId xmlns:a16="http://schemas.microsoft.com/office/drawing/2014/main" id="{85CEEF45-A5B8-4221-BE54-B53A308A6C1E}"/>
                </a:ext>
              </a:extLst>
            </p:cNvPr>
            <p:cNvSpPr>
              <a:spLocks noChangeArrowheads="1"/>
            </p:cNvSpPr>
            <p:nvPr/>
          </p:nvSpPr>
          <p:spPr bwMode="auto">
            <a:xfrm>
              <a:off x="5258891" y="5345145"/>
              <a:ext cx="2322901" cy="735432"/>
            </a:xfrm>
            <a:prstGeom prst="wedgeRoundRectCallout">
              <a:avLst>
                <a:gd name="adj1" fmla="val -60532"/>
                <a:gd name="adj2" fmla="val -21779"/>
                <a:gd name="adj3" fmla="val 16667"/>
              </a:avLst>
            </a:prstGeom>
            <a:solidFill>
              <a:schemeClr val="bg1">
                <a:lumMod val="85000"/>
              </a:schemeClr>
            </a:solidFill>
            <a:ln>
              <a:solidFill>
                <a:schemeClr val="bg1">
                  <a:lumMod val="75000"/>
                </a:schemeClr>
              </a:solidFill>
            </a:ln>
          </p:spPr>
          <p:txBody>
            <a:bodyPr wrap="square" lIns="90000" tIns="0" rIns="90000" bIns="0" rtlCol="0" anchor="ctr" anchorCtr="0">
              <a:noAutofit/>
              <a:scene3d>
                <a:camera prst="orthographicFront"/>
                <a:lightRig rig="threePt" dir="t"/>
              </a:scene3d>
              <a:sp3d>
                <a:bevelT w="0" h="6350"/>
                <a:bevelB w="0" h="0"/>
              </a:sp3d>
            </a:bodyPr>
            <a:lstStyle>
              <a:lvl1pPr eaLnBrk="0" hangingPunct="0">
                <a:defRPr kumimoji="1" sz="2400">
                  <a:solidFill>
                    <a:schemeClr val="tx1"/>
                  </a:solidFill>
                  <a:latin typeface="굴림" pitchFamily="50" charset="-127"/>
                  <a:ea typeface="굴림" pitchFamily="50" charset="-127"/>
                </a:defRPr>
              </a:lvl1pPr>
              <a:lvl2pPr marL="742950" indent="-285750" eaLnBrk="0" hangingPunct="0">
                <a:defRPr kumimoji="1" sz="2400">
                  <a:solidFill>
                    <a:schemeClr val="tx1"/>
                  </a:solidFill>
                  <a:latin typeface="굴림" pitchFamily="50" charset="-127"/>
                  <a:ea typeface="굴림" pitchFamily="50" charset="-127"/>
                </a:defRPr>
              </a:lvl2pPr>
              <a:lvl3pPr marL="1143000" indent="-228600" eaLnBrk="0" hangingPunct="0">
                <a:defRPr kumimoji="1" sz="2400">
                  <a:solidFill>
                    <a:schemeClr val="tx1"/>
                  </a:solidFill>
                  <a:latin typeface="굴림" pitchFamily="50" charset="-127"/>
                  <a:ea typeface="굴림" pitchFamily="50" charset="-127"/>
                </a:defRPr>
              </a:lvl3pPr>
              <a:lvl4pPr marL="1600200" indent="-228600" eaLnBrk="0" hangingPunct="0">
                <a:defRPr kumimoji="1" sz="2400">
                  <a:solidFill>
                    <a:schemeClr val="tx1"/>
                  </a:solidFill>
                  <a:latin typeface="굴림" pitchFamily="50" charset="-127"/>
                  <a:ea typeface="굴림" pitchFamily="50" charset="-127"/>
                </a:defRPr>
              </a:lvl4pPr>
              <a:lvl5pPr marL="2057400" indent="-228600" eaLnBrk="0" hangingPunct="0">
                <a:defRPr kumimoji="1" sz="2400">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sz="2400">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sz="2400">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sz="2400">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sz="2400">
                  <a:solidFill>
                    <a:schemeClr val="tx1"/>
                  </a:solidFill>
                  <a:latin typeface="굴림" pitchFamily="50" charset="-127"/>
                  <a:ea typeface="굴림" pitchFamily="50" charset="-127"/>
                </a:defRPr>
              </a:lvl9pPr>
            </a:lstStyle>
            <a:p>
              <a:pPr lvl="0" eaLnBrk="1" hangingPunct="1">
                <a:defRPr/>
              </a:pPr>
              <a:r>
                <a:rPr lang="en-US" altLang="ko-KR" sz="1300" dirty="0" err="1">
                  <a:solidFill>
                    <a:srgbClr val="000000"/>
                  </a:solidFill>
                  <a:latin typeface="SamsungOne-400" panose="020B0503030303020204" pitchFamily="34" charset="0"/>
                  <a:ea typeface="SamsungOne-400" panose="020B0503030303020204" pitchFamily="34" charset="0"/>
                </a:rPr>
                <a:t>Giá</a:t>
              </a:r>
              <a:r>
                <a:rPr lang="en-US" altLang="ko-KR" sz="1300" dirty="0">
                  <a:solidFill>
                    <a:srgbClr val="000000"/>
                  </a:solidFill>
                  <a:latin typeface="SamsungOne-400" panose="020B0503030303020204" pitchFamily="34" charset="0"/>
                  <a:ea typeface="SamsungOne-400" panose="020B0503030303020204" pitchFamily="34" charset="0"/>
                </a:rPr>
                <a:t> </a:t>
              </a:r>
              <a:r>
                <a:rPr lang="en-US" altLang="ko-KR" sz="1300" dirty="0" err="1">
                  <a:solidFill>
                    <a:srgbClr val="000000"/>
                  </a:solidFill>
                  <a:latin typeface="SamsungOne-400" panose="020B0503030303020204" pitchFamily="34" charset="0"/>
                  <a:ea typeface="SamsungOne-400" panose="020B0503030303020204" pitchFamily="34" charset="0"/>
                </a:rPr>
                <a:t>trị</a:t>
              </a:r>
              <a:r>
                <a:rPr lang="en-US" altLang="ko-KR" sz="1300" dirty="0">
                  <a:solidFill>
                    <a:srgbClr val="000000"/>
                  </a:solidFill>
                  <a:latin typeface="SamsungOne-400" panose="020B0503030303020204" pitchFamily="34" charset="0"/>
                  <a:ea typeface="SamsungOne-400" panose="020B0503030303020204" pitchFamily="34" charset="0"/>
                </a:rPr>
                <a:t> </a:t>
              </a:r>
              <a:r>
                <a:rPr lang="en-US" altLang="ko-KR" sz="1300" dirty="0" err="1">
                  <a:solidFill>
                    <a:srgbClr val="000000"/>
                  </a:solidFill>
                  <a:latin typeface="SamsungOne-400" panose="020B0503030303020204" pitchFamily="34" charset="0"/>
                  <a:ea typeface="SamsungOne-400" panose="020B0503030303020204" pitchFamily="34" charset="0"/>
                </a:rPr>
                <a:t>điện</a:t>
              </a:r>
              <a:r>
                <a:rPr lang="en-US" altLang="ko-KR" sz="1300" dirty="0">
                  <a:solidFill>
                    <a:srgbClr val="000000"/>
                  </a:solidFill>
                  <a:latin typeface="SamsungOne-400" panose="020B0503030303020204" pitchFamily="34" charset="0"/>
                  <a:ea typeface="SamsungOne-400" panose="020B0503030303020204" pitchFamily="34" charset="0"/>
                </a:rPr>
                <a:t> </a:t>
              </a:r>
              <a:r>
                <a:rPr lang="en-US" altLang="ko-KR" sz="1300" dirty="0" err="1">
                  <a:solidFill>
                    <a:srgbClr val="000000"/>
                  </a:solidFill>
                  <a:latin typeface="SamsungOne-400" panose="020B0503030303020204" pitchFamily="34" charset="0"/>
                  <a:ea typeface="SamsungOne-400" panose="020B0503030303020204" pitchFamily="34" charset="0"/>
                </a:rPr>
                <a:t>trở</a:t>
              </a:r>
              <a:r>
                <a:rPr lang="en-US" altLang="ko-KR" sz="1300" dirty="0">
                  <a:solidFill>
                    <a:srgbClr val="000000"/>
                  </a:solidFill>
                  <a:latin typeface="SamsungOne-400" panose="020B0503030303020204" pitchFamily="34" charset="0"/>
                  <a:ea typeface="SamsungOne-400" panose="020B0503030303020204" pitchFamily="34" charset="0"/>
                </a:rPr>
                <a:t> </a:t>
              </a:r>
            </a:p>
            <a:p>
              <a:pPr lvl="0" eaLnBrk="1" hangingPunct="1">
                <a:defRPr/>
              </a:pPr>
              <a:r>
                <a:rPr lang="en-US" altLang="ko-KR" sz="1300" dirty="0" err="1">
                  <a:solidFill>
                    <a:srgbClr val="000000"/>
                  </a:solidFill>
                  <a:latin typeface="SamsungOne-400" panose="020B0503030303020204" pitchFamily="34" charset="0"/>
                  <a:ea typeface="SamsungOne-400" panose="020B0503030303020204" pitchFamily="34" charset="0"/>
                </a:rPr>
                <a:t>khi</a:t>
              </a:r>
              <a:r>
                <a:rPr lang="en-US" altLang="ko-KR" sz="1300" dirty="0">
                  <a:solidFill>
                    <a:srgbClr val="000000"/>
                  </a:solidFill>
                  <a:latin typeface="SamsungOne-400" panose="020B0503030303020204" pitchFamily="34" charset="0"/>
                  <a:ea typeface="SamsungOne-400" panose="020B0503030303020204" pitchFamily="34" charset="0"/>
                </a:rPr>
                <a:t> </a:t>
              </a:r>
              <a:r>
                <a:rPr lang="en-US" altLang="ko-KR" sz="1300" dirty="0" err="1">
                  <a:solidFill>
                    <a:srgbClr val="000000"/>
                  </a:solidFill>
                  <a:latin typeface="SamsungOne-400" panose="020B0503030303020204" pitchFamily="34" charset="0"/>
                  <a:ea typeface="SamsungOne-400" panose="020B0503030303020204" pitchFamily="34" charset="0"/>
                </a:rPr>
                <a:t>dòng</a:t>
              </a:r>
              <a:r>
                <a:rPr lang="en-US" altLang="ko-KR" sz="1300" dirty="0">
                  <a:solidFill>
                    <a:srgbClr val="000000"/>
                  </a:solidFill>
                  <a:latin typeface="SamsungOne-400" panose="020B0503030303020204" pitchFamily="34" charset="0"/>
                  <a:ea typeface="SamsungOne-400" panose="020B0503030303020204" pitchFamily="34" charset="0"/>
                </a:rPr>
                <a:t> </a:t>
              </a:r>
              <a:r>
                <a:rPr lang="en-US" altLang="ko-KR" sz="1300" dirty="0" err="1">
                  <a:solidFill>
                    <a:srgbClr val="000000"/>
                  </a:solidFill>
                  <a:latin typeface="SamsungOne-400" panose="020B0503030303020204" pitchFamily="34" charset="0"/>
                  <a:ea typeface="SamsungOne-400" panose="020B0503030303020204" pitchFamily="34" charset="0"/>
                </a:rPr>
                <a:t>điện</a:t>
              </a:r>
              <a:r>
                <a:rPr lang="en-US" altLang="ko-KR" sz="1300" dirty="0">
                  <a:solidFill>
                    <a:srgbClr val="000000"/>
                  </a:solidFill>
                  <a:latin typeface="SamsungOne-400" panose="020B0503030303020204" pitchFamily="34" charset="0"/>
                  <a:ea typeface="SamsungOne-400" panose="020B0503030303020204" pitchFamily="34" charset="0"/>
                </a:rPr>
                <a:t> (        ) </a:t>
              </a:r>
              <a:r>
                <a:rPr lang="en-US" altLang="ko-KR" sz="1300" dirty="0" err="1">
                  <a:solidFill>
                    <a:srgbClr val="000000"/>
                  </a:solidFill>
                  <a:latin typeface="SamsungOne-400" panose="020B0503030303020204" pitchFamily="34" charset="0"/>
                  <a:ea typeface="SamsungOne-400" panose="020B0503030303020204" pitchFamily="34" charset="0"/>
                </a:rPr>
                <a:t>đi</a:t>
              </a:r>
              <a:r>
                <a:rPr lang="en-US" altLang="ko-KR" sz="1300" dirty="0">
                  <a:solidFill>
                    <a:srgbClr val="000000"/>
                  </a:solidFill>
                  <a:latin typeface="SamsungOne-400" panose="020B0503030303020204" pitchFamily="34" charset="0"/>
                  <a:ea typeface="SamsungOne-400" panose="020B0503030303020204" pitchFamily="34" charset="0"/>
                </a:rPr>
                <a:t> </a:t>
              </a:r>
            </a:p>
            <a:p>
              <a:pPr lvl="0" eaLnBrk="1" hangingPunct="1">
                <a:defRPr/>
              </a:pPr>
              <a:r>
                <a:rPr lang="en-US" altLang="ko-KR" sz="1300" dirty="0">
                  <a:solidFill>
                    <a:srgbClr val="000000"/>
                  </a:solidFill>
                  <a:latin typeface="SamsungOne-400" panose="020B0503030303020204" pitchFamily="34" charset="0"/>
                  <a:ea typeface="SamsungOne-400" panose="020B0503030303020204" pitchFamily="34" charset="0"/>
                </a:rPr>
                <a:t>qua </a:t>
              </a:r>
              <a:r>
                <a:rPr lang="en-US" altLang="ko-KR" sz="1300" dirty="0" err="1">
                  <a:solidFill>
                    <a:srgbClr val="000000"/>
                  </a:solidFill>
                  <a:latin typeface="SamsungOne-400" panose="020B0503030303020204" pitchFamily="34" charset="0"/>
                  <a:ea typeface="SamsungOne-400" panose="020B0503030303020204" pitchFamily="34" charset="0"/>
                </a:rPr>
                <a:t>đèn</a:t>
              </a:r>
              <a:r>
                <a:rPr lang="en-US" altLang="ko-KR" sz="1300" dirty="0">
                  <a:solidFill>
                    <a:srgbClr val="000000"/>
                  </a:solidFill>
                  <a:latin typeface="SamsungOne-400" panose="020B0503030303020204" pitchFamily="34" charset="0"/>
                  <a:ea typeface="SamsungOne-400" panose="020B0503030303020204" pitchFamily="34" charset="0"/>
                </a:rPr>
                <a:t> LED </a:t>
              </a:r>
              <a:r>
                <a:rPr lang="en-US" altLang="ko-KR" sz="1300" dirty="0" err="1">
                  <a:solidFill>
                    <a:srgbClr val="000000"/>
                  </a:solidFill>
                  <a:latin typeface="SamsungOne-400" panose="020B0503030303020204" pitchFamily="34" charset="0"/>
                  <a:ea typeface="SamsungOne-400" panose="020B0503030303020204" pitchFamily="34" charset="0"/>
                </a:rPr>
                <a:t>là</a:t>
              </a:r>
              <a:r>
                <a:rPr lang="en-US" altLang="ko-KR" sz="1300" dirty="0">
                  <a:solidFill>
                    <a:srgbClr val="000000"/>
                  </a:solidFill>
                  <a:latin typeface="SamsungOne-400" panose="020B0503030303020204" pitchFamily="34" charset="0"/>
                  <a:ea typeface="SamsungOne-400" panose="020B0503030303020204" pitchFamily="34" charset="0"/>
                </a:rPr>
                <a:t> 15 [mA] </a:t>
              </a:r>
            </a:p>
          </p:txBody>
        </p:sp>
      </p:grpSp>
      <p:grpSp>
        <p:nvGrpSpPr>
          <p:cNvPr id="13" name="그룹 12">
            <a:extLst>
              <a:ext uri="{FF2B5EF4-FFF2-40B4-BE49-F238E27FC236}">
                <a16:creationId xmlns:a16="http://schemas.microsoft.com/office/drawing/2014/main" id="{836E019C-FC56-4E68-AFD2-27EF4D5094F8}"/>
              </a:ext>
            </a:extLst>
          </p:cNvPr>
          <p:cNvGrpSpPr/>
          <p:nvPr/>
        </p:nvGrpSpPr>
        <p:grpSpPr>
          <a:xfrm>
            <a:off x="1227974" y="2554287"/>
            <a:ext cx="7570165" cy="1620979"/>
            <a:chOff x="2043814" y="3355786"/>
            <a:chExt cx="6114256" cy="1309229"/>
          </a:xfrm>
        </p:grpSpPr>
        <p:sp>
          <p:nvSpPr>
            <p:cNvPr id="14" name="Text Box 119">
              <a:extLst>
                <a:ext uri="{FF2B5EF4-FFF2-40B4-BE49-F238E27FC236}">
                  <a16:creationId xmlns:a16="http://schemas.microsoft.com/office/drawing/2014/main" id="{18140AD8-392C-42DD-897E-C32C689A3CA9}"/>
                </a:ext>
              </a:extLst>
            </p:cNvPr>
            <p:cNvSpPr txBox="1">
              <a:spLocks noChangeArrowheads="1"/>
            </p:cNvSpPr>
            <p:nvPr/>
          </p:nvSpPr>
          <p:spPr bwMode="auto">
            <a:xfrm>
              <a:off x="2108318" y="4472658"/>
              <a:ext cx="959432" cy="161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en-US"/>
              </a:defPPr>
              <a:lvl1pPr algn="ctr">
                <a:spcAft>
                  <a:spcPts val="600"/>
                </a:spcAft>
                <a:defRPr sz="1300" b="1">
                  <a:solidFill>
                    <a:srgbClr val="00000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Không</a:t>
              </a:r>
              <a:r>
                <a:rPr lang="en-US" altLang="ko-KR" dirty="0"/>
                <a:t> </a:t>
              </a:r>
              <a:r>
                <a:rPr lang="en-US" altLang="ko-KR" dirty="0" err="1"/>
                <a:t>phát</a:t>
              </a:r>
              <a:r>
                <a:rPr lang="en-US" altLang="ko-KR" dirty="0"/>
                <a:t> </a:t>
              </a:r>
              <a:r>
                <a:rPr lang="en-US" altLang="ko-KR" dirty="0" err="1"/>
                <a:t>sáng</a:t>
              </a:r>
              <a:r>
                <a:rPr lang="en-US" altLang="ko-KR" dirty="0"/>
                <a:t> </a:t>
              </a:r>
            </a:p>
          </p:txBody>
        </p:sp>
        <p:sp>
          <p:nvSpPr>
            <p:cNvPr id="15" name="Text Box 120">
              <a:extLst>
                <a:ext uri="{FF2B5EF4-FFF2-40B4-BE49-F238E27FC236}">
                  <a16:creationId xmlns:a16="http://schemas.microsoft.com/office/drawing/2014/main" id="{85D37BCA-4B7F-4702-B0EE-684C9BFA93AE}"/>
                </a:ext>
              </a:extLst>
            </p:cNvPr>
            <p:cNvSpPr txBox="1">
              <a:spLocks noChangeArrowheads="1"/>
            </p:cNvSpPr>
            <p:nvPr/>
          </p:nvSpPr>
          <p:spPr bwMode="auto">
            <a:xfrm>
              <a:off x="3980947" y="4503435"/>
              <a:ext cx="1453959" cy="161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en-US"/>
              </a:defPPr>
              <a:lvl1pPr algn="ctr">
                <a:spcAft>
                  <a:spcPts val="600"/>
                </a:spcAft>
                <a:defRPr sz="1300" b="1">
                  <a:solidFill>
                    <a:srgbClr val="00000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err="1"/>
                <a:t>Dòng</a:t>
              </a:r>
              <a:r>
                <a:rPr lang="en-US" altLang="ko-KR" dirty="0"/>
                <a:t> </a:t>
              </a:r>
              <a:r>
                <a:rPr lang="en-US" altLang="ko-KR" dirty="0" err="1"/>
                <a:t>điện</a:t>
              </a:r>
              <a:r>
                <a:rPr lang="en-US" altLang="ko-KR" dirty="0"/>
                <a:t> </a:t>
              </a:r>
              <a:r>
                <a:rPr lang="en-US" altLang="ko-KR" dirty="0" err="1"/>
                <a:t>đi</a:t>
              </a:r>
              <a:r>
                <a:rPr lang="en-US" altLang="ko-KR" dirty="0"/>
                <a:t> qua </a:t>
              </a:r>
              <a:r>
                <a:rPr lang="en-US" altLang="ko-KR" dirty="0" err="1"/>
                <a:t>quá</a:t>
              </a:r>
              <a:r>
                <a:rPr lang="en-US" altLang="ko-KR" dirty="0"/>
                <a:t> </a:t>
              </a:r>
              <a:r>
                <a:rPr lang="en-US" altLang="ko-KR" dirty="0" err="1"/>
                <a:t>lớn</a:t>
              </a:r>
              <a:r>
                <a:rPr lang="en-US" altLang="ko-KR" dirty="0"/>
                <a:t> </a:t>
              </a:r>
            </a:p>
          </p:txBody>
        </p:sp>
        <p:sp>
          <p:nvSpPr>
            <p:cNvPr id="16" name="Text Box 121">
              <a:extLst>
                <a:ext uri="{FF2B5EF4-FFF2-40B4-BE49-F238E27FC236}">
                  <a16:creationId xmlns:a16="http://schemas.microsoft.com/office/drawing/2014/main" id="{8D99567C-600F-4180-ACD4-394F1882B1D1}"/>
                </a:ext>
              </a:extLst>
            </p:cNvPr>
            <p:cNvSpPr txBox="1">
              <a:spLocks noChangeArrowheads="1"/>
            </p:cNvSpPr>
            <p:nvPr/>
          </p:nvSpPr>
          <p:spPr bwMode="auto">
            <a:xfrm>
              <a:off x="6376012" y="4503435"/>
              <a:ext cx="1704408" cy="161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sp3d>
            </a:bodyPr>
            <a:lstStyle>
              <a:defPPr>
                <a:defRPr lang="en-US"/>
              </a:defPPr>
              <a:lvl1pPr algn="ctr">
                <a:spcAft>
                  <a:spcPts val="600"/>
                </a:spcAft>
                <a:defRPr sz="1300" b="1">
                  <a:solidFill>
                    <a:srgbClr val="00000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altLang="ko-KR" dirty="0"/>
                <a:t>Trạng thái hoạt động lý tưởng </a:t>
              </a:r>
            </a:p>
          </p:txBody>
        </p:sp>
        <p:pic>
          <p:nvPicPr>
            <p:cNvPr id="17" name="Picture 116">
              <a:extLst>
                <a:ext uri="{FF2B5EF4-FFF2-40B4-BE49-F238E27FC236}">
                  <a16:creationId xmlns:a16="http://schemas.microsoft.com/office/drawing/2014/main" id="{31DF8FE2-5D29-46C7-888F-89C9469E2EE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043814" y="3355786"/>
              <a:ext cx="1073727" cy="919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7">
              <a:extLst>
                <a:ext uri="{FF2B5EF4-FFF2-40B4-BE49-F238E27FC236}">
                  <a16:creationId xmlns:a16="http://schemas.microsoft.com/office/drawing/2014/main" id="{ABAA9883-14A6-42FB-B623-A7D7210B855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742439" y="3355786"/>
              <a:ext cx="1930977" cy="1026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8">
              <a:extLst>
                <a:ext uri="{FF2B5EF4-FFF2-40B4-BE49-F238E27FC236}">
                  <a16:creationId xmlns:a16="http://schemas.microsoft.com/office/drawing/2014/main" id="{7D8A675E-7368-44DD-BA89-0D742D0D565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231422" y="3355786"/>
              <a:ext cx="1926648" cy="10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19">
              <a:extLst>
                <a:ext uri="{FF2B5EF4-FFF2-40B4-BE49-F238E27FC236}">
                  <a16:creationId xmlns:a16="http://schemas.microsoft.com/office/drawing/2014/main" id="{43960E13-FF78-408C-AA42-BD1DF3F7167D}"/>
                </a:ext>
              </a:extLst>
            </p:cNvPr>
            <p:cNvSpPr txBox="1">
              <a:spLocks noChangeArrowheads="1"/>
            </p:cNvSpPr>
            <p:nvPr/>
          </p:nvSpPr>
          <p:spPr bwMode="auto">
            <a:xfrm>
              <a:off x="2378004" y="3393143"/>
              <a:ext cx="50540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defPPr>
                <a:defRPr lang="en-US"/>
              </a:defPPr>
              <a:lvl1pPr algn="ctr">
                <a:spcAft>
                  <a:spcPts val="600"/>
                </a:spcAft>
                <a:defRPr sz="1300" b="1">
                  <a:solidFill>
                    <a:srgbClr val="00000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b="0" dirty="0"/>
                <a:t>Dry Cell </a:t>
              </a:r>
              <a:br>
                <a:rPr lang="en-US" altLang="ko-KR" sz="900" b="0" dirty="0"/>
              </a:br>
              <a:r>
                <a:rPr lang="en-US" altLang="ko-KR" sz="900" b="0" dirty="0"/>
                <a:t>1.5V</a:t>
              </a:r>
              <a:endParaRPr lang="ko-KR" altLang="en-US" sz="900" b="0" dirty="0"/>
            </a:p>
          </p:txBody>
        </p:sp>
        <p:sp>
          <p:nvSpPr>
            <p:cNvPr id="21" name="Text Box 119">
              <a:extLst>
                <a:ext uri="{FF2B5EF4-FFF2-40B4-BE49-F238E27FC236}">
                  <a16:creationId xmlns:a16="http://schemas.microsoft.com/office/drawing/2014/main" id="{7E3F977A-B2F6-43A7-ADE4-57140DBE748A}"/>
                </a:ext>
              </a:extLst>
            </p:cNvPr>
            <p:cNvSpPr txBox="1">
              <a:spLocks noChangeArrowheads="1"/>
            </p:cNvSpPr>
            <p:nvPr/>
          </p:nvSpPr>
          <p:spPr bwMode="auto">
            <a:xfrm>
              <a:off x="4040882" y="3393143"/>
              <a:ext cx="50540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defPPr>
                <a:defRPr lang="en-US"/>
              </a:defPPr>
              <a:lvl1pPr algn="ctr">
                <a:spcAft>
                  <a:spcPts val="600"/>
                </a:spcAft>
                <a:defRPr sz="1300" b="1">
                  <a:solidFill>
                    <a:srgbClr val="00000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b="0" dirty="0"/>
                <a:t>Dry Cell </a:t>
              </a:r>
              <a:br>
                <a:rPr lang="en-US" altLang="ko-KR" sz="900" b="0" dirty="0"/>
              </a:br>
              <a:r>
                <a:rPr lang="en-US" altLang="ko-KR" sz="900" b="0" dirty="0"/>
                <a:t>1.5V</a:t>
              </a:r>
              <a:endParaRPr lang="ko-KR" altLang="en-US" sz="900" b="0" dirty="0"/>
            </a:p>
          </p:txBody>
        </p:sp>
        <p:sp>
          <p:nvSpPr>
            <p:cNvPr id="22" name="Text Box 119">
              <a:extLst>
                <a:ext uri="{FF2B5EF4-FFF2-40B4-BE49-F238E27FC236}">
                  <a16:creationId xmlns:a16="http://schemas.microsoft.com/office/drawing/2014/main" id="{44DC145A-C1A7-4875-BA0D-15922D973984}"/>
                </a:ext>
              </a:extLst>
            </p:cNvPr>
            <p:cNvSpPr txBox="1">
              <a:spLocks noChangeArrowheads="1"/>
            </p:cNvSpPr>
            <p:nvPr/>
          </p:nvSpPr>
          <p:spPr bwMode="auto">
            <a:xfrm>
              <a:off x="4922995" y="3393143"/>
              <a:ext cx="50540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defPPr>
                <a:defRPr lang="en-US"/>
              </a:defPPr>
              <a:lvl1pPr algn="ctr">
                <a:spcAft>
                  <a:spcPts val="600"/>
                </a:spcAft>
                <a:defRPr sz="1300" b="1">
                  <a:solidFill>
                    <a:srgbClr val="00000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b="0" dirty="0"/>
                <a:t>Dry Cell </a:t>
              </a:r>
              <a:br>
                <a:rPr lang="en-US" altLang="ko-KR" sz="900" b="0" dirty="0"/>
              </a:br>
              <a:r>
                <a:rPr lang="en-US" altLang="ko-KR" sz="900" b="0" dirty="0"/>
                <a:t>1.5V</a:t>
              </a:r>
              <a:endParaRPr lang="ko-KR" altLang="en-US" sz="900" b="0" dirty="0"/>
            </a:p>
          </p:txBody>
        </p:sp>
        <p:sp>
          <p:nvSpPr>
            <p:cNvPr id="23" name="Text Box 119">
              <a:extLst>
                <a:ext uri="{FF2B5EF4-FFF2-40B4-BE49-F238E27FC236}">
                  <a16:creationId xmlns:a16="http://schemas.microsoft.com/office/drawing/2014/main" id="{1B748AEB-49F6-4BAC-B90A-30F9717605A7}"/>
                </a:ext>
              </a:extLst>
            </p:cNvPr>
            <p:cNvSpPr txBox="1">
              <a:spLocks noChangeArrowheads="1"/>
            </p:cNvSpPr>
            <p:nvPr/>
          </p:nvSpPr>
          <p:spPr bwMode="auto">
            <a:xfrm>
              <a:off x="6515858" y="3393143"/>
              <a:ext cx="50540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defPPr>
                <a:defRPr lang="en-US"/>
              </a:defPPr>
              <a:lvl1pPr algn="ctr">
                <a:spcAft>
                  <a:spcPts val="600"/>
                </a:spcAft>
                <a:defRPr sz="1300" b="1">
                  <a:solidFill>
                    <a:srgbClr val="00000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b="0" dirty="0"/>
                <a:t>Dry Cell </a:t>
              </a:r>
              <a:br>
                <a:rPr lang="en-US" altLang="ko-KR" sz="900" b="0" dirty="0"/>
              </a:br>
              <a:r>
                <a:rPr lang="en-US" altLang="ko-KR" sz="900" b="0" dirty="0"/>
                <a:t>1.5V</a:t>
              </a:r>
              <a:endParaRPr lang="ko-KR" altLang="en-US" sz="900" b="0" dirty="0"/>
            </a:p>
          </p:txBody>
        </p:sp>
        <p:sp>
          <p:nvSpPr>
            <p:cNvPr id="24" name="Text Box 119">
              <a:extLst>
                <a:ext uri="{FF2B5EF4-FFF2-40B4-BE49-F238E27FC236}">
                  <a16:creationId xmlns:a16="http://schemas.microsoft.com/office/drawing/2014/main" id="{CBE4C96B-60D5-4FF2-B1CF-2D2B42E711EB}"/>
                </a:ext>
              </a:extLst>
            </p:cNvPr>
            <p:cNvSpPr txBox="1">
              <a:spLocks noChangeArrowheads="1"/>
            </p:cNvSpPr>
            <p:nvPr/>
          </p:nvSpPr>
          <p:spPr bwMode="auto">
            <a:xfrm>
              <a:off x="7397971" y="3393143"/>
              <a:ext cx="50540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defPPr>
                <a:defRPr lang="en-US"/>
              </a:defPPr>
              <a:lvl1pPr algn="ctr">
                <a:spcAft>
                  <a:spcPts val="600"/>
                </a:spcAft>
                <a:defRPr sz="1300" b="1">
                  <a:solidFill>
                    <a:srgbClr val="00000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900" b="0" dirty="0"/>
                <a:t>Dry Cell </a:t>
              </a:r>
              <a:br>
                <a:rPr lang="en-US" altLang="ko-KR" sz="900" b="0" dirty="0"/>
              </a:br>
              <a:r>
                <a:rPr lang="en-US" altLang="ko-KR" sz="900" b="0" dirty="0"/>
                <a:t>1.5V</a:t>
              </a:r>
              <a:endParaRPr lang="ko-KR" altLang="en-US" sz="900" b="0" dirty="0"/>
            </a:p>
          </p:txBody>
        </p:sp>
        <p:sp>
          <p:nvSpPr>
            <p:cNvPr id="25" name="Text Box 119">
              <a:extLst>
                <a:ext uri="{FF2B5EF4-FFF2-40B4-BE49-F238E27FC236}">
                  <a16:creationId xmlns:a16="http://schemas.microsoft.com/office/drawing/2014/main" id="{CAC34B8F-C487-413C-845B-B17063DA706A}"/>
                </a:ext>
              </a:extLst>
            </p:cNvPr>
            <p:cNvSpPr txBox="1">
              <a:spLocks noChangeArrowheads="1"/>
            </p:cNvSpPr>
            <p:nvPr/>
          </p:nvSpPr>
          <p:spPr bwMode="auto">
            <a:xfrm>
              <a:off x="7588917" y="4017380"/>
              <a:ext cx="314458" cy="161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defPPr>
                <a:defRPr lang="en-US"/>
              </a:defPPr>
              <a:lvl1pPr algn="ctr">
                <a:spcAft>
                  <a:spcPts val="600"/>
                </a:spcAft>
                <a:defRPr sz="1300" b="1">
                  <a:solidFill>
                    <a:srgbClr val="00000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050" b="0" i="1" dirty="0"/>
                <a:t>R</a:t>
              </a:r>
              <a:endParaRPr lang="ko-KR" altLang="en-US" sz="1050" b="0" i="1" dirty="0"/>
            </a:p>
          </p:txBody>
        </p:sp>
      </p:grpSp>
      <p:sp>
        <p:nvSpPr>
          <p:cNvPr id="27" name="직사각형 26">
            <a:extLst>
              <a:ext uri="{FF2B5EF4-FFF2-40B4-BE49-F238E27FC236}">
                <a16:creationId xmlns:a16="http://schemas.microsoft.com/office/drawing/2014/main" id="{ABDEE04A-7207-4B80-BDBD-74BC91D6F480}"/>
              </a:ext>
            </a:extLst>
          </p:cNvPr>
          <p:cNvSpPr/>
          <p:nvPr/>
        </p:nvSpPr>
        <p:spPr>
          <a:xfrm>
            <a:off x="712182" y="2354581"/>
            <a:ext cx="8478462" cy="19583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 name="Picture 27">
            <a:extLst>
              <a:ext uri="{FF2B5EF4-FFF2-40B4-BE49-F238E27FC236}">
                <a16:creationId xmlns:a16="http://schemas.microsoft.com/office/drawing/2014/main" id="{142B0BF4-0738-7929-AB42-820C2C43B887}"/>
              </a:ext>
            </a:extLst>
          </p:cNvPr>
          <p:cNvPicPr>
            <a:picLocks noChangeAspect="1"/>
          </p:cNvPicPr>
          <p:nvPr/>
        </p:nvPicPr>
        <p:blipFill>
          <a:blip r:embed="rId9"/>
          <a:stretch>
            <a:fillRect/>
          </a:stretch>
        </p:blipFill>
        <p:spPr>
          <a:xfrm>
            <a:off x="6367988" y="5516026"/>
            <a:ext cx="305662" cy="208498"/>
          </a:xfrm>
          <a:prstGeom prst="rect">
            <a:avLst/>
          </a:prstGeom>
        </p:spPr>
      </p:pic>
    </p:spTree>
    <p:extLst>
      <p:ext uri="{BB962C8B-B14F-4D97-AF65-F5344CB8AC3E}">
        <p14:creationId xmlns:p14="http://schemas.microsoft.com/office/powerpoint/2010/main" val="2801728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0">
            <a:extLst>
              <a:ext uri="{FF2B5EF4-FFF2-40B4-BE49-F238E27FC236}">
                <a16:creationId xmlns:a16="http://schemas.microsoft.com/office/drawing/2014/main" id="{32E4E54E-F85D-483F-BFE5-DAFB483554D3}"/>
              </a:ext>
            </a:extLst>
          </p:cNvPr>
          <p:cNvSpPr/>
          <p:nvPr/>
        </p:nvSpPr>
        <p:spPr>
          <a:xfrm>
            <a:off x="712182" y="2154251"/>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Công suất tiêu thụ phải nhỏ hơn một nửa công suất định mức.</a:t>
            </a:r>
          </a:p>
        </p:txBody>
      </p:sp>
      <p:sp>
        <p:nvSpPr>
          <p:cNvPr id="4"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mức</a:t>
            </a:r>
            <a:endParaRPr lang="en-US" altLang="ko-KR" sz="1400"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5" name="Object 122">
                <a:extLst>
                  <a:ext uri="{FF2B5EF4-FFF2-40B4-BE49-F238E27FC236}">
                    <a16:creationId xmlns:a16="http://schemas.microsoft.com/office/drawing/2014/main" id="{1750152C-613B-4DDE-9714-B728F2B53CC0}"/>
                  </a:ext>
                </a:extLst>
              </p:cNvPr>
              <p:cNvSpPr txBox="1"/>
              <p:nvPr/>
            </p:nvSpPr>
            <p:spPr bwMode="auto">
              <a:xfrm>
                <a:off x="712182" y="1830937"/>
                <a:ext cx="1472904" cy="307777"/>
              </a:xfrm>
              <a:prstGeom prst="rect">
                <a:avLst/>
              </a:prstGeom>
              <a:solidFill>
                <a:srgbClr val="F2F2F2"/>
              </a:solidFill>
            </p:spPr>
            <p:txBody>
              <a:bodyPr wrap="none" lIns="0" rIns="0" rtlCol="0">
                <a:spAutoFit/>
                <a:scene3d>
                  <a:camera prst="orthographicFront"/>
                  <a:lightRig rig="threePt" dir="t"/>
                </a:scene3d>
                <a:sp3d>
                  <a:bevelT w="0" h="6350"/>
                  <a:bevelB w="0" h="0"/>
                </a:sp3d>
              </a:bodyPr>
              <a:lstStyle>
                <a:defPPr>
                  <a:defRPr lang="en-US"/>
                </a:defPPr>
                <a:lvl1pPr lvl="0">
                  <a:defRPr sz="1400" i="1">
                    <a:solidFill>
                      <a:srgbClr val="000000"/>
                    </a:solidFill>
                    <a:latin typeface="Cambria Math" panose="02040503050406030204" pitchFamily="18" charset="0"/>
                    <a:ea typeface="SamsungOne-400" panose="020B0503030303020204" pitchFamily="34" charset="0"/>
                  </a:defRPr>
                </a:lvl1pPr>
              </a:lstStyle>
              <a:p>
                <a:pPr/>
                <a14:m>
                  <m:oMathPara xmlns:m="http://schemas.openxmlformats.org/officeDocument/2006/math">
                    <m:oMathParaPr>
                      <m:jc m:val="centerGroup"/>
                    </m:oMathParaPr>
                    <m:oMath xmlns:m="http://schemas.openxmlformats.org/officeDocument/2006/math">
                      <m:r>
                        <a:rPr lang="ko-KR" altLang="en-US">
                          <a:latin typeface="Cambria Math" panose="02040503050406030204" pitchFamily="18" charset="0"/>
                        </a:rPr>
                        <m:t>𝑃</m:t>
                      </m:r>
                      <m:r>
                        <a:rPr lang="ko-KR" altLang="en-US">
                          <a:latin typeface="Cambria Math" panose="02040503050406030204" pitchFamily="18" charset="0"/>
                        </a:rPr>
                        <m:t>[</m:t>
                      </m:r>
                      <m:r>
                        <m:rPr>
                          <m:sty m:val="p"/>
                        </m:rPr>
                        <a:rPr lang="ko-KR" altLang="en-US" i="0">
                          <a:latin typeface="Cambria Math" panose="02040503050406030204" pitchFamily="18" charset="0"/>
                        </a:rPr>
                        <m:t>W</m:t>
                      </m:r>
                      <m:r>
                        <a:rPr lang="ko-KR" altLang="en-US">
                          <a:latin typeface="Cambria Math" panose="02040503050406030204" pitchFamily="18" charset="0"/>
                        </a:rPr>
                        <m:t>]=</m:t>
                      </m:r>
                      <m:r>
                        <a:rPr lang="ko-KR" altLang="en-US">
                          <a:latin typeface="Cambria Math" panose="02040503050406030204" pitchFamily="18" charset="0"/>
                        </a:rPr>
                        <m:t>𝑉</m:t>
                      </m:r>
                      <m:r>
                        <a:rPr lang="ko-KR" altLang="en-US">
                          <a:latin typeface="Cambria Math" panose="02040503050406030204" pitchFamily="18" charset="0"/>
                        </a:rPr>
                        <m:t>[</m:t>
                      </m:r>
                      <m:r>
                        <m:rPr>
                          <m:sty m:val="p"/>
                        </m:rPr>
                        <a:rPr lang="ko-KR" altLang="en-US" i="0">
                          <a:latin typeface="Cambria Math" panose="02040503050406030204" pitchFamily="18" charset="0"/>
                        </a:rPr>
                        <m:t>V</m:t>
                      </m:r>
                      <m:r>
                        <a:rPr lang="ko-KR" altLang="en-US">
                          <a:latin typeface="Cambria Math" panose="02040503050406030204" pitchFamily="18" charset="0"/>
                        </a:rPr>
                        <m:t>]⋅</m:t>
                      </m:r>
                      <m:r>
                        <a:rPr lang="ko-KR" altLang="en-US">
                          <a:latin typeface="Cambria Math" panose="02040503050406030204" pitchFamily="18" charset="0"/>
                        </a:rPr>
                        <m:t>𝐼</m:t>
                      </m:r>
                      <m:r>
                        <a:rPr lang="ko-KR" altLang="en-US">
                          <a:latin typeface="Cambria Math" panose="02040503050406030204" pitchFamily="18" charset="0"/>
                        </a:rPr>
                        <m:t>[</m:t>
                      </m:r>
                      <m:r>
                        <m:rPr>
                          <m:sty m:val="p"/>
                        </m:rPr>
                        <a:rPr lang="ko-KR" altLang="en-US" i="0">
                          <a:latin typeface="Cambria Math" panose="02040503050406030204" pitchFamily="18" charset="0"/>
                        </a:rPr>
                        <m:t>A</m:t>
                      </m:r>
                      <m:r>
                        <a:rPr lang="ko-KR" altLang="en-US">
                          <a:latin typeface="Cambria Math" panose="02040503050406030204" pitchFamily="18" charset="0"/>
                        </a:rPr>
                        <m:t>]</m:t>
                      </m:r>
                    </m:oMath>
                  </m:oMathPara>
                </a14:m>
                <a:endParaRPr lang="ko-KR" altLang="en-US" sz="1600" dirty="0"/>
              </a:p>
            </p:txBody>
          </p:sp>
        </mc:Choice>
        <mc:Fallback xmlns="">
          <p:sp>
            <p:nvSpPr>
              <p:cNvPr id="5" name="Object 122">
                <a:extLst>
                  <a:ext uri="{FF2B5EF4-FFF2-40B4-BE49-F238E27FC236}">
                    <a16:creationId xmlns:a16="http://schemas.microsoft.com/office/drawing/2014/main" xmlns="" xmlns:a14="http://schemas.microsoft.com/office/drawing/2010/main" id="{1750152C-613B-4DDE-9714-B728F2B53CC0}"/>
                  </a:ext>
                </a:extLst>
              </p:cNvPr>
              <p:cNvSpPr txBox="1">
                <a:spLocks noRot="1" noChangeAspect="1" noMove="1" noResize="1" noEditPoints="1" noAdjustHandles="1" noChangeArrowheads="1" noChangeShapeType="1" noTextEdit="1"/>
              </p:cNvSpPr>
              <p:nvPr/>
            </p:nvSpPr>
            <p:spPr bwMode="auto">
              <a:xfrm>
                <a:off x="712182" y="1830937"/>
                <a:ext cx="1472904" cy="307777"/>
              </a:xfrm>
              <a:prstGeom prst="rect">
                <a:avLst/>
              </a:prstGeom>
              <a:blipFill rotWithShape="0">
                <a:blip r:embed="rId5"/>
                <a:stretch>
                  <a:fillRect/>
                </a:stretch>
              </a:blipFill>
            </p:spPr>
            <p:txBody>
              <a:bodyPr/>
              <a:lstStyle/>
              <a:p>
                <a:r>
                  <a:rPr lang="ko-KR" altLang="en-US">
                    <a:noFill/>
                  </a:rPr>
                  <a:t> </a:t>
                </a:r>
              </a:p>
            </p:txBody>
          </p:sp>
        </mc:Fallback>
      </mc:AlternateContent>
      <p:sp>
        <p:nvSpPr>
          <p:cNvPr id="6" name="직사각형 37">
            <a:extLst>
              <a:ext uri="{FF2B5EF4-FFF2-40B4-BE49-F238E27FC236}">
                <a16:creationId xmlns:a16="http://schemas.microsoft.com/office/drawing/2014/main" id="{8DC7972E-1DB8-4AC8-8ED7-EBC6E6E9C312}"/>
              </a:ext>
            </a:extLst>
          </p:cNvPr>
          <p:cNvSpPr/>
          <p:nvPr/>
        </p:nvSpPr>
        <p:spPr>
          <a:xfrm>
            <a:off x="580388" y="2550284"/>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mắc</a:t>
            </a:r>
            <a:r>
              <a:rPr lang="en-US" altLang="ko-KR" sz="1400" dirty="0">
                <a:solidFill>
                  <a:schemeClr val="tx1"/>
                </a:solidFill>
                <a:latin typeface="SamsungOne-400" panose="020B0503030303020204" pitchFamily="34" charset="0"/>
                <a:ea typeface="SamsungOne-400" panose="020B0503030303020204" pitchFamily="34" charset="0"/>
              </a:rPr>
              <a:t> song </a:t>
            </a:r>
            <a:r>
              <a:rPr lang="en-US" altLang="ko-KR" sz="1400" dirty="0" err="1">
                <a:solidFill>
                  <a:schemeClr val="tx1"/>
                </a:solidFill>
                <a:latin typeface="SamsungOne-400" panose="020B0503030303020204" pitchFamily="34" charset="0"/>
                <a:ea typeface="SamsungOne-400" panose="020B0503030303020204" pitchFamily="34" charset="0"/>
              </a:rPr>
              <a:t>song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7" name="직사각형 58">
            <a:extLst>
              <a:ext uri="{FF2B5EF4-FFF2-40B4-BE49-F238E27FC236}">
                <a16:creationId xmlns:a16="http://schemas.microsoft.com/office/drawing/2014/main" id="{09D71185-E202-475E-8CB2-07CC04EA3753}"/>
              </a:ext>
            </a:extLst>
          </p:cNvPr>
          <p:cNvSpPr/>
          <p:nvPr/>
        </p:nvSpPr>
        <p:spPr>
          <a:xfrm>
            <a:off x="712182" y="5508543"/>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mắc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mắc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song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nhỏ</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8"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0" name="직사각형 9">
            <a:extLst>
              <a:ext uri="{FF2B5EF4-FFF2-40B4-BE49-F238E27FC236}">
                <a16:creationId xmlns:a16="http://schemas.microsoft.com/office/drawing/2014/main" id="{55B58EA3-CF4E-49BB-82D7-A12C0C9FA3BA}"/>
              </a:ext>
            </a:extLst>
          </p:cNvPr>
          <p:cNvSpPr/>
          <p:nvPr/>
        </p:nvSpPr>
        <p:spPr>
          <a:xfrm>
            <a:off x="712182" y="2853472"/>
            <a:ext cx="8478462" cy="251100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그룹 27"/>
          <p:cNvGrpSpPr/>
          <p:nvPr/>
        </p:nvGrpSpPr>
        <p:grpSpPr>
          <a:xfrm>
            <a:off x="2009116" y="2983591"/>
            <a:ext cx="6204904" cy="2262166"/>
            <a:chOff x="2405356" y="2892151"/>
            <a:chExt cx="6204904" cy="2262166"/>
          </a:xfrm>
        </p:grpSpPr>
        <mc:AlternateContent xmlns:mc="http://schemas.openxmlformats.org/markup-compatibility/2006" xmlns:a14="http://schemas.microsoft.com/office/drawing/2010/main">
          <mc:Choice Requires="a14">
            <p:graphicFrame>
              <p:nvGraphicFramePr>
                <p:cNvPr id="11" name="Object 815">
                  <a:extLst>
                    <a:ext uri="{FF2B5EF4-FFF2-40B4-BE49-F238E27FC236}">
                      <a16:creationId xmlns:a16="http://schemas.microsoft.com/office/drawing/2014/main" id="{948866D3-630A-4B9C-9D94-8278645EBB13}"/>
                    </a:ext>
                  </a:extLst>
                </p:cNvPr>
                <p:cNvGraphicFramePr>
                  <a:graphicFrameLocks noChangeAspect="1"/>
                </p:cNvGraphicFramePr>
                <p:nvPr>
                  <p:extLst>
                    <p:ext uri="{D42A27DB-BD31-4B8C-83A1-F6EECF244321}">
                      <p14:modId xmlns:p14="http://schemas.microsoft.com/office/powerpoint/2010/main" val="2625207903"/>
                    </p:ext>
                  </p:extLst>
                </p:nvPr>
              </p:nvGraphicFramePr>
              <p:xfrm>
                <a:off x="2611538" y="3807176"/>
                <a:ext cx="1869126" cy="815684"/>
              </p:xfrm>
              <a:graphic>
                <a:graphicData uri="http://schemas.openxmlformats.org/presentationml/2006/ole">
                  <mc:AlternateContent>
                    <mc:Choice xmlns:v="urn:schemas-microsoft-com:vml" Requires="v">
                      <p:oleObj name="Visio" r:id="rId6" imgW="1482406" imgH="649863" progId="Visio.Drawing.6">
                        <p:embed/>
                      </p:oleObj>
                    </mc:Choice>
                    <mc:Fallback>
                      <p:oleObj name="Visio" r:id="rId6" imgW="1482406" imgH="649863" progId="Visio.Drawing.6">
                        <p:embed/>
                        <p:pic>
                          <p:nvPicPr>
                            <p:cNvPr id="0" name=""/>
                            <p:cNvPicPr>
                              <a:picLocks noChangeAspect="1" noChangeArrowheads="1"/>
                            </p:cNvPicPr>
                            <p:nvPr/>
                          </p:nvPicPr>
                          <p:blipFill>
                            <a:blip r:embed="rId7">
                              <a:extLst>
                                <a:ext uri="{28A0092B-C50C-407E-A947-70E740481C1C}">
                                  <a14:useLocalDpi val="0"/>
                                </a:ext>
                              </a:extLst>
                            </a:blip>
                            <a:srcRect/>
                            <a:stretch>
                              <a:fillRect/>
                            </a:stretch>
                          </p:blipFill>
                          <p:spPr bwMode="auto">
                            <a:xfrm>
                              <a:off x="2611538" y="3807176"/>
                              <a:ext cx="1869126" cy="815684"/>
                            </a:xfrm>
                            <a:prstGeom prst="rect">
                              <a:avLst/>
                            </a:prstGeom>
                            <a:noFill/>
                          </p:spPr>
                        </p:pic>
                      </p:oleObj>
                    </mc:Fallback>
                  </mc:AlternateContent>
                </a:graphicData>
              </a:graphic>
            </p:graphicFrame>
          </mc:Choice>
          <mc:Fallback xmlns="">
            <p:graphicFrame>
              <p:nvGraphicFramePr>
                <p:cNvPr id="11" name="Object 815">
                  <a:extLst>
                    <a:ext uri="{FF2B5EF4-FFF2-40B4-BE49-F238E27FC236}">
                      <a16:creationId xmlns:a16="http://schemas.microsoft.com/office/drawing/2014/main" xmlns="" id="{948866D3-630A-4B9C-9D94-8278645EBB13}"/>
                    </a:ext>
                  </a:extLst>
                </p:cNvPr>
                <p:cNvGraphicFramePr>
                  <a:graphicFrameLocks noChangeAspect="1"/>
                </p:cNvGraphicFramePr>
                <p:nvPr>
                  <p:extLst>
                    <p:ext uri="{D42A27DB-BD31-4B8C-83A1-F6EECF244321}">
                      <p14:modId xmlns:p14="http://schemas.microsoft.com/office/powerpoint/2010/main" val="2625207903"/>
                    </p:ext>
                  </p:extLst>
                </p:nvPr>
              </p:nvGraphicFramePr>
              <p:xfrm>
                <a:off x="2611538" y="3807176"/>
                <a:ext cx="1869126" cy="815684"/>
              </p:xfrm>
              <a:graphic>
                <a:graphicData uri="http://schemas.openxmlformats.org/presentationml/2006/ole">
                  <mc:AlternateContent>
                    <mc:Choice xmlns:v="urn:schemas-microsoft-com:vml" Requires="v">
                      <p:oleObj spid="_x0000_s18442" name="Visio" r:id="rId8" imgW="1482406" imgH="649863" progId="Visio.Drawing.6">
                        <p:embed/>
                      </p:oleObj>
                    </mc:Choice>
                    <mc:Fallback>
                      <p:oleObj name="Visio" r:id="rId8" imgW="1482406" imgH="649863"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1538" y="3807176"/>
                              <a:ext cx="1869126" cy="815684"/>
                            </a:xfrm>
                            <a:prstGeom prst="rect">
                              <a:avLst/>
                            </a:prstGeom>
                            <a:noFill/>
                          </p:spPr>
                        </p:pic>
                      </p:oleObj>
                    </mc:Fallback>
                  </mc:AlternateContent>
                </a:graphicData>
              </a:graphic>
            </p:graphicFrame>
          </mc:Fallback>
        </mc:AlternateContent>
        <p:sp>
          <p:nvSpPr>
            <p:cNvPr id="12" name="Text Box 120">
              <a:extLst>
                <a:ext uri="{FF2B5EF4-FFF2-40B4-BE49-F238E27FC236}">
                  <a16:creationId xmlns:a16="http://schemas.microsoft.com/office/drawing/2014/main" id="{B86937D3-D891-4A9B-8A14-68030B3D551C}"/>
                </a:ext>
              </a:extLst>
            </p:cNvPr>
            <p:cNvSpPr txBox="1">
              <a:spLocks noChangeArrowheads="1"/>
            </p:cNvSpPr>
            <p:nvPr/>
          </p:nvSpPr>
          <p:spPr bwMode="auto">
            <a:xfrm>
              <a:off x="2853828" y="2907651"/>
              <a:ext cx="1457308" cy="292388"/>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b="1" dirty="0" err="1">
                  <a:latin typeface="SamsungOne-400" panose="020B0503030303020204" pitchFamily="34" charset="0"/>
                  <a:ea typeface="SamsungOne-400" panose="020B0503030303020204" pitchFamily="34" charset="0"/>
                </a:rPr>
                <a:t>Mắc</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nối</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tiếp</a:t>
              </a:r>
              <a:endParaRPr lang="en-US" altLang="ko-KR" sz="1300" b="1" dirty="0">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13" name="Object 122">
                  <a:extLst>
                    <a:ext uri="{FF2B5EF4-FFF2-40B4-BE49-F238E27FC236}">
                      <a16:creationId xmlns:a16="http://schemas.microsoft.com/office/drawing/2014/main" id="{ED237ECC-E09C-4417-9DFD-4178CE6CA96E}"/>
                    </a:ext>
                  </a:extLst>
                </p:cNvPr>
                <p:cNvSpPr txBox="1"/>
                <p:nvPr/>
              </p:nvSpPr>
              <p:spPr bwMode="auto">
                <a:xfrm>
                  <a:off x="2609414" y="3263561"/>
                  <a:ext cx="1904367" cy="307777"/>
                </a:xfrm>
                <a:prstGeom prst="rect">
                  <a:avLst/>
                </a:prstGeom>
                <a:solidFill>
                  <a:srgbClr val="F2F2F2"/>
                </a:solidFill>
              </p:spPr>
              <p:txBody>
                <a:bodyPr wrap="none" lIns="0" rIns="0" rtlCol="0">
                  <a:spAutoFit/>
                  <a:scene3d>
                    <a:camera prst="orthographicFront"/>
                    <a:lightRig rig="threePt" dir="t"/>
                  </a:scene3d>
                  <a:sp3d>
                    <a:bevelT w="0" h="6350"/>
                    <a:bevelB w="0" h="0"/>
                  </a:sp3d>
                </a:bodyPr>
                <a:lstStyle>
                  <a:defPPr>
                    <a:defRPr lang="en-US"/>
                  </a:defPPr>
                  <a:lvl1pPr lvl="0">
                    <a:defRPr sz="1400" i="1">
                      <a:solidFill>
                        <a:srgbClr val="000000"/>
                      </a:solidFill>
                      <a:latin typeface="Cambria Math" panose="02040503050406030204" pitchFamily="18" charset="0"/>
                      <a:ea typeface="SamsungOne-400" panose="020B0503030303020204" pitchFamily="34" charset="0"/>
                    </a:defRPr>
                  </a:lvl1pPr>
                </a:lstStyle>
                <a:p>
                  <a:pPr/>
                  <a14:m>
                    <m:oMathPara xmlns:m="http://schemas.openxmlformats.org/officeDocument/2006/math">
                      <m:oMathParaPr>
                        <m:jc m:val="centerGroup"/>
                      </m:oMathParaPr>
                      <m:oMath xmlns:m="http://schemas.openxmlformats.org/officeDocument/2006/math">
                        <m:r>
                          <a:rPr lang="ko-KR" altLang="en-US">
                            <a:latin typeface="Cambria Math" panose="02040503050406030204" pitchFamily="18" charset="0"/>
                          </a:rPr>
                          <m:t>𝑅</m:t>
                        </m:r>
                        <m:r>
                          <a:rPr lang="ko-KR" altLang="en-US">
                            <a:latin typeface="Cambria Math" panose="02040503050406030204" pitchFamily="18" charset="0"/>
                          </a:rPr>
                          <m:t>=</m:t>
                        </m:r>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1</m:t>
                            </m:r>
                          </m:sub>
                        </m:sSub>
                        <m:r>
                          <a:rPr lang="ko-KR" altLang="en-US">
                            <a:latin typeface="Cambria Math" panose="02040503050406030204" pitchFamily="18" charset="0"/>
                          </a:rPr>
                          <m:t>+</m:t>
                        </m:r>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2</m:t>
                            </m:r>
                          </m:sub>
                        </m:sSub>
                        <m:r>
                          <a:rPr lang="ko-KR" altLang="en-US">
                            <a:latin typeface="Cambria Math" panose="02040503050406030204" pitchFamily="18" charset="0"/>
                          </a:rPr>
                          <m:t>+</m:t>
                        </m:r>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3</m:t>
                            </m:r>
                          </m:sub>
                        </m:sSub>
                        <m:r>
                          <a:rPr lang="ko-KR" altLang="en-US">
                            <a:latin typeface="Cambria Math" panose="02040503050406030204" pitchFamily="18" charset="0"/>
                          </a:rPr>
                          <m:t>+......</m:t>
                        </m:r>
                      </m:oMath>
                    </m:oMathPara>
                  </a14:m>
                  <a:endParaRPr lang="ko-KR" altLang="en-US" dirty="0"/>
                </a:p>
              </p:txBody>
            </p:sp>
          </mc:Choice>
          <mc:Fallback xmlns="">
            <p:sp>
              <p:nvSpPr>
                <p:cNvPr id="13" name="Object 122">
                  <a:extLst>
                    <a:ext uri="{FF2B5EF4-FFF2-40B4-BE49-F238E27FC236}">
                      <a16:creationId xmlns:a16="http://schemas.microsoft.com/office/drawing/2014/main" xmlns:a14="http://schemas.microsoft.com/office/drawing/2010/main" xmlns="" id="{ED237ECC-E09C-4417-9DFD-4178CE6CA96E}"/>
                    </a:ext>
                  </a:extLst>
                </p:cNvPr>
                <p:cNvSpPr txBox="1">
                  <a:spLocks noRot="1" noChangeAspect="1" noMove="1" noResize="1" noEditPoints="1" noAdjustHandles="1" noChangeArrowheads="1" noChangeShapeType="1" noTextEdit="1"/>
                </p:cNvSpPr>
                <p:nvPr/>
              </p:nvSpPr>
              <p:spPr bwMode="auto">
                <a:xfrm>
                  <a:off x="2609414" y="3263561"/>
                  <a:ext cx="1904367" cy="307777"/>
                </a:xfrm>
                <a:prstGeom prst="rect">
                  <a:avLst/>
                </a:prstGeom>
                <a:blipFill rotWithShape="0">
                  <a:blip r:embed="rId10"/>
                  <a:stretch>
                    <a:fillRect/>
                  </a:stretch>
                </a:blipFill>
              </p:spPr>
              <p:txBody>
                <a:bodyPr/>
                <a:lstStyle/>
                <a:p>
                  <a:r>
                    <a:rPr lang="ko-KR" altLang="en-US">
                      <a:noFill/>
                    </a:rPr>
                    <a:t> </a:t>
                  </a:r>
                </a:p>
              </p:txBody>
            </p:sp>
          </mc:Fallback>
        </mc:AlternateContent>
        <p:sp>
          <p:nvSpPr>
            <p:cNvPr id="14" name="Text Box 120">
              <a:extLst>
                <a:ext uri="{FF2B5EF4-FFF2-40B4-BE49-F238E27FC236}">
                  <a16:creationId xmlns:a16="http://schemas.microsoft.com/office/drawing/2014/main" id="{FB550034-3A2D-4EA0-85A4-DBFDD84365C7}"/>
                </a:ext>
              </a:extLst>
            </p:cNvPr>
            <p:cNvSpPr txBox="1">
              <a:spLocks noChangeArrowheads="1"/>
            </p:cNvSpPr>
            <p:nvPr/>
          </p:nvSpPr>
          <p:spPr bwMode="auto">
            <a:xfrm>
              <a:off x="3405762" y="4424948"/>
              <a:ext cx="291448" cy="200055"/>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i="1" dirty="0">
                  <a:latin typeface="SamsungOne-400" panose="020B0503030303020204" pitchFamily="34" charset="0"/>
                  <a:ea typeface="SamsungOne-400" panose="020B0503030303020204" pitchFamily="34" charset="0"/>
                </a:rPr>
                <a:t>R</a:t>
              </a:r>
            </a:p>
          </p:txBody>
        </p:sp>
        <mc:AlternateContent xmlns:mc="http://schemas.openxmlformats.org/markup-compatibility/2006" xmlns:a14="http://schemas.microsoft.com/office/drawing/2010/main">
          <mc:Choice Requires="a14">
            <p:sp>
              <p:nvSpPr>
                <p:cNvPr id="15" name="Text Box 120">
                  <a:extLst>
                    <a:ext uri="{FF2B5EF4-FFF2-40B4-BE49-F238E27FC236}">
                      <a16:creationId xmlns:a16="http://schemas.microsoft.com/office/drawing/2014/main" id="{84DA26C6-B131-4055-A831-4E48A6AFCE9E}"/>
                    </a:ext>
                  </a:extLst>
                </p:cNvPr>
                <p:cNvSpPr txBox="1">
                  <a:spLocks noChangeArrowheads="1"/>
                </p:cNvSpPr>
                <p:nvPr/>
              </p:nvSpPr>
              <p:spPr bwMode="auto">
                <a:xfrm>
                  <a:off x="2555694" y="3846805"/>
                  <a:ext cx="912656" cy="200055"/>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300" i="1" dirty="0" smtClean="0">
                                <a:solidFill>
                                  <a:schemeClr val="tx1"/>
                                </a:solidFill>
                                <a:latin typeface="Cambria Math" panose="02040503050406030204" pitchFamily="18" charset="0"/>
                              </a:rPr>
                            </m:ctrlPr>
                          </m:sSubPr>
                          <m:e>
                            <m:r>
                              <a:rPr lang="en-US" altLang="ko-KR" sz="1300" i="1" dirty="0" smtClean="0">
                                <a:solidFill>
                                  <a:schemeClr val="tx1"/>
                                </a:solidFill>
                                <a:latin typeface="Cambria Math" panose="02040503050406030204" pitchFamily="18" charset="0"/>
                              </a:rPr>
                              <m:t>𝑅</m:t>
                            </m:r>
                          </m:e>
                          <m:sub>
                            <m:r>
                              <a:rPr lang="en-US" altLang="ko-KR" sz="1300" i="1" dirty="0" smtClean="0">
                                <a:solidFill>
                                  <a:schemeClr val="tx1"/>
                                </a:solidFill>
                                <a:latin typeface="Cambria Math" panose="02040503050406030204" pitchFamily="18" charset="0"/>
                              </a:rPr>
                              <m:t>1</m:t>
                            </m:r>
                          </m:sub>
                        </m:sSub>
                        <m:r>
                          <a:rPr lang="en-US" altLang="ko-KR" sz="1300" i="1" dirty="0" smtClean="0">
                            <a:solidFill>
                              <a:schemeClr val="tx1"/>
                            </a:solidFill>
                            <a:latin typeface="Cambria Math" panose="02040503050406030204" pitchFamily="18" charset="0"/>
                          </a:rPr>
                          <m:t>=10</m:t>
                        </m:r>
                        <m:d>
                          <m:dPr>
                            <m:begChr m:val="["/>
                            <m:endChr m:val="]"/>
                            <m:ctrlPr>
                              <a:rPr lang="en-US" altLang="ko-KR" sz="1300" i="1" dirty="0" smtClean="0">
                                <a:solidFill>
                                  <a:schemeClr val="tx1"/>
                                </a:solidFill>
                                <a:latin typeface="Cambria Math" panose="02040503050406030204" pitchFamily="18" charset="0"/>
                              </a:rPr>
                            </m:ctrlPr>
                          </m:dPr>
                          <m:e>
                            <m:r>
                              <a:rPr lang="en-US" altLang="ko-KR" sz="1300" i="1" dirty="0" smtClean="0">
                                <a:solidFill>
                                  <a:schemeClr val="tx1"/>
                                </a:solidFill>
                                <a:latin typeface="Cambria Math" panose="02040503050406030204" pitchFamily="18" charset="0"/>
                              </a:rPr>
                              <m:t>𝛺</m:t>
                            </m:r>
                          </m:e>
                        </m:d>
                      </m:oMath>
                    </m:oMathPara>
                  </a14:m>
                  <a:endParaRPr lang="en-US" altLang="ko-KR" sz="1300" i="1" dirty="0">
                    <a:solidFill>
                      <a:schemeClr val="tx1"/>
                    </a:solidFill>
                    <a:latin typeface="SamsungOne-400" panose="020B0503030303020204" pitchFamily="34" charset="0"/>
                    <a:ea typeface="SamsungOne-400" panose="020B0503030303020204" pitchFamily="34" charset="0"/>
                  </a:endParaRPr>
                </a:p>
              </p:txBody>
            </p:sp>
          </mc:Choice>
          <mc:Fallback xmlns="">
            <p:sp>
              <p:nvSpPr>
                <p:cNvPr id="15" name="Text Box 120">
                  <a:extLst>
                    <a:ext uri="{FF2B5EF4-FFF2-40B4-BE49-F238E27FC236}">
                      <a16:creationId xmlns:a16="http://schemas.microsoft.com/office/drawing/2014/main" xmlns:a14="http://schemas.microsoft.com/office/drawing/2010/main" xmlns="" id="{84DA26C6-B131-4055-A831-4E48A6AFCE9E}"/>
                    </a:ext>
                  </a:extLst>
                </p:cNvPr>
                <p:cNvSpPr txBox="1">
                  <a:spLocks noRot="1" noChangeAspect="1" noMove="1" noResize="1" noEditPoints="1" noAdjustHandles="1" noChangeArrowheads="1" noChangeShapeType="1" noTextEdit="1"/>
                </p:cNvSpPr>
                <p:nvPr/>
              </p:nvSpPr>
              <p:spPr bwMode="auto">
                <a:xfrm>
                  <a:off x="2555694" y="3846805"/>
                  <a:ext cx="912656" cy="200055"/>
                </a:xfrm>
                <a:prstGeom prst="rect">
                  <a:avLst/>
                </a:prstGeom>
                <a:blipFill rotWithShape="0">
                  <a:blip r:embed="rId11"/>
                  <a:stretch>
                    <a:fillRect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 Box 120">
                  <a:extLst>
                    <a:ext uri="{FF2B5EF4-FFF2-40B4-BE49-F238E27FC236}">
                      <a16:creationId xmlns:a16="http://schemas.microsoft.com/office/drawing/2014/main" id="{C6251C7C-9FBE-4763-A0F1-6B262E6B2884}"/>
                    </a:ext>
                  </a:extLst>
                </p:cNvPr>
                <p:cNvSpPr txBox="1">
                  <a:spLocks noChangeArrowheads="1"/>
                </p:cNvSpPr>
                <p:nvPr/>
              </p:nvSpPr>
              <p:spPr bwMode="auto">
                <a:xfrm>
                  <a:off x="3623852" y="3846805"/>
                  <a:ext cx="912656" cy="200055"/>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300" i="1" dirty="0" smtClean="0">
                                <a:solidFill>
                                  <a:schemeClr val="tx1"/>
                                </a:solidFill>
                                <a:latin typeface="Cambria Math" panose="02040503050406030204" pitchFamily="18" charset="0"/>
                              </a:rPr>
                            </m:ctrlPr>
                          </m:sSubPr>
                          <m:e>
                            <m:r>
                              <a:rPr lang="en-US" altLang="ko-KR" sz="1300" i="1" dirty="0" smtClean="0">
                                <a:solidFill>
                                  <a:schemeClr val="tx1"/>
                                </a:solidFill>
                                <a:latin typeface="Cambria Math" panose="02040503050406030204" pitchFamily="18" charset="0"/>
                              </a:rPr>
                              <m:t>𝑅</m:t>
                            </m:r>
                          </m:e>
                          <m:sub>
                            <m:r>
                              <a:rPr lang="en-US" altLang="ko-KR" sz="1300" i="1" dirty="0" smtClean="0">
                                <a:solidFill>
                                  <a:schemeClr val="tx1"/>
                                </a:solidFill>
                                <a:latin typeface="Cambria Math" panose="02040503050406030204" pitchFamily="18" charset="0"/>
                              </a:rPr>
                              <m:t>2</m:t>
                            </m:r>
                          </m:sub>
                        </m:sSub>
                        <m:r>
                          <a:rPr lang="en-US" altLang="ko-KR" sz="1300" i="1" dirty="0" smtClean="0">
                            <a:solidFill>
                              <a:schemeClr val="tx1"/>
                            </a:solidFill>
                            <a:latin typeface="Cambria Math" panose="02040503050406030204" pitchFamily="18" charset="0"/>
                          </a:rPr>
                          <m:t>=40</m:t>
                        </m:r>
                        <m:d>
                          <m:dPr>
                            <m:begChr m:val="["/>
                            <m:endChr m:val="]"/>
                            <m:ctrlPr>
                              <a:rPr lang="en-US" altLang="ko-KR" sz="1300" i="1" dirty="0" smtClean="0">
                                <a:solidFill>
                                  <a:schemeClr val="tx1"/>
                                </a:solidFill>
                                <a:latin typeface="Cambria Math" panose="02040503050406030204" pitchFamily="18" charset="0"/>
                              </a:rPr>
                            </m:ctrlPr>
                          </m:dPr>
                          <m:e>
                            <m:r>
                              <a:rPr lang="en-US" altLang="ko-KR" sz="1300" i="1" dirty="0" smtClean="0">
                                <a:solidFill>
                                  <a:schemeClr val="tx1"/>
                                </a:solidFill>
                                <a:latin typeface="Cambria Math" panose="02040503050406030204" pitchFamily="18" charset="0"/>
                              </a:rPr>
                              <m:t>𝛺</m:t>
                            </m:r>
                          </m:e>
                        </m:d>
                      </m:oMath>
                    </m:oMathPara>
                  </a14:m>
                  <a:endParaRPr lang="en-US" altLang="ko-KR" sz="1300" i="1" dirty="0">
                    <a:solidFill>
                      <a:schemeClr val="tx1"/>
                    </a:solidFill>
                    <a:latin typeface="SamsungOne-400" panose="020B0503030303020204" pitchFamily="34" charset="0"/>
                    <a:ea typeface="SamsungOne-400" panose="020B0503030303020204" pitchFamily="34" charset="0"/>
                  </a:endParaRPr>
                </a:p>
              </p:txBody>
            </p:sp>
          </mc:Choice>
          <mc:Fallback xmlns="">
            <p:sp>
              <p:nvSpPr>
                <p:cNvPr id="16" name="Text Box 120">
                  <a:extLst>
                    <a:ext uri="{FF2B5EF4-FFF2-40B4-BE49-F238E27FC236}">
                      <a16:creationId xmlns:a16="http://schemas.microsoft.com/office/drawing/2014/main" xmlns:a14="http://schemas.microsoft.com/office/drawing/2010/main" xmlns="" id="{C6251C7C-9FBE-4763-A0F1-6B262E6B2884}"/>
                    </a:ext>
                  </a:extLst>
                </p:cNvPr>
                <p:cNvSpPr txBox="1">
                  <a:spLocks noRot="1" noChangeAspect="1" noMove="1" noResize="1" noEditPoints="1" noAdjustHandles="1" noChangeArrowheads="1" noChangeShapeType="1" noTextEdit="1"/>
                </p:cNvSpPr>
                <p:nvPr/>
              </p:nvSpPr>
              <p:spPr bwMode="auto">
                <a:xfrm>
                  <a:off x="3623852" y="3846805"/>
                  <a:ext cx="912656" cy="200055"/>
                </a:xfrm>
                <a:prstGeom prst="rect">
                  <a:avLst/>
                </a:prstGeom>
                <a:blipFill rotWithShape="0">
                  <a:blip r:embed="rId12"/>
                  <a:stretch>
                    <a:fillRect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Object 825">
                  <a:extLst>
                    <a:ext uri="{FF2B5EF4-FFF2-40B4-BE49-F238E27FC236}">
                      <a16:creationId xmlns:a16="http://schemas.microsoft.com/office/drawing/2014/main" id="{0DEBE2F3-1B87-4B11-86F0-FCD8A60A46AC}"/>
                    </a:ext>
                  </a:extLst>
                </p:cNvPr>
                <p:cNvSpPr txBox="1"/>
                <p:nvPr/>
              </p:nvSpPr>
              <p:spPr bwMode="auto">
                <a:xfrm>
                  <a:off x="7239971" y="4705350"/>
                  <a:ext cx="1006062" cy="358561"/>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ko-KR" altLang="en-US" sz="1400" i="1">
                            <a:solidFill>
                              <a:srgbClr val="000000"/>
                            </a:solidFill>
                            <a:latin typeface="Cambria Math" panose="02040503050406030204" pitchFamily="18" charset="0"/>
                          </a:rPr>
                          <m:t>𝑅</m:t>
                        </m:r>
                        <m:r>
                          <a:rPr lang="ko-KR" altLang="en-US" sz="1400" i="1">
                            <a:solidFill>
                              <a:srgbClr val="000000"/>
                            </a:solidFill>
                            <a:latin typeface="Cambria Math" panose="02040503050406030204" pitchFamily="18" charset="0"/>
                          </a:rPr>
                          <m:t>=8[</m:t>
                        </m:r>
                        <m:r>
                          <m:rPr>
                            <m:sty m:val="p"/>
                          </m:rPr>
                          <a:rPr lang="ko-KR" altLang="en-US" sz="1400" i="1">
                            <a:solidFill>
                              <a:srgbClr val="000000"/>
                            </a:solidFill>
                            <a:latin typeface="Cambria Math" panose="02040503050406030204" pitchFamily="18" charset="0"/>
                          </a:rPr>
                          <m:t>Ω</m:t>
                        </m:r>
                        <m:r>
                          <a:rPr lang="ko-KR" altLang="en-US" sz="1400" i="1">
                            <a:solidFill>
                              <a:srgbClr val="000000"/>
                            </a:solidFill>
                            <a:latin typeface="Cambria Math" panose="02040503050406030204" pitchFamily="18" charset="0"/>
                          </a:rPr>
                          <m:t>]</m:t>
                        </m:r>
                      </m:oMath>
                    </m:oMathPara>
                  </a14:m>
                  <a:endParaRPr lang="ko-KR" altLang="en-US" sz="1400" dirty="0">
                    <a:latin typeface="SamsungOne-400" panose="020B0503030303020204" pitchFamily="34" charset="0"/>
                  </a:endParaRPr>
                </a:p>
              </p:txBody>
            </p:sp>
          </mc:Choice>
          <mc:Fallback xmlns="">
            <p:sp>
              <p:nvSpPr>
                <p:cNvPr id="17" name="Object 825">
                  <a:extLst>
                    <a:ext uri="{FF2B5EF4-FFF2-40B4-BE49-F238E27FC236}">
                      <a16:creationId xmlns:a16="http://schemas.microsoft.com/office/drawing/2014/main" xmlns:a14="http://schemas.microsoft.com/office/drawing/2010/main" xmlns="" id="{0DEBE2F3-1B87-4B11-86F0-FCD8A60A46AC}"/>
                    </a:ext>
                  </a:extLst>
                </p:cNvPr>
                <p:cNvSpPr txBox="1">
                  <a:spLocks noRot="1" noChangeAspect="1" noMove="1" noResize="1" noEditPoints="1" noAdjustHandles="1" noChangeArrowheads="1" noChangeShapeType="1" noTextEdit="1"/>
                </p:cNvSpPr>
                <p:nvPr/>
              </p:nvSpPr>
              <p:spPr bwMode="auto">
                <a:xfrm>
                  <a:off x="7239971" y="4705350"/>
                  <a:ext cx="1006062" cy="358561"/>
                </a:xfrm>
                <a:prstGeom prst="rect">
                  <a:avLst/>
                </a:prstGeom>
                <a:blipFill rotWithShape="0">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Object 122">
                  <a:extLst>
                    <a:ext uri="{FF2B5EF4-FFF2-40B4-BE49-F238E27FC236}">
                      <a16:creationId xmlns:a16="http://schemas.microsoft.com/office/drawing/2014/main" id="{705D0524-F468-44CB-B59F-DEAE21D97893}"/>
                    </a:ext>
                  </a:extLst>
                </p:cNvPr>
                <p:cNvSpPr txBox="1"/>
                <p:nvPr/>
              </p:nvSpPr>
              <p:spPr bwMode="auto">
                <a:xfrm>
                  <a:off x="5592246" y="3222791"/>
                  <a:ext cx="1934312" cy="533351"/>
                </a:xfrm>
                <a:prstGeom prst="rect">
                  <a:avLst/>
                </a:prstGeom>
                <a:solidFill>
                  <a:srgbClr val="F2F2F2"/>
                </a:solidFill>
              </p:spPr>
              <p:txBody>
                <a:bodyPr wrap="none" lIns="0" rIns="0" rtlCol="0">
                  <a:spAutoFit/>
                  <a:scene3d>
                    <a:camera prst="orthographicFront"/>
                    <a:lightRig rig="threePt" dir="t"/>
                  </a:scene3d>
                  <a:sp3d>
                    <a:bevelT w="0" h="6350"/>
                    <a:bevelB w="0" h="0"/>
                  </a:sp3d>
                </a:bodyPr>
                <a:lstStyle>
                  <a:defPPr>
                    <a:defRPr lang="en-US"/>
                  </a:defPPr>
                  <a:lvl1pPr lvl="0">
                    <a:defRPr sz="1400" i="1">
                      <a:solidFill>
                        <a:srgbClr val="000000"/>
                      </a:solidFill>
                      <a:latin typeface="Cambria Math" panose="02040503050406030204" pitchFamily="18" charset="0"/>
                      <a:ea typeface="SamsungOne-400" panose="020B0503030303020204" pitchFamily="34"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ko-KR" altLang="en-US">
                                <a:latin typeface="Cambria Math" panose="02040503050406030204" pitchFamily="18" charset="0"/>
                              </a:rPr>
                              <m:t>1</m:t>
                            </m:r>
                          </m:num>
                          <m:den>
                            <m:r>
                              <a:rPr lang="ko-KR" altLang="en-US">
                                <a:latin typeface="Cambria Math" panose="02040503050406030204" pitchFamily="18" charset="0"/>
                              </a:rPr>
                              <m:t>𝑅</m:t>
                            </m:r>
                          </m:den>
                        </m:f>
                        <m:r>
                          <a:rPr lang="ko-KR" altLang="en-US">
                            <a:latin typeface="Cambria Math" panose="02040503050406030204" pitchFamily="18" charset="0"/>
                          </a:rPr>
                          <m:t>=</m:t>
                        </m:r>
                        <m:f>
                          <m:fPr>
                            <m:ctrlPr>
                              <a:rPr lang="ko-KR" altLang="en-US" i="1">
                                <a:latin typeface="Cambria Math" panose="02040503050406030204" pitchFamily="18" charset="0"/>
                              </a:rPr>
                            </m:ctrlPr>
                          </m:fPr>
                          <m:num>
                            <m:r>
                              <a:rPr lang="ko-KR" altLang="en-US">
                                <a:latin typeface="Cambria Math" panose="02040503050406030204" pitchFamily="18" charset="0"/>
                              </a:rPr>
                              <m:t>1</m:t>
                            </m:r>
                          </m:num>
                          <m:den>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1</m:t>
                                </m:r>
                              </m:sub>
                            </m:sSub>
                          </m:den>
                        </m:f>
                        <m:r>
                          <a:rPr lang="ko-KR" altLang="en-US">
                            <a:latin typeface="Cambria Math" panose="02040503050406030204" pitchFamily="18" charset="0"/>
                          </a:rPr>
                          <m:t>+</m:t>
                        </m:r>
                        <m:f>
                          <m:fPr>
                            <m:ctrlPr>
                              <a:rPr lang="ko-KR" altLang="en-US" i="1">
                                <a:latin typeface="Cambria Math" panose="02040503050406030204" pitchFamily="18" charset="0"/>
                              </a:rPr>
                            </m:ctrlPr>
                          </m:fPr>
                          <m:num>
                            <m:r>
                              <a:rPr lang="ko-KR" altLang="en-US">
                                <a:latin typeface="Cambria Math" panose="02040503050406030204" pitchFamily="18" charset="0"/>
                              </a:rPr>
                              <m:t>1</m:t>
                            </m:r>
                          </m:num>
                          <m:den>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2</m:t>
                                </m:r>
                              </m:sub>
                            </m:sSub>
                          </m:den>
                        </m:f>
                        <m:r>
                          <a:rPr lang="ko-KR" altLang="en-US">
                            <a:latin typeface="Cambria Math" panose="02040503050406030204" pitchFamily="18" charset="0"/>
                          </a:rPr>
                          <m:t>+</m:t>
                        </m:r>
                        <m:f>
                          <m:fPr>
                            <m:ctrlPr>
                              <a:rPr lang="ko-KR" altLang="en-US" i="1">
                                <a:latin typeface="Cambria Math" panose="02040503050406030204" pitchFamily="18" charset="0"/>
                              </a:rPr>
                            </m:ctrlPr>
                          </m:fPr>
                          <m:num>
                            <m:r>
                              <a:rPr lang="ko-KR" altLang="en-US">
                                <a:latin typeface="Cambria Math" panose="02040503050406030204" pitchFamily="18" charset="0"/>
                              </a:rPr>
                              <m:t>1</m:t>
                            </m:r>
                          </m:num>
                          <m:den>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3</m:t>
                                </m:r>
                              </m:sub>
                            </m:sSub>
                          </m:den>
                        </m:f>
                        <m:r>
                          <a:rPr lang="ko-KR" altLang="en-US">
                            <a:latin typeface="Cambria Math" panose="02040503050406030204" pitchFamily="18" charset="0"/>
                          </a:rPr>
                          <m:t>+......</m:t>
                        </m:r>
                      </m:oMath>
                    </m:oMathPara>
                  </a14:m>
                  <a:endParaRPr lang="ko-KR" altLang="en-US" dirty="0"/>
                </a:p>
              </p:txBody>
            </p:sp>
          </mc:Choice>
          <mc:Fallback xmlns="">
            <p:sp>
              <p:nvSpPr>
                <p:cNvPr id="18" name="Object 122">
                  <a:extLst>
                    <a:ext uri="{FF2B5EF4-FFF2-40B4-BE49-F238E27FC236}">
                      <a16:creationId xmlns:a16="http://schemas.microsoft.com/office/drawing/2014/main" xmlns:a14="http://schemas.microsoft.com/office/drawing/2010/main" xmlns="" id="{705D0524-F468-44CB-B59F-DEAE21D97893}"/>
                    </a:ext>
                  </a:extLst>
                </p:cNvPr>
                <p:cNvSpPr txBox="1">
                  <a:spLocks noRot="1" noChangeAspect="1" noMove="1" noResize="1" noEditPoints="1" noAdjustHandles="1" noChangeArrowheads="1" noChangeShapeType="1" noTextEdit="1"/>
                </p:cNvSpPr>
                <p:nvPr/>
              </p:nvSpPr>
              <p:spPr bwMode="auto">
                <a:xfrm>
                  <a:off x="5592246" y="3222791"/>
                  <a:ext cx="1934312" cy="533351"/>
                </a:xfrm>
                <a:prstGeom prst="rect">
                  <a:avLst/>
                </a:prstGeom>
                <a:blipFill rotWithShape="0">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Object 122">
                  <a:extLst>
                    <a:ext uri="{FF2B5EF4-FFF2-40B4-BE49-F238E27FC236}">
                      <a16:creationId xmlns:a16="http://schemas.microsoft.com/office/drawing/2014/main" id="{1C6640B0-CC8E-4271-8558-876DA9982935}"/>
                    </a:ext>
                  </a:extLst>
                </p:cNvPr>
                <p:cNvSpPr txBox="1"/>
                <p:nvPr/>
              </p:nvSpPr>
              <p:spPr bwMode="auto">
                <a:xfrm>
                  <a:off x="7270919" y="4029038"/>
                  <a:ext cx="1339341" cy="497059"/>
                </a:xfrm>
                <a:prstGeom prst="rect">
                  <a:avLst/>
                </a:prstGeom>
                <a:solidFill>
                  <a:srgbClr val="F2F2F2"/>
                </a:solidFill>
              </p:spPr>
              <p:txBody>
                <a:bodyPr wrap="none" lIns="0" rIns="0" rtlCol="0">
                  <a:spAutoFit/>
                  <a:scene3d>
                    <a:camera prst="orthographicFront"/>
                    <a:lightRig rig="threePt" dir="t"/>
                  </a:scene3d>
                  <a:sp3d>
                    <a:bevelT w="0" h="6350"/>
                    <a:bevelB w="0" h="0"/>
                  </a:sp3d>
                </a:bodyPr>
                <a:lstStyle>
                  <a:defPPr>
                    <a:defRPr lang="en-US"/>
                  </a:defPPr>
                  <a:lvl1pPr lvl="0">
                    <a:defRPr sz="1400" i="1">
                      <a:solidFill>
                        <a:srgbClr val="000000"/>
                      </a:solidFill>
                      <a:latin typeface="Cambria Math" panose="02040503050406030204" pitchFamily="18" charset="0"/>
                      <a:ea typeface="SamsungOne-400" panose="020B0503030303020204" pitchFamily="34" charset="0"/>
                    </a:defRPr>
                  </a:lvl1pPr>
                </a:lstStyle>
                <a:p>
                  <a:pPr/>
                  <a14:m>
                    <m:oMathPara xmlns:m="http://schemas.openxmlformats.org/officeDocument/2006/math">
                      <m:oMathParaPr>
                        <m:jc m:val="centerGroup"/>
                      </m:oMathParaPr>
                      <m:oMath xmlns:m="http://schemas.openxmlformats.org/officeDocument/2006/math">
                        <m:f>
                          <m:fPr>
                            <m:ctrlPr>
                              <a:rPr lang="ko-KR" altLang="en-US" i="1">
                                <a:latin typeface="Cambria Math" panose="02040503050406030204" pitchFamily="18" charset="0"/>
                              </a:rPr>
                            </m:ctrlPr>
                          </m:fPr>
                          <m:num>
                            <m:r>
                              <a:rPr lang="ko-KR" altLang="en-US">
                                <a:latin typeface="Cambria Math" panose="02040503050406030204" pitchFamily="18" charset="0"/>
                              </a:rPr>
                              <m:t>1</m:t>
                            </m:r>
                          </m:num>
                          <m:den>
                            <m:r>
                              <a:rPr lang="ko-KR" altLang="en-US">
                                <a:latin typeface="Cambria Math" panose="02040503050406030204" pitchFamily="18" charset="0"/>
                              </a:rPr>
                              <m:t>𝑅</m:t>
                            </m:r>
                          </m:den>
                        </m:f>
                        <m:r>
                          <a:rPr lang="ko-KR" altLang="en-US">
                            <a:latin typeface="Cambria Math" panose="02040503050406030204" pitchFamily="18" charset="0"/>
                          </a:rPr>
                          <m:t>=</m:t>
                        </m:r>
                        <m:f>
                          <m:fPr>
                            <m:ctrlPr>
                              <a:rPr lang="ko-KR" altLang="en-US" i="1">
                                <a:latin typeface="Cambria Math" panose="02040503050406030204" pitchFamily="18" charset="0"/>
                              </a:rPr>
                            </m:ctrlPr>
                          </m:fPr>
                          <m:num>
                            <m:r>
                              <a:rPr lang="ko-KR" altLang="en-US">
                                <a:latin typeface="Cambria Math" panose="02040503050406030204" pitchFamily="18" charset="0"/>
                              </a:rPr>
                              <m:t>1</m:t>
                            </m:r>
                          </m:num>
                          <m:den>
                            <m:r>
                              <a:rPr lang="ko-KR" altLang="en-US">
                                <a:latin typeface="Cambria Math" panose="02040503050406030204" pitchFamily="18" charset="0"/>
                              </a:rPr>
                              <m:t>10</m:t>
                            </m:r>
                          </m:den>
                        </m:f>
                        <m:r>
                          <a:rPr lang="ko-KR" altLang="en-US">
                            <a:latin typeface="Cambria Math" panose="02040503050406030204" pitchFamily="18" charset="0"/>
                          </a:rPr>
                          <m:t>+</m:t>
                        </m:r>
                        <m:f>
                          <m:fPr>
                            <m:ctrlPr>
                              <a:rPr lang="ko-KR" altLang="en-US" i="1">
                                <a:latin typeface="Cambria Math" panose="02040503050406030204" pitchFamily="18" charset="0"/>
                              </a:rPr>
                            </m:ctrlPr>
                          </m:fPr>
                          <m:num>
                            <m:r>
                              <a:rPr lang="ko-KR" altLang="en-US">
                                <a:latin typeface="Cambria Math" panose="02040503050406030204" pitchFamily="18" charset="0"/>
                              </a:rPr>
                              <m:t>1</m:t>
                            </m:r>
                          </m:num>
                          <m:den>
                            <m:r>
                              <a:rPr lang="ko-KR" altLang="en-US">
                                <a:latin typeface="Cambria Math" panose="02040503050406030204" pitchFamily="18" charset="0"/>
                              </a:rPr>
                              <m:t>40</m:t>
                            </m:r>
                          </m:den>
                        </m:f>
                        <m:r>
                          <a:rPr lang="ko-KR" altLang="en-US">
                            <a:latin typeface="Cambria Math" panose="02040503050406030204" pitchFamily="18" charset="0"/>
                          </a:rPr>
                          <m:t>=</m:t>
                        </m:r>
                        <m:f>
                          <m:fPr>
                            <m:ctrlPr>
                              <a:rPr lang="ko-KR" altLang="en-US" i="1">
                                <a:latin typeface="Cambria Math" panose="02040503050406030204" pitchFamily="18" charset="0"/>
                              </a:rPr>
                            </m:ctrlPr>
                          </m:fPr>
                          <m:num>
                            <m:r>
                              <a:rPr lang="ko-KR" altLang="en-US">
                                <a:latin typeface="Cambria Math" panose="02040503050406030204" pitchFamily="18" charset="0"/>
                              </a:rPr>
                              <m:t>1</m:t>
                            </m:r>
                          </m:num>
                          <m:den>
                            <m:r>
                              <a:rPr lang="ko-KR" altLang="en-US">
                                <a:latin typeface="Cambria Math" panose="02040503050406030204" pitchFamily="18" charset="0"/>
                              </a:rPr>
                              <m:t>8</m:t>
                            </m:r>
                          </m:den>
                        </m:f>
                      </m:oMath>
                    </m:oMathPara>
                  </a14:m>
                  <a:endParaRPr lang="ko-KR" altLang="en-US" dirty="0"/>
                </a:p>
              </p:txBody>
            </p:sp>
          </mc:Choice>
          <mc:Fallback xmlns="">
            <p:sp>
              <p:nvSpPr>
                <p:cNvPr id="19" name="Object 122">
                  <a:extLst>
                    <a:ext uri="{FF2B5EF4-FFF2-40B4-BE49-F238E27FC236}">
                      <a16:creationId xmlns:a16="http://schemas.microsoft.com/office/drawing/2014/main" xmlns:a14="http://schemas.microsoft.com/office/drawing/2010/main" xmlns="" id="{1C6640B0-CC8E-4271-8558-876DA9982935}"/>
                    </a:ext>
                  </a:extLst>
                </p:cNvPr>
                <p:cNvSpPr txBox="1">
                  <a:spLocks noRot="1" noChangeAspect="1" noMove="1" noResize="1" noEditPoints="1" noAdjustHandles="1" noChangeArrowheads="1" noChangeShapeType="1" noTextEdit="1"/>
                </p:cNvSpPr>
                <p:nvPr/>
              </p:nvSpPr>
              <p:spPr bwMode="auto">
                <a:xfrm>
                  <a:off x="7270919" y="4029038"/>
                  <a:ext cx="1339341" cy="497059"/>
                </a:xfrm>
                <a:prstGeom prst="rect">
                  <a:avLst/>
                </a:prstGeom>
                <a:blipFill rotWithShape="0">
                  <a:blip r:embed="rId15"/>
                  <a:stretch>
                    <a:fillRect/>
                  </a:stretch>
                </a:blipFill>
              </p:spPr>
              <p:txBody>
                <a:bodyPr/>
                <a:lstStyle/>
                <a:p>
                  <a:r>
                    <a:rPr lang="ko-KR" altLang="en-US">
                      <a:noFill/>
                    </a:rPr>
                    <a:t> </a:t>
                  </a:r>
                </a:p>
              </p:txBody>
            </p:sp>
          </mc:Fallback>
        </mc:AlternateContent>
        <p:sp>
          <p:nvSpPr>
            <p:cNvPr id="20" name="Text Box 121">
              <a:extLst>
                <a:ext uri="{FF2B5EF4-FFF2-40B4-BE49-F238E27FC236}">
                  <a16:creationId xmlns:a16="http://schemas.microsoft.com/office/drawing/2014/main" id="{98B6F263-BE23-4121-9512-E245F7EB2E01}"/>
                </a:ext>
              </a:extLst>
            </p:cNvPr>
            <p:cNvSpPr txBox="1">
              <a:spLocks noChangeArrowheads="1"/>
            </p:cNvSpPr>
            <p:nvPr/>
          </p:nvSpPr>
          <p:spPr bwMode="auto">
            <a:xfrm>
              <a:off x="5535101" y="2892151"/>
              <a:ext cx="1859805" cy="292388"/>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b="1" dirty="0" err="1">
                  <a:latin typeface="SamsungOne-400" panose="020B0503030303020204" pitchFamily="34" charset="0"/>
                  <a:ea typeface="SamsungOne-400" panose="020B0503030303020204" pitchFamily="34" charset="0"/>
                </a:rPr>
                <a:t>Mắc</a:t>
              </a:r>
              <a:r>
                <a:rPr lang="en-US" altLang="ko-KR" sz="1300" b="1" dirty="0">
                  <a:latin typeface="SamsungOne-400" panose="020B0503030303020204" pitchFamily="34" charset="0"/>
                  <a:ea typeface="SamsungOne-400" panose="020B0503030303020204" pitchFamily="34" charset="0"/>
                </a:rPr>
                <a:t> song </a:t>
              </a:r>
              <a:r>
                <a:rPr lang="en-US" altLang="ko-KR" sz="1300" b="1" dirty="0" err="1">
                  <a:latin typeface="SamsungOne-400" panose="020B0503030303020204" pitchFamily="34" charset="0"/>
                  <a:ea typeface="SamsungOne-400" panose="020B0503030303020204" pitchFamily="34" charset="0"/>
                </a:rPr>
                <a:t>song</a:t>
              </a:r>
              <a:endParaRPr lang="en-US" altLang="ko-KR" sz="1300" b="1" dirty="0">
                <a:latin typeface="SamsungOne-400" panose="020B0503030303020204" pitchFamily="34" charset="0"/>
                <a:ea typeface="SamsungOne-400" panose="020B0503030303020204" pitchFamily="34" charset="0"/>
              </a:endParaRPr>
            </a:p>
          </p:txBody>
        </p:sp>
        <p:grpSp>
          <p:nvGrpSpPr>
            <p:cNvPr id="21" name="Group 7">
              <a:extLst>
                <a:ext uri="{FF2B5EF4-FFF2-40B4-BE49-F238E27FC236}">
                  <a16:creationId xmlns:a16="http://schemas.microsoft.com/office/drawing/2014/main" id="{EA42EA0A-F6EA-B242-A4B1-F6B8A12736EB}"/>
                </a:ext>
              </a:extLst>
            </p:cNvPr>
            <p:cNvGrpSpPr/>
            <p:nvPr/>
          </p:nvGrpSpPr>
          <p:grpSpPr>
            <a:xfrm>
              <a:off x="5532723" y="3854431"/>
              <a:ext cx="1495420" cy="1291756"/>
              <a:chOff x="5780696" y="3528967"/>
              <a:chExt cx="1495420" cy="1291756"/>
            </a:xfrm>
          </p:grpSpPr>
          <mc:AlternateContent xmlns:mc="http://schemas.openxmlformats.org/markup-compatibility/2006" xmlns:a14="http://schemas.microsoft.com/office/drawing/2010/main">
            <mc:Choice Requires="a14">
              <p:graphicFrame>
                <p:nvGraphicFramePr>
                  <p:cNvPr id="22" name="Object 817">
                    <a:extLst>
                      <a:ext uri="{FF2B5EF4-FFF2-40B4-BE49-F238E27FC236}">
                        <a16:creationId xmlns:a16="http://schemas.microsoft.com/office/drawing/2014/main" id="{986C8999-8142-4C60-A69B-6B0C2D4F921A}"/>
                      </a:ext>
                    </a:extLst>
                  </p:cNvPr>
                  <p:cNvGraphicFramePr>
                    <a:graphicFrameLocks noChangeAspect="1"/>
                  </p:cNvGraphicFramePr>
                  <p:nvPr>
                    <p:extLst>
                      <p:ext uri="{D42A27DB-BD31-4B8C-83A1-F6EECF244321}">
                        <p14:modId xmlns:p14="http://schemas.microsoft.com/office/powerpoint/2010/main" val="1186731942"/>
                      </p:ext>
                    </p:extLst>
                  </p:nvPr>
                </p:nvGraphicFramePr>
                <p:xfrm>
                  <a:off x="5780696" y="3528967"/>
                  <a:ext cx="1495420" cy="1291756"/>
                </p:xfrm>
                <a:graphic>
                  <a:graphicData uri="http://schemas.openxmlformats.org/presentationml/2006/ole">
                    <mc:AlternateContent>
                      <mc:Choice xmlns:v="urn:schemas-microsoft-com:vml" Requires="v">
                        <p:oleObj name="Visio" r:id="rId16" imgW="1123035" imgH="973297" progId="Visio.Drawing.6">
                          <p:embed/>
                        </p:oleObj>
                      </mc:Choice>
                      <mc:Fallback>
                        <p:oleObj name="Visio" r:id="rId16" imgW="1123035" imgH="973297" progId="Visio.Drawing.6">
                          <p:embed/>
                          <p:pic>
                            <p:nvPicPr>
                              <p:cNvPr id="0" name=""/>
                              <p:cNvPicPr>
                                <a:picLocks noChangeAspect="1" noChangeArrowheads="1"/>
                              </p:cNvPicPr>
                              <p:nvPr/>
                            </p:nvPicPr>
                            <p:blipFill>
                              <a:blip r:embed="rId9">
                                <a:extLst>
                                  <a:ext uri="{28A0092B-C50C-407E-A947-70E740481C1C}">
                                    <a14:useLocalDpi val="0"/>
                                  </a:ext>
                                </a:extLst>
                              </a:blip>
                              <a:srcRect/>
                              <a:stretch>
                                <a:fillRect/>
                              </a:stretch>
                            </p:blipFill>
                            <p:spPr bwMode="auto">
                              <a:xfrm>
                                <a:off x="5780696" y="3528967"/>
                                <a:ext cx="1495420" cy="1291756"/>
                              </a:xfrm>
                              <a:prstGeom prst="rect">
                                <a:avLst/>
                              </a:prstGeom>
                              <a:noFill/>
                            </p:spPr>
                          </p:pic>
                        </p:oleObj>
                      </mc:Fallback>
                    </mc:AlternateContent>
                  </a:graphicData>
                </a:graphic>
              </p:graphicFrame>
            </mc:Choice>
            <mc:Fallback xmlns="">
              <p:graphicFrame>
                <p:nvGraphicFramePr>
                  <p:cNvPr id="43" name="Object 817">
                    <a:extLst>
                      <a:ext uri="{FF2B5EF4-FFF2-40B4-BE49-F238E27FC236}">
                        <a16:creationId xmlns:a16="http://schemas.microsoft.com/office/drawing/2014/main" id="{986C8999-8142-4C60-A69B-6B0C2D4F921A}"/>
                      </a:ext>
                    </a:extLst>
                  </p:cNvPr>
                  <p:cNvGraphicFramePr>
                    <a:graphicFrameLocks noChangeAspect="1"/>
                  </p:cNvGraphicFramePr>
                  <p:nvPr>
                    <p:extLst>
                      <p:ext uri="{D42A27DB-BD31-4B8C-83A1-F6EECF244321}">
                        <p14:modId xmlns:p14="http://schemas.microsoft.com/office/powerpoint/2010/main" val="3316346467"/>
                      </p:ext>
                    </p:extLst>
                  </p:nvPr>
                </p:nvGraphicFramePr>
                <p:xfrm>
                  <a:off x="5780696" y="3528967"/>
                  <a:ext cx="1495420" cy="1291756"/>
                </p:xfrm>
                <a:graphic>
                  <a:graphicData uri="http://schemas.openxmlformats.org/presentationml/2006/ole">
                    <mc:AlternateContent>
                      <mc:Choice xmlns:v="urn:schemas-microsoft-com:vml" Requires="v">
                        <p:oleObj spid="_x0000_s7195" name="Visio" r:id="rId18" imgW="1123035" imgH="973297" progId="Visio.Drawing.6">
                          <p:embed/>
                        </p:oleObj>
                      </mc:Choice>
                      <mc:Fallback>
                        <p:oleObj name="Visio" r:id="rId18" imgW="1123035" imgH="973297" progId="Visio.Drawing.6">
                          <p:embed/>
                          <p:pic>
                            <p:nvPicPr>
                              <p:cNvPr id="43" name="Object 817">
                                <a:extLst>
                                  <a:ext uri="{FF2B5EF4-FFF2-40B4-BE49-F238E27FC236}">
                                    <a16:creationId xmlns:a16="http://schemas.microsoft.com/office/drawing/2014/main" id="{986C8999-8142-4C60-A69B-6B0C2D4F921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80696" y="3528967"/>
                                <a:ext cx="1495420" cy="1291756"/>
                              </a:xfrm>
                              <a:prstGeom prst="rect">
                                <a:avLst/>
                              </a:prstGeom>
                              <a:noFill/>
                            </p:spPr>
                          </p:pic>
                        </p:oleObj>
                      </mc:Fallback>
                    </mc:AlternateContent>
                  </a:graphicData>
                </a:graphic>
              </p:graphicFrame>
            </mc:Fallback>
          </mc:AlternateContent>
          <p:sp>
            <p:nvSpPr>
              <p:cNvPr id="23" name="Text Box 120">
                <a:extLst>
                  <a:ext uri="{FF2B5EF4-FFF2-40B4-BE49-F238E27FC236}">
                    <a16:creationId xmlns:a16="http://schemas.microsoft.com/office/drawing/2014/main" id="{0734C603-B6DB-42DF-95EC-D59758C05564}"/>
                  </a:ext>
                </a:extLst>
              </p:cNvPr>
              <p:cNvSpPr txBox="1">
                <a:spLocks noChangeArrowheads="1"/>
              </p:cNvSpPr>
              <p:nvPr/>
            </p:nvSpPr>
            <p:spPr bwMode="auto">
              <a:xfrm>
                <a:off x="6382682" y="4595228"/>
                <a:ext cx="291448" cy="200055"/>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i="1" dirty="0">
                    <a:latin typeface="SamsungOne-400" panose="020B0503030303020204" pitchFamily="34" charset="0"/>
                    <a:ea typeface="SamsungOne-400" panose="020B0503030303020204" pitchFamily="34" charset="0"/>
                  </a:rPr>
                  <a:t>R</a:t>
                </a:r>
              </a:p>
            </p:txBody>
          </p:sp>
          <mc:AlternateContent xmlns:mc="http://schemas.openxmlformats.org/markup-compatibility/2006" xmlns:a14="http://schemas.microsoft.com/office/drawing/2010/main">
            <mc:Choice Requires="a14">
              <p:sp>
                <p:nvSpPr>
                  <p:cNvPr id="24" name="Text Box 120">
                    <a:extLst>
                      <a:ext uri="{FF2B5EF4-FFF2-40B4-BE49-F238E27FC236}">
                        <a16:creationId xmlns:a16="http://schemas.microsoft.com/office/drawing/2014/main" id="{519D209A-637F-413E-AFEC-B2FA5F8B65AB}"/>
                      </a:ext>
                    </a:extLst>
                  </p:cNvPr>
                  <p:cNvSpPr txBox="1">
                    <a:spLocks noChangeArrowheads="1"/>
                  </p:cNvSpPr>
                  <p:nvPr/>
                </p:nvSpPr>
                <p:spPr bwMode="auto">
                  <a:xfrm>
                    <a:off x="6071889" y="3582424"/>
                    <a:ext cx="912656" cy="200055"/>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
                        </m:oMathParaPr>
                        <m:oMath xmlns:m="http://schemas.openxmlformats.org/officeDocument/2006/math">
                          <m:sSub>
                            <m:sSubPr>
                              <m:ctrlPr>
                                <a:rPr lang="en-US" altLang="ko-KR" sz="1300" i="1" dirty="0" smtClean="0">
                                  <a:solidFill>
                                    <a:schemeClr val="tx1"/>
                                  </a:solidFill>
                                  <a:latin typeface="Cambria Math" panose="02040503050406030204" pitchFamily="18" charset="0"/>
                                </a:rPr>
                              </m:ctrlPr>
                            </m:sSubPr>
                            <m:e>
                              <m:r>
                                <a:rPr lang="en-US" altLang="ko-KR" sz="1300" i="1" dirty="0" smtClean="0">
                                  <a:solidFill>
                                    <a:schemeClr val="tx1"/>
                                  </a:solidFill>
                                  <a:latin typeface="Cambria Math" panose="02040503050406030204" pitchFamily="18" charset="0"/>
                                </a:rPr>
                                <m:t>𝑅</m:t>
                              </m:r>
                            </m:e>
                            <m:sub>
                              <m:r>
                                <a:rPr lang="en-US" altLang="ko-KR" sz="1300" i="1" dirty="0" smtClean="0">
                                  <a:solidFill>
                                    <a:schemeClr val="tx1"/>
                                  </a:solidFill>
                                  <a:latin typeface="Cambria Math" panose="02040503050406030204" pitchFamily="18" charset="0"/>
                                </a:rPr>
                                <m:t>1</m:t>
                              </m:r>
                            </m:sub>
                          </m:sSub>
                          <m:r>
                            <a:rPr lang="en-US" altLang="ko-KR" sz="1300" i="1" dirty="0" smtClean="0">
                              <a:solidFill>
                                <a:schemeClr val="tx1"/>
                              </a:solidFill>
                              <a:latin typeface="Cambria Math" panose="02040503050406030204" pitchFamily="18" charset="0"/>
                            </a:rPr>
                            <m:t>=10</m:t>
                          </m:r>
                          <m:d>
                            <m:dPr>
                              <m:begChr m:val="["/>
                              <m:endChr m:val="]"/>
                              <m:ctrlPr>
                                <a:rPr lang="en-US" altLang="ko-KR" sz="1300" i="1" dirty="0" smtClean="0">
                                  <a:solidFill>
                                    <a:schemeClr val="tx1"/>
                                  </a:solidFill>
                                  <a:latin typeface="Cambria Math" panose="02040503050406030204" pitchFamily="18" charset="0"/>
                                </a:rPr>
                              </m:ctrlPr>
                            </m:dPr>
                            <m:e>
                              <m:r>
                                <a:rPr lang="en-US" altLang="ko-KR" sz="1300" i="1" dirty="0" smtClean="0">
                                  <a:solidFill>
                                    <a:schemeClr val="tx1"/>
                                  </a:solidFill>
                                  <a:latin typeface="Cambria Math" panose="02040503050406030204" pitchFamily="18" charset="0"/>
                                </a:rPr>
                                <m:t>𝛺</m:t>
                              </m:r>
                            </m:e>
                          </m:d>
                        </m:oMath>
                      </m:oMathPara>
                    </a14:m>
                    <a:endParaRPr lang="en-US" altLang="ko-KR" sz="1300" i="1" dirty="0">
                      <a:solidFill>
                        <a:schemeClr val="tx1"/>
                      </a:solidFill>
                      <a:latin typeface="SamsungOne-400" panose="020B0503030303020204" pitchFamily="34" charset="0"/>
                      <a:ea typeface="SamsungOne-400" panose="020B0503030303020204" pitchFamily="34" charset="0"/>
                    </a:endParaRPr>
                  </a:p>
                </p:txBody>
              </p:sp>
            </mc:Choice>
            <mc:Fallback xmlns="">
              <p:sp>
                <p:nvSpPr>
                  <p:cNvPr id="57" name="Text Box 120">
                    <a:extLst>
                      <a:ext uri="{FF2B5EF4-FFF2-40B4-BE49-F238E27FC236}">
                        <a16:creationId xmlns:a16="http://schemas.microsoft.com/office/drawing/2014/main" id="{519D209A-637F-413E-AFEC-B2FA5F8B65AB}"/>
                      </a:ext>
                    </a:extLst>
                  </p:cNvPr>
                  <p:cNvSpPr txBox="1">
                    <a:spLocks noRot="1" noChangeAspect="1" noMove="1" noResize="1" noEditPoints="1" noAdjustHandles="1" noChangeArrowheads="1" noChangeShapeType="1" noTextEdit="1"/>
                  </p:cNvSpPr>
                  <p:nvPr/>
                </p:nvSpPr>
                <p:spPr bwMode="auto">
                  <a:xfrm>
                    <a:off x="6071889" y="3582424"/>
                    <a:ext cx="912656" cy="200055"/>
                  </a:xfrm>
                  <a:prstGeom prst="rect">
                    <a:avLst/>
                  </a:prstGeom>
                  <a:blipFill>
                    <a:blip r:embed="rId20"/>
                    <a:stretch>
                      <a:fillRect/>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25" name="Text Box 120">
                    <a:extLst>
                      <a:ext uri="{FF2B5EF4-FFF2-40B4-BE49-F238E27FC236}">
                        <a16:creationId xmlns:a16="http://schemas.microsoft.com/office/drawing/2014/main" id="{C5EB2410-FBBD-4986-9CF7-525A360E86B0}"/>
                      </a:ext>
                    </a:extLst>
                  </p:cNvPr>
                  <p:cNvSpPr txBox="1">
                    <a:spLocks noChangeArrowheads="1"/>
                  </p:cNvSpPr>
                  <p:nvPr/>
                </p:nvSpPr>
                <p:spPr bwMode="auto">
                  <a:xfrm>
                    <a:off x="6071889" y="4053395"/>
                    <a:ext cx="912656" cy="200055"/>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
                        </m:oMathParaPr>
                        <m:oMath xmlns:m="http://schemas.openxmlformats.org/officeDocument/2006/math">
                          <m:sSub>
                            <m:sSubPr>
                              <m:ctrlPr>
                                <a:rPr lang="en-US" altLang="ko-KR" sz="1300" i="1" dirty="0" smtClean="0">
                                  <a:solidFill>
                                    <a:schemeClr val="tx1"/>
                                  </a:solidFill>
                                  <a:latin typeface="Cambria Math" panose="02040503050406030204" pitchFamily="18" charset="0"/>
                                </a:rPr>
                              </m:ctrlPr>
                            </m:sSubPr>
                            <m:e>
                              <m:r>
                                <a:rPr lang="en-US" altLang="ko-KR" sz="1300" i="1" dirty="0" smtClean="0">
                                  <a:solidFill>
                                    <a:schemeClr val="tx1"/>
                                  </a:solidFill>
                                  <a:latin typeface="Cambria Math" panose="02040503050406030204" pitchFamily="18" charset="0"/>
                                </a:rPr>
                                <m:t>𝑅</m:t>
                              </m:r>
                            </m:e>
                            <m:sub>
                              <m:r>
                                <a:rPr lang="en-US" altLang="ko-KR" sz="1300" i="1" dirty="0" smtClean="0">
                                  <a:solidFill>
                                    <a:schemeClr val="tx1"/>
                                  </a:solidFill>
                                  <a:latin typeface="Cambria Math" panose="02040503050406030204" pitchFamily="18" charset="0"/>
                                </a:rPr>
                                <m:t>2</m:t>
                              </m:r>
                            </m:sub>
                          </m:sSub>
                          <m:r>
                            <a:rPr lang="en-US" altLang="ko-KR" sz="1300" i="1" dirty="0" smtClean="0">
                              <a:solidFill>
                                <a:schemeClr val="tx1"/>
                              </a:solidFill>
                              <a:latin typeface="Cambria Math" panose="02040503050406030204" pitchFamily="18" charset="0"/>
                            </a:rPr>
                            <m:t>=40</m:t>
                          </m:r>
                          <m:d>
                            <m:dPr>
                              <m:begChr m:val="["/>
                              <m:endChr m:val="]"/>
                              <m:ctrlPr>
                                <a:rPr lang="en-US" altLang="ko-KR" sz="1300" i="1" dirty="0" smtClean="0">
                                  <a:solidFill>
                                    <a:schemeClr val="tx1"/>
                                  </a:solidFill>
                                  <a:latin typeface="Cambria Math" panose="02040503050406030204" pitchFamily="18" charset="0"/>
                                </a:rPr>
                              </m:ctrlPr>
                            </m:dPr>
                            <m:e>
                              <m:r>
                                <a:rPr lang="en-US" altLang="ko-KR" sz="1300" i="1" dirty="0" smtClean="0">
                                  <a:solidFill>
                                    <a:schemeClr val="tx1"/>
                                  </a:solidFill>
                                  <a:latin typeface="Cambria Math" panose="02040503050406030204" pitchFamily="18" charset="0"/>
                                </a:rPr>
                                <m:t>𝛺</m:t>
                              </m:r>
                            </m:e>
                          </m:d>
                        </m:oMath>
                      </m:oMathPara>
                    </a14:m>
                    <a:endParaRPr lang="en-US" altLang="ko-KR" sz="1300" i="1" dirty="0">
                      <a:solidFill>
                        <a:schemeClr val="tx1"/>
                      </a:solidFill>
                      <a:latin typeface="SamsungOne-400" panose="020B0503030303020204" pitchFamily="34" charset="0"/>
                      <a:ea typeface="SamsungOne-400" panose="020B0503030303020204" pitchFamily="34" charset="0"/>
                    </a:endParaRPr>
                  </a:p>
                </p:txBody>
              </p:sp>
            </mc:Choice>
            <mc:Fallback xmlns="">
              <p:sp>
                <p:nvSpPr>
                  <p:cNvPr id="58" name="Text Box 120">
                    <a:extLst>
                      <a:ext uri="{FF2B5EF4-FFF2-40B4-BE49-F238E27FC236}">
                        <a16:creationId xmlns:a16="http://schemas.microsoft.com/office/drawing/2014/main" id="{C5EB2410-FBBD-4986-9CF7-525A360E86B0}"/>
                      </a:ext>
                    </a:extLst>
                  </p:cNvPr>
                  <p:cNvSpPr txBox="1">
                    <a:spLocks noRot="1" noChangeAspect="1" noMove="1" noResize="1" noEditPoints="1" noAdjustHandles="1" noChangeArrowheads="1" noChangeShapeType="1" noTextEdit="1"/>
                  </p:cNvSpPr>
                  <p:nvPr/>
                </p:nvSpPr>
                <p:spPr bwMode="auto">
                  <a:xfrm>
                    <a:off x="6071889" y="4053395"/>
                    <a:ext cx="912656" cy="200055"/>
                  </a:xfrm>
                  <a:prstGeom prst="rect">
                    <a:avLst/>
                  </a:prstGeom>
                  <a:blipFill>
                    <a:blip r:embed="rId21"/>
                    <a:stretch>
                      <a:fillRect/>
                    </a:stretch>
                  </a:blipFill>
                </p:spPr>
                <p:txBody>
                  <a:bodyPr/>
                  <a:lstStyle/>
                  <a:p>
                    <a:r>
                      <a:rPr lang="en-KR">
                        <a:noFill/>
                      </a:rPr>
                      <a:t> </a:t>
                    </a:r>
                  </a:p>
                </p:txBody>
              </p:sp>
            </mc:Fallback>
          </mc:AlternateContent>
        </p:grpSp>
        <mc:AlternateContent xmlns:mc="http://schemas.openxmlformats.org/markup-compatibility/2006" xmlns:a14="http://schemas.microsoft.com/office/drawing/2010/main">
          <mc:Choice Requires="a14">
            <p:sp>
              <p:nvSpPr>
                <p:cNvPr id="26" name="Object 122">
                  <a:extLst>
                    <a:ext uri="{FF2B5EF4-FFF2-40B4-BE49-F238E27FC236}">
                      <a16:creationId xmlns:a16="http://schemas.microsoft.com/office/drawing/2014/main" id="{67DCD018-4D38-E448-8426-CF2DE6D58DCE}"/>
                    </a:ext>
                  </a:extLst>
                </p:cNvPr>
                <p:cNvSpPr txBox="1"/>
                <p:nvPr/>
              </p:nvSpPr>
              <p:spPr bwMode="auto">
                <a:xfrm>
                  <a:off x="2405356" y="4810807"/>
                  <a:ext cx="1379032" cy="307777"/>
                </a:xfrm>
                <a:prstGeom prst="rect">
                  <a:avLst/>
                </a:prstGeom>
                <a:solidFill>
                  <a:srgbClr val="F2F2F2"/>
                </a:solidFill>
              </p:spPr>
              <p:txBody>
                <a:bodyPr wrap="none" lIns="0" rIns="0" rtlCol="0">
                  <a:spAutoFit/>
                  <a:scene3d>
                    <a:camera prst="orthographicFront"/>
                    <a:lightRig rig="threePt" dir="t"/>
                  </a:scene3d>
                  <a:sp3d>
                    <a:bevelT w="0" h="6350"/>
                    <a:bevelB w="0" h="0"/>
                  </a:sp3d>
                </a:bodyPr>
                <a:lstStyle>
                  <a:defPPr>
                    <a:defRPr lang="en-US"/>
                  </a:defPPr>
                  <a:lvl1pPr lvl="0">
                    <a:defRPr sz="1400" i="1">
                      <a:solidFill>
                        <a:srgbClr val="000000"/>
                      </a:solidFill>
                      <a:latin typeface="Cambria Math" panose="02040503050406030204" pitchFamily="18" charset="0"/>
                      <a:ea typeface="SamsungOne-400" panose="020B0503030303020204" pitchFamily="34" charset="0"/>
                    </a:defRPr>
                  </a:lvl1pPr>
                </a:lstStyle>
                <a:p>
                  <a14:m>
                    <m:oMath xmlns:m="http://schemas.openxmlformats.org/officeDocument/2006/math">
                      <m:r>
                        <a:rPr lang="ko-KR" altLang="en-US" smtClean="0">
                          <a:latin typeface="Cambria Math" panose="02040503050406030204" pitchFamily="18" charset="0"/>
                        </a:rPr>
                        <m:t>𝑅</m:t>
                      </m:r>
                      <m:r>
                        <a:rPr lang="ko-KR" altLang="en-US" smtClean="0">
                          <a:latin typeface="Cambria Math" panose="02040503050406030204" pitchFamily="18" charset="0"/>
                        </a:rPr>
                        <m:t>=</m:t>
                      </m:r>
                      <m:r>
                        <a:rPr lang="en-US" altLang="ko-KR" b="0" i="1" smtClean="0">
                          <a:latin typeface="Cambria Math" panose="02040503050406030204" pitchFamily="18" charset="0"/>
                        </a:rPr>
                        <m:t>10</m:t>
                      </m:r>
                      <m:r>
                        <a:rPr lang="ko-KR" altLang="en-US">
                          <a:latin typeface="Cambria Math" panose="02040503050406030204" pitchFamily="18" charset="0"/>
                        </a:rPr>
                        <m:t>+</m:t>
                      </m:r>
                      <m:r>
                        <a:rPr lang="en-US" altLang="ko-KR" b="0" i="1" smtClean="0">
                          <a:latin typeface="Cambria Math" panose="02040503050406030204" pitchFamily="18" charset="0"/>
                        </a:rPr>
                        <m:t>40</m:t>
                      </m:r>
                    </m:oMath>
                  </a14:m>
                  <a:r>
                    <a:rPr lang="en-US" altLang="ko-KR" i="0" dirty="0"/>
                    <a:t> = 50</a:t>
                  </a:r>
                  <a:endParaRPr lang="ko-KR" altLang="en-US" i="0" dirty="0"/>
                </a:p>
              </p:txBody>
            </p:sp>
          </mc:Choice>
          <mc:Fallback xmlns="">
            <p:sp>
              <p:nvSpPr>
                <p:cNvPr id="26" name="Object 122">
                  <a:extLst>
                    <a:ext uri="{FF2B5EF4-FFF2-40B4-BE49-F238E27FC236}">
                      <a16:creationId xmlns:a16="http://schemas.microsoft.com/office/drawing/2014/main" xmlns:a14="http://schemas.microsoft.com/office/drawing/2010/main" xmlns="" id="{67DCD018-4D38-E448-8426-CF2DE6D58DCE}"/>
                    </a:ext>
                  </a:extLst>
                </p:cNvPr>
                <p:cNvSpPr txBox="1">
                  <a:spLocks noRot="1" noChangeAspect="1" noMove="1" noResize="1" noEditPoints="1" noAdjustHandles="1" noChangeArrowheads="1" noChangeShapeType="1" noTextEdit="1"/>
                </p:cNvSpPr>
                <p:nvPr/>
              </p:nvSpPr>
              <p:spPr bwMode="auto">
                <a:xfrm>
                  <a:off x="2405356" y="4810807"/>
                  <a:ext cx="1379032" cy="307777"/>
                </a:xfrm>
                <a:prstGeom prst="rect">
                  <a:avLst/>
                </a:prstGeom>
                <a:blipFill rotWithShape="0">
                  <a:blip r:embed="rId22"/>
                  <a:stretch>
                    <a:fillRect l="-8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Object 825">
                  <a:extLst>
                    <a:ext uri="{FF2B5EF4-FFF2-40B4-BE49-F238E27FC236}">
                      <a16:creationId xmlns:a16="http://schemas.microsoft.com/office/drawing/2014/main" id="{DD1C2473-A15D-1345-850D-E7C066CE3FFB}"/>
                    </a:ext>
                  </a:extLst>
                </p:cNvPr>
                <p:cNvSpPr txBox="1"/>
                <p:nvPr/>
              </p:nvSpPr>
              <p:spPr bwMode="auto">
                <a:xfrm>
                  <a:off x="3843260" y="4795756"/>
                  <a:ext cx="1006062" cy="358561"/>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ko-KR" altLang="en-US" sz="1400" i="1" smtClean="0">
                            <a:solidFill>
                              <a:srgbClr val="000000"/>
                            </a:solidFill>
                            <a:latin typeface="Cambria Math" panose="02040503050406030204" pitchFamily="18" charset="0"/>
                          </a:rPr>
                          <m:t>𝑅</m:t>
                        </m:r>
                        <m:r>
                          <a:rPr lang="ko-KR" altLang="en-US" sz="1400" i="1" smtClean="0">
                            <a:solidFill>
                              <a:srgbClr val="000000"/>
                            </a:solidFill>
                            <a:latin typeface="Cambria Math" panose="02040503050406030204" pitchFamily="18" charset="0"/>
                          </a:rPr>
                          <m:t>=50[</m:t>
                        </m:r>
                        <m:r>
                          <m:rPr>
                            <m:sty m:val="p"/>
                          </m:rPr>
                          <a:rPr lang="ko-KR" altLang="en-US" sz="1400" i="1">
                            <a:solidFill>
                              <a:srgbClr val="000000"/>
                            </a:solidFill>
                            <a:latin typeface="Cambria Math" panose="02040503050406030204" pitchFamily="18" charset="0"/>
                          </a:rPr>
                          <m:t>Ω</m:t>
                        </m:r>
                        <m:r>
                          <a:rPr lang="ko-KR" altLang="en-US" sz="1400" i="1">
                            <a:solidFill>
                              <a:srgbClr val="000000"/>
                            </a:solidFill>
                            <a:latin typeface="Cambria Math" panose="02040503050406030204" pitchFamily="18" charset="0"/>
                          </a:rPr>
                          <m:t>]</m:t>
                        </m:r>
                      </m:oMath>
                    </m:oMathPara>
                  </a14:m>
                  <a:endParaRPr lang="ko-KR" altLang="en-US" sz="1400" dirty="0">
                    <a:latin typeface="SamsungOne-400" panose="020B0503030303020204" pitchFamily="34" charset="0"/>
                  </a:endParaRPr>
                </a:p>
              </p:txBody>
            </p:sp>
          </mc:Choice>
          <mc:Fallback xmlns="">
            <p:sp>
              <p:nvSpPr>
                <p:cNvPr id="27" name="Object 825">
                  <a:extLst>
                    <a:ext uri="{FF2B5EF4-FFF2-40B4-BE49-F238E27FC236}">
                      <a16:creationId xmlns:a16="http://schemas.microsoft.com/office/drawing/2014/main" xmlns:a14="http://schemas.microsoft.com/office/drawing/2010/main" xmlns="" id="{DD1C2473-A15D-1345-850D-E7C066CE3FFB}"/>
                    </a:ext>
                  </a:extLst>
                </p:cNvPr>
                <p:cNvSpPr txBox="1">
                  <a:spLocks noRot="1" noChangeAspect="1" noMove="1" noResize="1" noEditPoints="1" noAdjustHandles="1" noChangeArrowheads="1" noChangeShapeType="1" noTextEdit="1"/>
                </p:cNvSpPr>
                <p:nvPr/>
              </p:nvSpPr>
              <p:spPr bwMode="auto">
                <a:xfrm>
                  <a:off x="3843260" y="4795756"/>
                  <a:ext cx="1006062" cy="358561"/>
                </a:xfrm>
                <a:prstGeom prst="rect">
                  <a:avLst/>
                </a:prstGeom>
                <a:blipFill rotWithShape="0">
                  <a:blip r:embed="rId23"/>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9774071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Tụ</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điện</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5" name="직사각형 13">
            <a:extLst>
              <a:ext uri="{FF2B5EF4-FFF2-40B4-BE49-F238E27FC236}">
                <a16:creationId xmlns:a16="http://schemas.microsoft.com/office/drawing/2014/main" id="{E9283073-C239-492A-AE63-B12EC3A452FC}"/>
              </a:ext>
            </a:extLst>
          </p:cNvPr>
          <p:cNvSpPr/>
          <p:nvPr/>
        </p:nvSpPr>
        <p:spPr>
          <a:xfrm>
            <a:off x="712182" y="2174873"/>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Bộ tích để lưu trữ hoặc phát điện.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cho dòng một chiều đi qua.</a:t>
            </a:r>
          </a:p>
        </p:txBody>
      </p:sp>
      <p:sp>
        <p:nvSpPr>
          <p:cNvPr id="6" name="직사각형 15">
            <a:extLst>
              <a:ext uri="{FF2B5EF4-FFF2-40B4-BE49-F238E27FC236}">
                <a16:creationId xmlns:a16="http://schemas.microsoft.com/office/drawing/2014/main" id="{875EF809-CE5A-4A69-BC61-DDE3F359ACD8}"/>
              </a:ext>
            </a:extLst>
          </p:cNvPr>
          <p:cNvSpPr/>
          <p:nvPr/>
        </p:nvSpPr>
        <p:spPr>
          <a:xfrm>
            <a:off x="580388" y="294021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Đơn vị của tụ điện: [ F ] </a:t>
            </a:r>
          </a:p>
        </p:txBody>
      </p:sp>
      <mc:AlternateContent xmlns:mc="http://schemas.openxmlformats.org/markup-compatibility/2006" xmlns:a14="http://schemas.microsoft.com/office/drawing/2010/main">
        <mc:Choice Requires="a14">
          <p:sp>
            <p:nvSpPr>
              <p:cNvPr id="7" name="직사각형 16">
                <a:extLst>
                  <a:ext uri="{FF2B5EF4-FFF2-40B4-BE49-F238E27FC236}">
                    <a16:creationId xmlns:a16="http://schemas.microsoft.com/office/drawing/2014/main" id="{11A03708-A56C-4B94-94FA-0DB8F3ACEF6B}"/>
                  </a:ext>
                </a:extLst>
              </p:cNvPr>
              <p:cNvSpPr/>
              <p:nvPr/>
            </p:nvSpPr>
            <p:spPr>
              <a:xfrm>
                <a:off x="712182" y="3258376"/>
                <a:ext cx="2222211" cy="307777"/>
              </a:xfrm>
              <a:prstGeom prst="rect">
                <a:avLst/>
              </a:prstGeom>
              <a:solidFill>
                <a:srgbClr val="F2F2F2"/>
              </a:solidFill>
            </p:spPr>
            <p:txBody>
              <a:bodyPr wrap="none" lIns="0" rIns="0" rtlCol="0">
                <a:spAutoFit/>
                <a:scene3d>
                  <a:camera prst="orthographicFront"/>
                  <a:lightRig rig="threePt" dir="t"/>
                </a:scene3d>
                <a:sp3d>
                  <a:bevelT w="0" h="6350"/>
                  <a:bevelB w="0" h="0"/>
                </a:sp3d>
              </a:bodyPr>
              <a:lstStyle/>
              <a:p>
                <a:pPr marL="0" lvl="1"/>
                <a:r>
                  <a:rPr lang="en-US" altLang="ko-KR" sz="1400" dirty="0">
                    <a:solidFill>
                      <a:schemeClr val="tx1"/>
                    </a:solidFill>
                  </a:rPr>
                  <a:t> </a:t>
                </a:r>
                <a14:m>
                  <m:oMath xmlns:m="http://schemas.openxmlformats.org/officeDocument/2006/math">
                    <m:d>
                      <m:dPr>
                        <m:begChr m:val="["/>
                        <m:endChr m:val="]"/>
                        <m:ctrlPr>
                          <a:rPr lang="en-US" altLang="ko-KR" sz="1400" i="1" dirty="0">
                            <a:solidFill>
                              <a:schemeClr val="tx1"/>
                            </a:solidFill>
                            <a:latin typeface="Cambria Math" panose="02040503050406030204" pitchFamily="18" charset="0"/>
                          </a:rPr>
                        </m:ctrlPr>
                      </m:dPr>
                      <m:e>
                        <m:r>
                          <a:rPr lang="en-US" altLang="ko-KR" sz="1400" dirty="0">
                            <a:solidFill>
                              <a:schemeClr val="tx1"/>
                            </a:solidFill>
                            <a:latin typeface="Cambria Math" panose="02040503050406030204" pitchFamily="18" charset="0"/>
                          </a:rPr>
                          <m:t>𝑝𝐹</m:t>
                        </m:r>
                      </m:e>
                    </m:d>
                    <m:r>
                      <a:rPr lang="en-US" altLang="ko-KR" sz="1400" dirty="0">
                        <a:solidFill>
                          <a:schemeClr val="tx1"/>
                        </a:solidFill>
                        <a:latin typeface="Cambria Math" panose="02040503050406030204" pitchFamily="18" charset="0"/>
                      </a:rPr>
                      <m:t>=</m:t>
                    </m:r>
                    <m:sSup>
                      <m:sSupPr>
                        <m:ctrlPr>
                          <a:rPr lang="en-US" altLang="ko-KR" sz="1400" i="1" dirty="0">
                            <a:solidFill>
                              <a:schemeClr val="tx1"/>
                            </a:solidFill>
                            <a:latin typeface="Cambria Math" panose="02040503050406030204" pitchFamily="18" charset="0"/>
                          </a:rPr>
                        </m:ctrlPr>
                      </m:sSupPr>
                      <m:e>
                        <m:r>
                          <a:rPr lang="en-US" altLang="ko-KR" sz="1400" dirty="0">
                            <a:solidFill>
                              <a:schemeClr val="tx1"/>
                            </a:solidFill>
                            <a:latin typeface="Cambria Math" panose="02040503050406030204" pitchFamily="18" charset="0"/>
                          </a:rPr>
                          <m:t>10</m:t>
                        </m:r>
                      </m:e>
                      <m:sup>
                        <m:r>
                          <a:rPr lang="en-US" altLang="ko-KR" sz="1400" dirty="0">
                            <a:solidFill>
                              <a:schemeClr val="tx1"/>
                            </a:solidFill>
                            <a:latin typeface="Cambria Math" panose="02040503050406030204" pitchFamily="18" charset="0"/>
                          </a:rPr>
                          <m:t>−12</m:t>
                        </m:r>
                      </m:sup>
                    </m:sSup>
                  </m:oMath>
                </a14:m>
                <a:r>
                  <a:rPr lang="en-US" altLang="ko-KR" sz="1400" dirty="0">
                    <a:solidFill>
                      <a:schemeClr val="tx1"/>
                    </a:solidFill>
                  </a:rPr>
                  <a:t>,   </a:t>
                </a:r>
                <a14:m>
                  <m:oMath xmlns:m="http://schemas.openxmlformats.org/officeDocument/2006/math">
                    <m:d>
                      <m:dPr>
                        <m:begChr m:val="["/>
                        <m:endChr m:val="]"/>
                        <m:ctrlPr>
                          <a:rPr lang="en-US" altLang="ko-KR" sz="1400" i="1" dirty="0">
                            <a:solidFill>
                              <a:schemeClr val="tx1"/>
                            </a:solidFill>
                            <a:latin typeface="Cambria Math" panose="02040503050406030204" pitchFamily="18" charset="0"/>
                          </a:rPr>
                        </m:ctrlPr>
                      </m:dPr>
                      <m:e>
                        <m:r>
                          <a:rPr lang="en-US" altLang="ko-KR" sz="1400" dirty="0">
                            <a:solidFill>
                              <a:schemeClr val="tx1"/>
                            </a:solidFill>
                            <a:latin typeface="Cambria Math" panose="02040503050406030204" pitchFamily="18" charset="0"/>
                          </a:rPr>
                          <m:t>𝜇</m:t>
                        </m:r>
                        <m:r>
                          <a:rPr lang="en-US" altLang="ko-KR" sz="1400" dirty="0">
                            <a:solidFill>
                              <a:schemeClr val="tx1"/>
                            </a:solidFill>
                            <a:latin typeface="Cambria Math" panose="02040503050406030204" pitchFamily="18" charset="0"/>
                          </a:rPr>
                          <m:t>𝐹</m:t>
                        </m:r>
                      </m:e>
                    </m:d>
                    <m:r>
                      <a:rPr lang="en-US" altLang="ko-KR" sz="1400" dirty="0">
                        <a:solidFill>
                          <a:schemeClr val="tx1"/>
                        </a:solidFill>
                        <a:latin typeface="Cambria Math" panose="02040503050406030204" pitchFamily="18" charset="0"/>
                      </a:rPr>
                      <m:t>=</m:t>
                    </m:r>
                    <m:sSup>
                      <m:sSupPr>
                        <m:ctrlPr>
                          <a:rPr lang="en-US" altLang="ko-KR" sz="1400" i="1" dirty="0">
                            <a:solidFill>
                              <a:schemeClr val="tx1"/>
                            </a:solidFill>
                            <a:latin typeface="Cambria Math" panose="02040503050406030204" pitchFamily="18" charset="0"/>
                          </a:rPr>
                        </m:ctrlPr>
                      </m:sSupPr>
                      <m:e>
                        <m:r>
                          <a:rPr lang="en-US" altLang="ko-KR" sz="1400" dirty="0">
                            <a:solidFill>
                              <a:schemeClr val="tx1"/>
                            </a:solidFill>
                            <a:latin typeface="Cambria Math" panose="02040503050406030204" pitchFamily="18" charset="0"/>
                          </a:rPr>
                          <m:t>10</m:t>
                        </m:r>
                      </m:e>
                      <m:sup>
                        <m:r>
                          <a:rPr lang="en-US" altLang="ko-KR" sz="1400" dirty="0">
                            <a:solidFill>
                              <a:schemeClr val="tx1"/>
                            </a:solidFill>
                            <a:latin typeface="Cambria Math" panose="02040503050406030204" pitchFamily="18" charset="0"/>
                          </a:rPr>
                          <m:t>−6</m:t>
                        </m:r>
                      </m:sup>
                    </m:sSup>
                  </m:oMath>
                </a14:m>
                <a:r>
                  <a:rPr lang="en-US" altLang="ko-KR" sz="1400" dirty="0">
                    <a:solidFill>
                      <a:schemeClr val="tx1"/>
                    </a:solidFill>
                  </a:rPr>
                  <a:t> </a:t>
                </a:r>
                <a:endParaRPr lang="ko-KR" altLang="en-US" sz="1400" dirty="0">
                  <a:solidFill>
                    <a:schemeClr val="tx1"/>
                  </a:solidFill>
                </a:endParaRPr>
              </a:p>
            </p:txBody>
          </p:sp>
        </mc:Choice>
        <mc:Fallback xmlns="">
          <p:sp>
            <p:nvSpPr>
              <p:cNvPr id="7" name="직사각형 16">
                <a:extLst>
                  <a:ext uri="{FF2B5EF4-FFF2-40B4-BE49-F238E27FC236}">
                    <a16:creationId xmlns:a16="http://schemas.microsoft.com/office/drawing/2014/main" xmlns="" xmlns:a14="http://schemas.microsoft.com/office/drawing/2010/main" id="{11A03708-A56C-4B94-94FA-0DB8F3ACEF6B}"/>
                  </a:ext>
                </a:extLst>
              </p:cNvPr>
              <p:cNvSpPr>
                <a:spLocks noRot="1" noChangeAspect="1" noMove="1" noResize="1" noEditPoints="1" noAdjustHandles="1" noChangeArrowheads="1" noChangeShapeType="1" noTextEdit="1"/>
              </p:cNvSpPr>
              <p:nvPr/>
            </p:nvSpPr>
            <p:spPr>
              <a:xfrm>
                <a:off x="712182" y="3258376"/>
                <a:ext cx="2222211" cy="307777"/>
              </a:xfrm>
              <a:prstGeom prst="rect">
                <a:avLst/>
              </a:prstGeom>
              <a:blipFill rotWithShape="0">
                <a:blip r:embed="rId5"/>
                <a:stretch>
                  <a:fillRect/>
                </a:stretch>
              </a:blipFill>
            </p:spPr>
            <p:txBody>
              <a:bodyPr/>
              <a:lstStyle/>
              <a:p>
                <a:r>
                  <a:rPr lang="ko-KR" altLang="en-US">
                    <a:noFill/>
                  </a:rPr>
                  <a:t> </a:t>
                </a:r>
              </a:p>
            </p:txBody>
          </p:sp>
        </mc:Fallback>
      </mc:AlternateContent>
      <p:sp>
        <p:nvSpPr>
          <p:cNvPr id="8"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97823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8C017F7C-3659-422E-A0F0-38170B68131F}"/>
              </a:ext>
            </a:extLst>
          </p:cNvPr>
          <p:cNvSpPr/>
          <p:nvPr/>
        </p:nvSpPr>
        <p:spPr>
          <a:xfrm>
            <a:off x="703263" y="2096596"/>
            <a:ext cx="5902952" cy="338515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1" name="직사각형 20">
            <a:extLst>
              <a:ext uri="{FF2B5EF4-FFF2-40B4-BE49-F238E27FC236}">
                <a16:creationId xmlns:a16="http://schemas.microsoft.com/office/drawing/2014/main" id="{CA5B0EE5-1998-40B9-B629-9050562F4443}"/>
              </a:ext>
            </a:extLst>
          </p:cNvPr>
          <p:cNvSpPr/>
          <p:nvPr/>
        </p:nvSpPr>
        <p:spPr>
          <a:xfrm>
            <a:off x="580400" y="1520828"/>
            <a:ext cx="861025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kế</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điện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tử</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B5F5743C-B13A-492F-AF05-FCC9A9775C36}"/>
              </a:ext>
            </a:extLst>
          </p:cNvPr>
          <p:cNvSpPr/>
          <p:nvPr/>
        </p:nvSpPr>
        <p:spPr>
          <a:xfrm>
            <a:off x="712190" y="1751169"/>
            <a:ext cx="3951893"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ẩm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đèn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LED</a:t>
            </a:r>
          </a:p>
        </p:txBody>
      </p:sp>
      <p:pic>
        <p:nvPicPr>
          <p:cNvPr id="10" name="Picture 2" descr="C:\Users\Administrator\Downloads\크기변환_20160108_160445 (1).jpg">
            <a:extLst>
              <a:ext uri="{FF2B5EF4-FFF2-40B4-BE49-F238E27FC236}">
                <a16:creationId xmlns:a16="http://schemas.microsoft.com/office/drawing/2014/main" id="{AF74322E-EC07-47BE-A308-808DCBA3CD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091"/>
          <a:stretch/>
        </p:blipFill>
        <p:spPr bwMode="auto">
          <a:xfrm>
            <a:off x="780237" y="2198752"/>
            <a:ext cx="5749011" cy="31935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3151283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Công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chính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của</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tụ</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điện</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89119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Cấu tạo điốt và mạch chỉnh lưu để chuyển dòng xoay chiều thành dòng một chiều. </a:t>
            </a:r>
          </a:p>
        </p:txBody>
      </p:sp>
      <p:sp>
        <p:nvSpPr>
          <p:cNvPr id="5" name="직사각형 30">
            <a:extLst>
              <a:ext uri="{FF2B5EF4-FFF2-40B4-BE49-F238E27FC236}">
                <a16:creationId xmlns:a16="http://schemas.microsoft.com/office/drawing/2014/main" id="{3E767DCC-2144-4F4F-B933-FA9A1BD62F9A}"/>
              </a:ext>
            </a:extLst>
          </p:cNvPr>
          <p:cNvSpPr/>
          <p:nvPr/>
        </p:nvSpPr>
        <p:spPr>
          <a:xfrm>
            <a:off x="580388" y="294625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trễ</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thời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6" name="직사각형 31">
            <a:extLst>
              <a:ext uri="{FF2B5EF4-FFF2-40B4-BE49-F238E27FC236}">
                <a16:creationId xmlns:a16="http://schemas.microsoft.com/office/drawing/2014/main" id="{DA41C58B-C721-407F-A6A7-BC1911A631CB}"/>
              </a:ext>
            </a:extLst>
          </p:cNvPr>
          <p:cNvSpPr/>
          <p:nvPr/>
        </p:nvSpPr>
        <p:spPr>
          <a:xfrm>
            <a:off x="580388" y="4053286"/>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Được cấu hình với điện trở giúp tách tín hiệu tần số thấp từ nhiều tín hiệu.</a:t>
            </a:r>
          </a:p>
        </p:txBody>
      </p:sp>
      <p:sp>
        <p:nvSpPr>
          <p:cNvPr id="7" name="직사각형 32">
            <a:extLst>
              <a:ext uri="{FF2B5EF4-FFF2-40B4-BE49-F238E27FC236}">
                <a16:creationId xmlns:a16="http://schemas.microsoft.com/office/drawing/2014/main" id="{798C7AC4-BF67-4A77-8C39-4E29314FD812}"/>
              </a:ext>
            </a:extLst>
          </p:cNvPr>
          <p:cNvSpPr/>
          <p:nvPr/>
        </p:nvSpPr>
        <p:spPr>
          <a:xfrm>
            <a:off x="580388" y="522228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Được cấu hình với điện trở giúp tách tín hiệu tần số cao từ nhiều tín hiệu.</a:t>
            </a:r>
          </a:p>
        </p:txBody>
      </p:sp>
      <p:grpSp>
        <p:nvGrpSpPr>
          <p:cNvPr id="8" name="그룹 2">
            <a:extLst>
              <a:ext uri="{FF2B5EF4-FFF2-40B4-BE49-F238E27FC236}">
                <a16:creationId xmlns:a16="http://schemas.microsoft.com/office/drawing/2014/main" id="{6CF2898E-F9BA-4673-99ED-3B06D3FC2D79}"/>
              </a:ext>
            </a:extLst>
          </p:cNvPr>
          <p:cNvGrpSpPr/>
          <p:nvPr/>
        </p:nvGrpSpPr>
        <p:grpSpPr>
          <a:xfrm>
            <a:off x="3099929" y="2159696"/>
            <a:ext cx="3038005" cy="733507"/>
            <a:chOff x="3099929" y="2213036"/>
            <a:chExt cx="3038005" cy="733507"/>
          </a:xfrm>
        </p:grpSpPr>
        <p:graphicFrame>
          <p:nvGraphicFramePr>
            <p:cNvPr id="9" name="Object 3">
              <a:extLst>
                <a:ext uri="{FF2B5EF4-FFF2-40B4-BE49-F238E27FC236}">
                  <a16:creationId xmlns:a16="http://schemas.microsoft.com/office/drawing/2014/main" id="{0904DF59-80AF-4FFB-8C02-49B6AE369292}"/>
                </a:ext>
              </a:extLst>
            </p:cNvPr>
            <p:cNvGraphicFramePr>
              <a:graphicFrameLocks noChangeAspect="1"/>
            </p:cNvGraphicFramePr>
            <p:nvPr/>
          </p:nvGraphicFramePr>
          <p:xfrm>
            <a:off x="3099929" y="2213036"/>
            <a:ext cx="3038005" cy="733507"/>
          </p:xfrm>
          <a:graphic>
            <a:graphicData uri="http://schemas.openxmlformats.org/presentationml/2006/ole">
              <mc:AlternateContent xmlns:mc="http://schemas.openxmlformats.org/markup-compatibility/2006">
                <mc:Choice xmlns:v="urn:schemas-microsoft-com:vml" Requires="v">
                  <p:oleObj r:id="rId4" imgW="3251035" imgH="784212" progId="Visio.Drawing.11">
                    <p:embed/>
                  </p:oleObj>
                </mc:Choice>
                <mc:Fallback>
                  <p:oleObj r:id="rId4" imgW="3251035" imgH="78421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9929" y="2213036"/>
                          <a:ext cx="3038005" cy="733507"/>
                        </a:xfrm>
                        <a:prstGeom prst="rect">
                          <a:avLst/>
                        </a:prstGeom>
                        <a:noFill/>
                      </p:spPr>
                    </p:pic>
                  </p:oleObj>
                </mc:Fallback>
              </mc:AlternateContent>
            </a:graphicData>
          </a:graphic>
        </p:graphicFrame>
        <p:sp>
          <p:nvSpPr>
            <p:cNvPr id="10" name="Text Box 120">
              <a:extLst>
                <a:ext uri="{FF2B5EF4-FFF2-40B4-BE49-F238E27FC236}">
                  <a16:creationId xmlns:a16="http://schemas.microsoft.com/office/drawing/2014/main" id="{8E94743E-9E03-4222-9D72-5E40819F8AFC}"/>
                </a:ext>
              </a:extLst>
            </p:cNvPr>
            <p:cNvSpPr txBox="1">
              <a:spLocks noChangeArrowheads="1"/>
            </p:cNvSpPr>
            <p:nvPr/>
          </p:nvSpPr>
          <p:spPr bwMode="auto">
            <a:xfrm>
              <a:off x="4084353" y="2254148"/>
              <a:ext cx="1069155"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000" dirty="0">
                  <a:latin typeface="SamsungOne-400" panose="020B0503030303020204" pitchFamily="34" charset="0"/>
                  <a:ea typeface="SamsungOne-400" panose="020B0503030303020204" pitchFamily="34" charset="0"/>
                </a:rPr>
                <a:t>Smoothing Circuit</a:t>
              </a:r>
            </a:p>
          </p:txBody>
        </p:sp>
      </p:grpSp>
      <p:grpSp>
        <p:nvGrpSpPr>
          <p:cNvPr id="11" name="그룹 1">
            <a:extLst>
              <a:ext uri="{FF2B5EF4-FFF2-40B4-BE49-F238E27FC236}">
                <a16:creationId xmlns:a16="http://schemas.microsoft.com/office/drawing/2014/main" id="{5BFF8AE7-5C37-416C-9F2C-2C94DBE75253}"/>
              </a:ext>
            </a:extLst>
          </p:cNvPr>
          <p:cNvGrpSpPr/>
          <p:nvPr/>
        </p:nvGrpSpPr>
        <p:grpSpPr>
          <a:xfrm>
            <a:off x="2903530" y="3214757"/>
            <a:ext cx="3492191" cy="785474"/>
            <a:chOff x="2903530" y="3268097"/>
            <a:chExt cx="3492191" cy="785474"/>
          </a:xfrm>
        </p:grpSpPr>
        <p:graphicFrame>
          <p:nvGraphicFramePr>
            <p:cNvPr id="12" name="Object 4">
              <a:extLst>
                <a:ext uri="{FF2B5EF4-FFF2-40B4-BE49-F238E27FC236}">
                  <a16:creationId xmlns:a16="http://schemas.microsoft.com/office/drawing/2014/main" id="{92CF9350-C625-4D45-B1D1-AE1B89E1E790}"/>
                </a:ext>
              </a:extLst>
            </p:cNvPr>
            <p:cNvGraphicFramePr>
              <a:graphicFrameLocks noChangeAspect="1"/>
            </p:cNvGraphicFramePr>
            <p:nvPr/>
          </p:nvGraphicFramePr>
          <p:xfrm>
            <a:off x="2903530" y="3268097"/>
            <a:ext cx="3492191" cy="785474"/>
          </p:xfrm>
          <a:graphic>
            <a:graphicData uri="http://schemas.openxmlformats.org/presentationml/2006/ole">
              <mc:AlternateContent xmlns:mc="http://schemas.openxmlformats.org/markup-compatibility/2006">
                <mc:Choice xmlns:v="urn:schemas-microsoft-com:vml" Requires="v">
                  <p:oleObj r:id="rId6" imgW="3491065" imgH="787641" progId="Visio.Drawing.11">
                    <p:embed/>
                  </p:oleObj>
                </mc:Choice>
                <mc:Fallback>
                  <p:oleObj r:id="rId6" imgW="3491065" imgH="787641"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3530" y="3268097"/>
                          <a:ext cx="3492191" cy="785474"/>
                        </a:xfrm>
                        <a:prstGeom prst="rect">
                          <a:avLst/>
                        </a:prstGeom>
                        <a:noFill/>
                      </p:spPr>
                    </p:pic>
                  </p:oleObj>
                </mc:Fallback>
              </mc:AlternateContent>
            </a:graphicData>
          </a:graphic>
        </p:graphicFrame>
        <p:sp>
          <p:nvSpPr>
            <p:cNvPr id="13" name="Text Box 120">
              <a:extLst>
                <a:ext uri="{FF2B5EF4-FFF2-40B4-BE49-F238E27FC236}">
                  <a16:creationId xmlns:a16="http://schemas.microsoft.com/office/drawing/2014/main" id="{FE82429F-F1C5-464B-A3D9-E90FFFD2F9E3}"/>
                </a:ext>
              </a:extLst>
            </p:cNvPr>
            <p:cNvSpPr txBox="1">
              <a:spLocks noChangeArrowheads="1"/>
            </p:cNvSpPr>
            <p:nvPr/>
          </p:nvSpPr>
          <p:spPr bwMode="auto">
            <a:xfrm>
              <a:off x="4084353" y="3315391"/>
              <a:ext cx="1069155"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000" dirty="0">
                  <a:latin typeface="SamsungOne-400" panose="020B0503030303020204" pitchFamily="34" charset="0"/>
                  <a:ea typeface="SamsungOne-400" panose="020B0503030303020204" pitchFamily="34" charset="0"/>
                </a:rPr>
                <a:t>Timer Circuit</a:t>
              </a:r>
            </a:p>
          </p:txBody>
        </p:sp>
        <p:sp>
          <p:nvSpPr>
            <p:cNvPr id="14" name="Text Box 120">
              <a:extLst>
                <a:ext uri="{FF2B5EF4-FFF2-40B4-BE49-F238E27FC236}">
                  <a16:creationId xmlns:a16="http://schemas.microsoft.com/office/drawing/2014/main" id="{B5DF2E76-DDF9-4D2F-B66F-69467A63BB99}"/>
                </a:ext>
              </a:extLst>
            </p:cNvPr>
            <p:cNvSpPr txBox="1">
              <a:spLocks noChangeArrowheads="1"/>
            </p:cNvSpPr>
            <p:nvPr/>
          </p:nvSpPr>
          <p:spPr bwMode="auto">
            <a:xfrm>
              <a:off x="4554220" y="3601568"/>
              <a:ext cx="411480" cy="276999"/>
            </a:xfrm>
            <a:prstGeom prst="rect">
              <a:avLst/>
            </a:prstGeom>
            <a:solidFill>
              <a:srgbClr val="FFFF99"/>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600" dirty="0">
                  <a:latin typeface="SamsungOne-400" panose="020B0503030303020204" pitchFamily="34" charset="0"/>
                  <a:ea typeface="SamsungOne-400" panose="020B0503030303020204" pitchFamily="34" charset="0"/>
                </a:rPr>
                <a:t>Waveform Shaping Circuit</a:t>
              </a:r>
            </a:p>
          </p:txBody>
        </p:sp>
        <p:sp>
          <p:nvSpPr>
            <p:cNvPr id="15" name="Text Box 120">
              <a:extLst>
                <a:ext uri="{FF2B5EF4-FFF2-40B4-BE49-F238E27FC236}">
                  <a16:creationId xmlns:a16="http://schemas.microsoft.com/office/drawing/2014/main" id="{D2827D1B-6EE2-435E-BD77-7C099074A780}"/>
                </a:ext>
              </a:extLst>
            </p:cNvPr>
            <p:cNvSpPr txBox="1">
              <a:spLocks noChangeArrowheads="1"/>
            </p:cNvSpPr>
            <p:nvPr/>
          </p:nvSpPr>
          <p:spPr bwMode="auto">
            <a:xfrm>
              <a:off x="5608320" y="3445181"/>
              <a:ext cx="657708" cy="12311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800" dirty="0">
                  <a:latin typeface="SamsungOne-400" panose="020B0503030303020204" pitchFamily="34" charset="0"/>
                  <a:ea typeface="SamsungOne-400" panose="020B0503030303020204" pitchFamily="34" charset="0"/>
                </a:rPr>
                <a:t>Timer Lag</a:t>
              </a:r>
            </a:p>
          </p:txBody>
        </p:sp>
      </p:grpSp>
      <p:grpSp>
        <p:nvGrpSpPr>
          <p:cNvPr id="16" name="그룹 3">
            <a:extLst>
              <a:ext uri="{FF2B5EF4-FFF2-40B4-BE49-F238E27FC236}">
                <a16:creationId xmlns:a16="http://schemas.microsoft.com/office/drawing/2014/main" id="{560D3B3F-7B3D-49CF-90C9-DC717514ED3B}"/>
              </a:ext>
            </a:extLst>
          </p:cNvPr>
          <p:cNvGrpSpPr/>
          <p:nvPr/>
        </p:nvGrpSpPr>
        <p:grpSpPr>
          <a:xfrm>
            <a:off x="3013865" y="4321785"/>
            <a:ext cx="3492189" cy="847448"/>
            <a:chOff x="3013865" y="4375125"/>
            <a:chExt cx="3492189" cy="847448"/>
          </a:xfrm>
        </p:grpSpPr>
        <p:graphicFrame>
          <p:nvGraphicFramePr>
            <p:cNvPr id="17" name="Object 5">
              <a:extLst>
                <a:ext uri="{FF2B5EF4-FFF2-40B4-BE49-F238E27FC236}">
                  <a16:creationId xmlns:a16="http://schemas.microsoft.com/office/drawing/2014/main" id="{E1614AA8-FD5E-4D8B-B11D-CF6F5CE496C1}"/>
                </a:ext>
              </a:extLst>
            </p:cNvPr>
            <p:cNvGraphicFramePr>
              <a:graphicFrameLocks noChangeAspect="1"/>
            </p:cNvGraphicFramePr>
            <p:nvPr/>
          </p:nvGraphicFramePr>
          <p:xfrm>
            <a:off x="3013865" y="4375125"/>
            <a:ext cx="3492189" cy="847448"/>
          </p:xfrm>
          <a:graphic>
            <a:graphicData uri="http://schemas.openxmlformats.org/presentationml/2006/ole">
              <mc:AlternateContent xmlns:mc="http://schemas.openxmlformats.org/markup-compatibility/2006">
                <mc:Choice xmlns:v="urn:schemas-microsoft-com:vml" Requires="v">
                  <p:oleObj r:id="rId8" imgW="3185198" imgH="770496" progId="Visio.Drawing.11">
                    <p:embed/>
                  </p:oleObj>
                </mc:Choice>
                <mc:Fallback>
                  <p:oleObj r:id="rId8" imgW="3185198" imgH="770496"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3865" y="4375125"/>
                          <a:ext cx="3492189" cy="847448"/>
                        </a:xfrm>
                        <a:prstGeom prst="rect">
                          <a:avLst/>
                        </a:prstGeom>
                        <a:noFill/>
                      </p:spPr>
                    </p:pic>
                  </p:oleObj>
                </mc:Fallback>
              </mc:AlternateContent>
            </a:graphicData>
          </a:graphic>
        </p:graphicFrame>
        <p:sp>
          <p:nvSpPr>
            <p:cNvPr id="18" name="Text Box 120">
              <a:extLst>
                <a:ext uri="{FF2B5EF4-FFF2-40B4-BE49-F238E27FC236}">
                  <a16:creationId xmlns:a16="http://schemas.microsoft.com/office/drawing/2014/main" id="{E805465F-A125-4C68-B237-34AEC7C7DEF3}"/>
                </a:ext>
              </a:extLst>
            </p:cNvPr>
            <p:cNvSpPr txBox="1">
              <a:spLocks noChangeArrowheads="1"/>
            </p:cNvSpPr>
            <p:nvPr/>
          </p:nvSpPr>
          <p:spPr bwMode="auto">
            <a:xfrm>
              <a:off x="4094922" y="4437593"/>
              <a:ext cx="1069155"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000" dirty="0">
                  <a:latin typeface="SamsungOne-400" panose="020B0503030303020204" pitchFamily="34" charset="0"/>
                  <a:ea typeface="SamsungOne-400" panose="020B0503030303020204" pitchFamily="34" charset="0"/>
                </a:rPr>
                <a:t>Low-pass Filter</a:t>
              </a:r>
            </a:p>
          </p:txBody>
        </p:sp>
      </p:grpSp>
      <p:grpSp>
        <p:nvGrpSpPr>
          <p:cNvPr id="19" name="그룹 4">
            <a:extLst>
              <a:ext uri="{FF2B5EF4-FFF2-40B4-BE49-F238E27FC236}">
                <a16:creationId xmlns:a16="http://schemas.microsoft.com/office/drawing/2014/main" id="{C47561A8-7DCD-4CB2-BDCC-98AC4C356FA8}"/>
              </a:ext>
            </a:extLst>
          </p:cNvPr>
          <p:cNvGrpSpPr/>
          <p:nvPr/>
        </p:nvGrpSpPr>
        <p:grpSpPr>
          <a:xfrm>
            <a:off x="2977562" y="5490789"/>
            <a:ext cx="3427519" cy="869005"/>
            <a:chOff x="2977562" y="5544129"/>
            <a:chExt cx="3427519" cy="869005"/>
          </a:xfrm>
        </p:grpSpPr>
        <p:graphicFrame>
          <p:nvGraphicFramePr>
            <p:cNvPr id="20" name="Object 7">
              <a:extLst>
                <a:ext uri="{FF2B5EF4-FFF2-40B4-BE49-F238E27FC236}">
                  <a16:creationId xmlns:a16="http://schemas.microsoft.com/office/drawing/2014/main" id="{FF2EE409-C890-417F-90C0-6B711E338C0F}"/>
                </a:ext>
              </a:extLst>
            </p:cNvPr>
            <p:cNvGraphicFramePr>
              <a:graphicFrameLocks noChangeAspect="1"/>
            </p:cNvGraphicFramePr>
            <p:nvPr/>
          </p:nvGraphicFramePr>
          <p:xfrm>
            <a:off x="2977562" y="5544129"/>
            <a:ext cx="3427519" cy="869005"/>
          </p:xfrm>
          <a:graphic>
            <a:graphicData uri="http://schemas.openxmlformats.org/presentationml/2006/ole">
              <mc:AlternateContent xmlns:mc="http://schemas.openxmlformats.org/markup-compatibility/2006">
                <mc:Choice xmlns:v="urn:schemas-microsoft-com:vml" Requires="v">
                  <p:oleObj r:id="rId10" imgW="3048381" imgH="770496" progId="Visio.Drawing.11">
                    <p:embed/>
                  </p:oleObj>
                </mc:Choice>
                <mc:Fallback>
                  <p:oleObj r:id="rId10" imgW="3048381" imgH="770496"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7562" y="5544129"/>
                          <a:ext cx="3427519" cy="869005"/>
                        </a:xfrm>
                        <a:prstGeom prst="rect">
                          <a:avLst/>
                        </a:prstGeom>
                        <a:noFill/>
                      </p:spPr>
                    </p:pic>
                  </p:oleObj>
                </mc:Fallback>
              </mc:AlternateContent>
            </a:graphicData>
          </a:graphic>
        </p:graphicFrame>
        <p:sp>
          <p:nvSpPr>
            <p:cNvPr id="21" name="Text Box 120">
              <a:extLst>
                <a:ext uri="{FF2B5EF4-FFF2-40B4-BE49-F238E27FC236}">
                  <a16:creationId xmlns:a16="http://schemas.microsoft.com/office/drawing/2014/main" id="{97857EBB-4F30-47D9-80CD-A0E3B624F3E3}"/>
                </a:ext>
              </a:extLst>
            </p:cNvPr>
            <p:cNvSpPr txBox="1">
              <a:spLocks noChangeArrowheads="1"/>
            </p:cNvSpPr>
            <p:nvPr/>
          </p:nvSpPr>
          <p:spPr bwMode="auto">
            <a:xfrm>
              <a:off x="4094922" y="5605372"/>
              <a:ext cx="1069155"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000" dirty="0">
                  <a:latin typeface="SamsungOne-400" panose="020B0503030303020204" pitchFamily="34" charset="0"/>
                  <a:ea typeface="SamsungOne-400" panose="020B0503030303020204" pitchFamily="34" charset="0"/>
                </a:rPr>
                <a:t>High-pass Filter</a:t>
              </a:r>
            </a:p>
          </p:txBody>
        </p:sp>
      </p:grpSp>
      <p:sp>
        <p:nvSpPr>
          <p:cNvPr id="22"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40705848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Tụ</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điện</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87595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5" name="직사각형 13">
            <a:extLst>
              <a:ext uri="{FF2B5EF4-FFF2-40B4-BE49-F238E27FC236}">
                <a16:creationId xmlns:a16="http://schemas.microsoft.com/office/drawing/2014/main" id="{E9283073-C239-492A-AE63-B12EC3A452FC}"/>
              </a:ext>
            </a:extLst>
          </p:cNvPr>
          <p:cNvSpPr/>
          <p:nvPr/>
        </p:nvSpPr>
        <p:spPr>
          <a:xfrm>
            <a:off x="712182" y="2106293"/>
            <a:ext cx="8487381" cy="2664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hóa</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điện áp định mức (2 V đến 500 V) và điện dung tương đối lớn (0,1 </a:t>
            </a:r>
            <a:r>
              <a:rPr lang="el-GR" altLang="ko-KR" sz="1300" dirty="0">
                <a:solidFill>
                  <a:schemeClr val="tx1">
                    <a:lumMod val="85000"/>
                    <a:lumOff val="15000"/>
                  </a:schemeClr>
                </a:solidFill>
                <a:latin typeface="SamsungOne-400" panose="020B0503030303020204" pitchFamily="34" charset="0"/>
                <a:ea typeface="SamsungOne-400" panose="020B0503030303020204" pitchFamily="34" charset="0"/>
              </a:rPr>
              <a:t>μ</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F đến 15.000 </a:t>
            </a:r>
            <a:r>
              <a:rPr lang="el-GR" altLang="ko-KR" sz="1300" dirty="0">
                <a:solidFill>
                  <a:schemeClr val="tx1">
                    <a:lumMod val="85000"/>
                    <a:lumOff val="15000"/>
                  </a:schemeClr>
                </a:solidFill>
                <a:latin typeface="SamsungOne-400" panose="020B0503030303020204" pitchFamily="34" charset="0"/>
                <a:ea typeface="SamsungOne-400" panose="020B0503030303020204" pitchFamily="34" charset="0"/>
              </a:rPr>
              <a:t>μ</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F).</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tính phân cực ± và đầu dài hơn trong hai đầu là cực dương.</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Dùng làm bộ lọc nhiễu nguồn trong mạch một chiều hoặc làm mạch nối trong mạch xoay chiều.</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tantan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điện áp định mức (3 V đến 35 V) và điện dung tương đối lớn (0,1 </a:t>
            </a:r>
            <a:r>
              <a:rPr lang="el-GR" altLang="ko-KR" sz="1300" dirty="0">
                <a:solidFill>
                  <a:schemeClr val="tx1">
                    <a:lumMod val="85000"/>
                    <a:lumOff val="15000"/>
                  </a:schemeClr>
                </a:solidFill>
                <a:latin typeface="SamsungOne-400" panose="020B0503030303020204" pitchFamily="34" charset="0"/>
                <a:ea typeface="SamsungOne-400" panose="020B0503030303020204" pitchFamily="34" charset="0"/>
              </a:rPr>
              <a:t>μ</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F đến 220 </a:t>
            </a:r>
            <a:r>
              <a:rPr lang="el-GR" altLang="ko-KR" sz="1300" dirty="0">
                <a:solidFill>
                  <a:schemeClr val="tx1">
                    <a:lumMod val="85000"/>
                    <a:lumOff val="15000"/>
                  </a:schemeClr>
                </a:solidFill>
                <a:latin typeface="SamsungOne-400" panose="020B0503030303020204" pitchFamily="34" charset="0"/>
                <a:ea typeface="SamsungOne-400" panose="020B0503030303020204" pitchFamily="34" charset="0"/>
              </a:rPr>
              <a:t>μ</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F).</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tính phân cực ± và đầu dài hơn trong hai đầu là cực dương. </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Do các đặc tính về tần số (DC đến 10 MHz) tốt hơn so với tụ hóa nên thường được dùng làm bộ giới hạn biên độ nhiễu, mạch rẽ, mạch nối và bộ lọc nhiễu nguồn.</a:t>
            </a:r>
          </a:p>
        </p:txBody>
      </p:sp>
      <p:grpSp>
        <p:nvGrpSpPr>
          <p:cNvPr id="6" name="그룹 3">
            <a:extLst>
              <a:ext uri="{FF2B5EF4-FFF2-40B4-BE49-F238E27FC236}">
                <a16:creationId xmlns:a16="http://schemas.microsoft.com/office/drawing/2014/main" id="{B206E85A-7B0C-4697-B773-8C2C3FF15A3A}"/>
              </a:ext>
            </a:extLst>
          </p:cNvPr>
          <p:cNvGrpSpPr/>
          <p:nvPr/>
        </p:nvGrpSpPr>
        <p:grpSpPr>
          <a:xfrm>
            <a:off x="2801689" y="4883599"/>
            <a:ext cx="4299445" cy="1408913"/>
            <a:chOff x="2944635" y="4952179"/>
            <a:chExt cx="4299445" cy="1408913"/>
          </a:xfrm>
        </p:grpSpPr>
        <p:pic>
          <p:nvPicPr>
            <p:cNvPr id="7" name="Picture 4" descr="http://www.ehtec.com/epart/img/tantalum.gif">
              <a:extLst>
                <a:ext uri="{FF2B5EF4-FFF2-40B4-BE49-F238E27FC236}">
                  <a16:creationId xmlns:a16="http://schemas.microsoft.com/office/drawing/2014/main" id="{E59F8388-7D0F-45B8-891C-3166CA6C10E6}"/>
                </a:ext>
              </a:extLst>
            </p:cNvPr>
            <p:cNvPicPr>
              <a:picLocks noChangeAspect="1" noChangeArrowheads="1"/>
            </p:cNvPicPr>
            <p:nvPr/>
          </p:nvPicPr>
          <p:blipFill>
            <a:blip r:embed="rId4" r:link="rId5">
              <a:extLst>
                <a:ext uri="{28A0092B-C50C-407E-A947-70E740481C1C}">
                  <a14:useLocalDpi xmlns:a14="http://schemas.microsoft.com/office/drawing/2010/main"/>
                </a:ext>
              </a:extLst>
            </a:blip>
            <a:srcRect/>
            <a:stretch>
              <a:fillRect/>
            </a:stretch>
          </p:blipFill>
          <p:spPr bwMode="auto">
            <a:xfrm>
              <a:off x="5464316" y="4952180"/>
              <a:ext cx="1779764" cy="106451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119">
              <a:extLst>
                <a:ext uri="{FF2B5EF4-FFF2-40B4-BE49-F238E27FC236}">
                  <a16:creationId xmlns:a16="http://schemas.microsoft.com/office/drawing/2014/main" id="{3E8E7FFE-2A57-49BB-8A4E-D1A2E186DE87}"/>
                </a:ext>
              </a:extLst>
            </p:cNvPr>
            <p:cNvSpPr txBox="1">
              <a:spLocks noChangeArrowheads="1"/>
            </p:cNvSpPr>
            <p:nvPr/>
          </p:nvSpPr>
          <p:spPr bwMode="auto">
            <a:xfrm>
              <a:off x="2944635" y="6068704"/>
              <a:ext cx="1647907" cy="292388"/>
            </a:xfrm>
            <a:prstGeom prst="rect">
              <a:avLst/>
            </a:prstGeom>
            <a:no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b="1" dirty="0" err="1">
                  <a:latin typeface="SamsungOne-400" panose="020B0503030303020204" pitchFamily="34" charset="0"/>
                  <a:ea typeface="SamsungOne-400" panose="020B0503030303020204" pitchFamily="34" charset="0"/>
                </a:rPr>
                <a:t>Tụ</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hóa</a:t>
              </a:r>
              <a:endParaRPr lang="en-US" altLang="ko-KR" sz="1300" b="1" dirty="0">
                <a:latin typeface="SamsungOne-400" panose="020B0503030303020204" pitchFamily="34" charset="0"/>
                <a:ea typeface="SamsungOne-400" panose="020B0503030303020204" pitchFamily="34" charset="0"/>
              </a:endParaRPr>
            </a:p>
          </p:txBody>
        </p:sp>
        <p:sp>
          <p:nvSpPr>
            <p:cNvPr id="9" name="Text Box 119">
              <a:extLst>
                <a:ext uri="{FF2B5EF4-FFF2-40B4-BE49-F238E27FC236}">
                  <a16:creationId xmlns:a16="http://schemas.microsoft.com/office/drawing/2014/main" id="{35C67084-C5A4-426C-99DD-1864620C95B4}"/>
                </a:ext>
              </a:extLst>
            </p:cNvPr>
            <p:cNvSpPr txBox="1">
              <a:spLocks noChangeArrowheads="1"/>
            </p:cNvSpPr>
            <p:nvPr/>
          </p:nvSpPr>
          <p:spPr bwMode="auto">
            <a:xfrm>
              <a:off x="5645339" y="6068704"/>
              <a:ext cx="1417718" cy="292388"/>
            </a:xfrm>
            <a:prstGeom prst="rect">
              <a:avLst/>
            </a:prstGeom>
            <a:no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b="1" dirty="0" err="1">
                  <a:latin typeface="SamsungOne-400" panose="020B0503030303020204" pitchFamily="34" charset="0"/>
                  <a:ea typeface="SamsungOne-400" panose="020B0503030303020204" pitchFamily="34" charset="0"/>
                </a:rPr>
                <a:t>Tụ</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điện</a:t>
              </a:r>
              <a:r>
                <a:rPr lang="en-US" altLang="ko-KR" sz="1300" b="1" dirty="0">
                  <a:latin typeface="SamsungOne-400" panose="020B0503030303020204" pitchFamily="34" charset="0"/>
                  <a:ea typeface="SamsungOne-400" panose="020B0503030303020204" pitchFamily="34" charset="0"/>
                </a:rPr>
                <a:t> </a:t>
              </a:r>
              <a:r>
                <a:rPr lang="en-US" altLang="ko-KR" sz="1300" b="1" dirty="0" err="1">
                  <a:latin typeface="SamsungOne-400" panose="020B0503030303020204" pitchFamily="34" charset="0"/>
                  <a:ea typeface="SamsungOne-400" panose="020B0503030303020204" pitchFamily="34" charset="0"/>
                </a:rPr>
                <a:t>tantan</a:t>
              </a:r>
              <a:endParaRPr lang="en-US" altLang="ko-KR" sz="1300" b="1" dirty="0">
                <a:latin typeface="SamsungOne-400" panose="020B0503030303020204" pitchFamily="34" charset="0"/>
                <a:ea typeface="SamsungOne-400" panose="020B0503030303020204" pitchFamily="34" charset="0"/>
              </a:endParaRPr>
            </a:p>
          </p:txBody>
        </p:sp>
        <p:pic>
          <p:nvPicPr>
            <p:cNvPr id="10" name="Picture 3" descr="denkaicon">
              <a:extLst>
                <a:ext uri="{FF2B5EF4-FFF2-40B4-BE49-F238E27FC236}">
                  <a16:creationId xmlns:a16="http://schemas.microsoft.com/office/drawing/2014/main" id="{E988E335-B2E9-434E-848B-AB253A89E55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944635" y="4952179"/>
              <a:ext cx="1627543" cy="1061439"/>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grpSp>
      <p:sp>
        <p:nvSpPr>
          <p:cNvPr id="11"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31878293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0">
            <a:extLst>
              <a:ext uri="{FF2B5EF4-FFF2-40B4-BE49-F238E27FC236}">
                <a16:creationId xmlns:a16="http://schemas.microsoft.com/office/drawing/2014/main" id="{32E4E54E-F85D-483F-BFE5-DAFB483554D3}"/>
              </a:ext>
            </a:extLst>
          </p:cNvPr>
          <p:cNvSpPr/>
          <p:nvPr/>
        </p:nvSpPr>
        <p:spPr>
          <a:xfrm>
            <a:off x="712182" y="1751850"/>
            <a:ext cx="8487381" cy="185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gốm</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điện áp định mức (25 V đến 3 kV) và điện dung tương đối nhỏ (pF đến </a:t>
            </a:r>
            <a:r>
              <a:rPr lang="el-GR" altLang="ko-KR" sz="1300" dirty="0">
                <a:solidFill>
                  <a:schemeClr val="tx1">
                    <a:lumMod val="85000"/>
                    <a:lumOff val="15000"/>
                  </a:schemeClr>
                </a:solidFill>
                <a:latin typeface="SamsungOne-400" panose="020B0503030303020204" pitchFamily="34" charset="0"/>
                <a:ea typeface="SamsungOne-400" panose="020B0503030303020204" pitchFamily="34" charset="0"/>
              </a:rPr>
              <a:t>μ</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F). </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phân cực và có sai số cho phép lớn (± 10%, ± 20%). </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Sử dụng như một mạch rẽ tần số cao, điều chỉnh và bộ lọc tần số cao. </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một trục ở bên ngoài và có thể vận hành bằng tay cầm. Chủ yếu được sử dụng để điều chỉnh vô tuyến.</a:t>
            </a:r>
          </a:p>
        </p:txBody>
      </p:sp>
      <p:sp>
        <p:nvSpPr>
          <p:cNvPr id="4"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5" name="그룹 29">
            <a:extLst>
              <a:ext uri="{FF2B5EF4-FFF2-40B4-BE49-F238E27FC236}">
                <a16:creationId xmlns:a16="http://schemas.microsoft.com/office/drawing/2014/main" id="{271BAA46-6D5D-41CF-A859-A82A31C666CE}"/>
              </a:ext>
            </a:extLst>
          </p:cNvPr>
          <p:cNvGrpSpPr/>
          <p:nvPr/>
        </p:nvGrpSpPr>
        <p:grpSpPr>
          <a:xfrm>
            <a:off x="1173247" y="4257675"/>
            <a:ext cx="7556332" cy="1974246"/>
            <a:chOff x="778856" y="5080479"/>
            <a:chExt cx="7556332" cy="1974246"/>
          </a:xfrm>
        </p:grpSpPr>
        <p:pic>
          <p:nvPicPr>
            <p:cNvPr id="6" name="Picture 11" descr="http://www.ehtec.com/epart/img/celamiccon.jpg">
              <a:extLst>
                <a:ext uri="{FF2B5EF4-FFF2-40B4-BE49-F238E27FC236}">
                  <a16:creationId xmlns:a16="http://schemas.microsoft.com/office/drawing/2014/main" id="{1921C7CF-78C5-4A4D-8944-36F94DFD293D}"/>
                </a:ext>
              </a:extLst>
            </p:cNvPr>
            <p:cNvPicPr>
              <a:picLocks noChangeAspect="1" noChangeArrowheads="1"/>
            </p:cNvPicPr>
            <p:nvPr/>
          </p:nvPicPr>
          <p:blipFill>
            <a:blip r:embed="rId4" r:link="rId5">
              <a:extLst>
                <a:ext uri="{28A0092B-C50C-407E-A947-70E740481C1C}">
                  <a14:useLocalDpi xmlns:a14="http://schemas.microsoft.com/office/drawing/2010/main"/>
                </a:ext>
              </a:extLst>
            </a:blip>
            <a:srcRect/>
            <a:stretch>
              <a:fillRect/>
            </a:stretch>
          </p:blipFill>
          <p:spPr bwMode="auto">
            <a:xfrm>
              <a:off x="778856" y="5247282"/>
              <a:ext cx="2023122" cy="1457229"/>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2" descr="http://www.ehtec.com/epart/img/airvaricon.gif">
              <a:extLst>
                <a:ext uri="{FF2B5EF4-FFF2-40B4-BE49-F238E27FC236}">
                  <a16:creationId xmlns:a16="http://schemas.microsoft.com/office/drawing/2014/main" id="{84520628-DDC0-4845-89F5-0DC56AF41958}"/>
                </a:ext>
              </a:extLst>
            </p:cNvPr>
            <p:cNvPicPr>
              <a:picLocks noChangeAspect="1" noChangeArrowheads="1"/>
            </p:cNvPicPr>
            <p:nvPr/>
          </p:nvPicPr>
          <p:blipFill>
            <a:blip r:embed="rId6" r:link="rId7">
              <a:extLst>
                <a:ext uri="{28A0092B-C50C-407E-A947-70E740481C1C}">
                  <a14:useLocalDpi xmlns:a14="http://schemas.microsoft.com/office/drawing/2010/main"/>
                </a:ext>
              </a:extLst>
            </a:blip>
            <a:srcRect/>
            <a:stretch>
              <a:fillRect/>
            </a:stretch>
          </p:blipFill>
          <p:spPr bwMode="auto">
            <a:xfrm>
              <a:off x="3576404" y="5267341"/>
              <a:ext cx="2261399" cy="143717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 descr="í¸ë¦¬ë¨¸ ì½ë´ìì ëí ì´ë¯¸ì§ ê²ìê²°ê³¼">
              <a:extLst>
                <a:ext uri="{FF2B5EF4-FFF2-40B4-BE49-F238E27FC236}">
                  <a16:creationId xmlns:a16="http://schemas.microsoft.com/office/drawing/2014/main" id="{B262F3F6-76A0-4AF4-BDF4-E900D2850AF7}"/>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a:stretch/>
          </p:blipFill>
          <p:spPr bwMode="auto">
            <a:xfrm>
              <a:off x="6612230" y="5080479"/>
              <a:ext cx="1722958" cy="1624032"/>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9">
              <a:extLst>
                <a:ext uri="{FF2B5EF4-FFF2-40B4-BE49-F238E27FC236}">
                  <a16:creationId xmlns:a16="http://schemas.microsoft.com/office/drawing/2014/main" id="{61263092-5260-47E6-B7AA-7B5F7316EB07}"/>
                </a:ext>
              </a:extLst>
            </p:cNvPr>
            <p:cNvSpPr txBox="1">
              <a:spLocks noChangeArrowheads="1"/>
            </p:cNvSpPr>
            <p:nvPr/>
          </p:nvSpPr>
          <p:spPr bwMode="auto">
            <a:xfrm>
              <a:off x="907343" y="6762337"/>
              <a:ext cx="1766148"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Tụ</a:t>
              </a:r>
              <a:r>
                <a:rPr lang="en-US" altLang="ko-KR" dirty="0"/>
                <a:t> </a:t>
              </a:r>
              <a:r>
                <a:rPr lang="en-US" altLang="ko-KR" dirty="0" err="1"/>
                <a:t>điện</a:t>
              </a:r>
              <a:r>
                <a:rPr lang="en-US" altLang="ko-KR" dirty="0"/>
                <a:t> </a:t>
              </a:r>
              <a:r>
                <a:rPr lang="en-US" altLang="ko-KR" dirty="0" err="1"/>
                <a:t>gốm</a:t>
              </a:r>
              <a:endParaRPr lang="en-US" altLang="ko-KR" dirty="0"/>
            </a:p>
          </p:txBody>
        </p:sp>
        <p:sp>
          <p:nvSpPr>
            <p:cNvPr id="10" name="Text Box 10">
              <a:extLst>
                <a:ext uri="{FF2B5EF4-FFF2-40B4-BE49-F238E27FC236}">
                  <a16:creationId xmlns:a16="http://schemas.microsoft.com/office/drawing/2014/main" id="{D7E9C764-C792-473E-94B5-8B516BAD0284}"/>
                </a:ext>
              </a:extLst>
            </p:cNvPr>
            <p:cNvSpPr txBox="1">
              <a:spLocks noChangeArrowheads="1"/>
            </p:cNvSpPr>
            <p:nvPr/>
          </p:nvSpPr>
          <p:spPr bwMode="auto">
            <a:xfrm>
              <a:off x="3666134" y="6762337"/>
              <a:ext cx="2092218"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Tụ</a:t>
              </a:r>
              <a:r>
                <a:rPr lang="en-US" altLang="ko-KR" dirty="0"/>
                <a:t> </a:t>
              </a:r>
              <a:r>
                <a:rPr lang="en-US" altLang="ko-KR" dirty="0" err="1"/>
                <a:t>không</a:t>
              </a:r>
              <a:r>
                <a:rPr lang="en-US" altLang="ko-KR" dirty="0"/>
                <a:t> </a:t>
              </a:r>
              <a:r>
                <a:rPr lang="en-US" altLang="ko-KR" dirty="0" err="1"/>
                <a:t>khí</a:t>
              </a:r>
              <a:r>
                <a:rPr lang="en-US" altLang="ko-KR" dirty="0"/>
                <a:t> </a:t>
              </a:r>
              <a:r>
                <a:rPr lang="en-US" altLang="ko-KR" dirty="0" err="1"/>
                <a:t>biến</a:t>
              </a:r>
              <a:r>
                <a:rPr lang="en-US" altLang="ko-KR" dirty="0"/>
                <a:t> </a:t>
              </a:r>
              <a:r>
                <a:rPr lang="en-US" altLang="ko-KR" dirty="0" err="1"/>
                <a:t>thiên</a:t>
              </a:r>
              <a:endParaRPr lang="en-US" altLang="ko-KR" dirty="0"/>
            </a:p>
          </p:txBody>
        </p:sp>
        <p:sp>
          <p:nvSpPr>
            <p:cNvPr id="11" name="Text Box 14">
              <a:extLst>
                <a:ext uri="{FF2B5EF4-FFF2-40B4-BE49-F238E27FC236}">
                  <a16:creationId xmlns:a16="http://schemas.microsoft.com/office/drawing/2014/main" id="{1F4C246B-6FC7-42EA-969A-0BB6091E9719}"/>
                </a:ext>
              </a:extLst>
            </p:cNvPr>
            <p:cNvSpPr txBox="1">
              <a:spLocks noChangeArrowheads="1"/>
            </p:cNvSpPr>
            <p:nvPr/>
          </p:nvSpPr>
          <p:spPr bwMode="auto">
            <a:xfrm>
              <a:off x="6750995" y="6762337"/>
              <a:ext cx="1450422"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Tụ</a:t>
              </a:r>
              <a:r>
                <a:rPr lang="en-US" altLang="ko-KR" dirty="0"/>
                <a:t> </a:t>
              </a:r>
              <a:r>
                <a:rPr lang="en-US" altLang="ko-KR" dirty="0" err="1"/>
                <a:t>điện</a:t>
              </a:r>
              <a:r>
                <a:rPr lang="en-US" altLang="ko-KR" dirty="0"/>
                <a:t> </a:t>
              </a:r>
              <a:r>
                <a:rPr lang="en-US" altLang="ko-KR" dirty="0" err="1"/>
                <a:t>tinh</a:t>
              </a:r>
              <a:r>
                <a:rPr lang="en-US" altLang="ko-KR" dirty="0"/>
                <a:t> </a:t>
              </a:r>
              <a:r>
                <a:rPr lang="en-US" altLang="ko-KR" dirty="0" err="1"/>
                <a:t>chỉnh</a:t>
              </a:r>
              <a:endParaRPr lang="en-US" altLang="ko-KR" dirty="0"/>
            </a:p>
          </p:txBody>
        </p:sp>
      </p:grpSp>
      <p:sp>
        <p:nvSpPr>
          <p:cNvPr id="12"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0688598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gốm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p>
        </p:txBody>
      </p:sp>
      <p:grpSp>
        <p:nvGrpSpPr>
          <p:cNvPr id="5" name="그룹 1">
            <a:extLst>
              <a:ext uri="{FF2B5EF4-FFF2-40B4-BE49-F238E27FC236}">
                <a16:creationId xmlns:a16="http://schemas.microsoft.com/office/drawing/2014/main" id="{F1360263-880F-42A6-AA67-6DDC9119DE72}"/>
              </a:ext>
            </a:extLst>
          </p:cNvPr>
          <p:cNvGrpSpPr/>
          <p:nvPr/>
        </p:nvGrpSpPr>
        <p:grpSpPr>
          <a:xfrm>
            <a:off x="839638" y="1941474"/>
            <a:ext cx="7534925" cy="897397"/>
            <a:chOff x="917695" y="1952625"/>
            <a:chExt cx="7534925" cy="897397"/>
          </a:xfrm>
        </p:grpSpPr>
        <p:pic>
          <p:nvPicPr>
            <p:cNvPr id="6" name="Picture 7" descr="img59.gif">
              <a:extLst>
                <a:ext uri="{FF2B5EF4-FFF2-40B4-BE49-F238E27FC236}">
                  <a16:creationId xmlns:a16="http://schemas.microsoft.com/office/drawing/2014/main" id="{22D83BDE-DA83-4A37-8723-0E1EF7040206}"/>
                </a:ext>
              </a:extLst>
            </p:cNvPr>
            <p:cNvPicPr>
              <a:picLocks noChangeAspect="1" noChangeArrowheads="1"/>
            </p:cNvPicPr>
            <p:nvPr/>
          </p:nvPicPr>
          <p:blipFill>
            <a:blip r:embed="rId4" r:link="rId5">
              <a:clrChange>
                <a:clrFrom>
                  <a:srgbClr val="F8F8F8"/>
                </a:clrFrom>
                <a:clrTo>
                  <a:srgbClr val="F8F8F8">
                    <a:alpha val="0"/>
                  </a:srgbClr>
                </a:clrTo>
              </a:clrChange>
              <a:grayscl/>
              <a:extLst>
                <a:ext uri="{28A0092B-C50C-407E-A947-70E740481C1C}">
                  <a14:useLocalDpi xmlns:a14="http://schemas.microsoft.com/office/drawing/2010/main"/>
                </a:ext>
              </a:extLst>
            </a:blip>
            <a:srcRect/>
            <a:stretch>
              <a:fillRect/>
            </a:stretch>
          </p:blipFill>
          <p:spPr bwMode="auto">
            <a:xfrm>
              <a:off x="917695" y="1952625"/>
              <a:ext cx="511674" cy="89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img60.gif">
              <a:extLst>
                <a:ext uri="{FF2B5EF4-FFF2-40B4-BE49-F238E27FC236}">
                  <a16:creationId xmlns:a16="http://schemas.microsoft.com/office/drawing/2014/main" id="{CB5FA777-F95A-44A4-9CC8-05C962582C27}"/>
                </a:ext>
              </a:extLst>
            </p:cNvPr>
            <p:cNvPicPr>
              <a:picLocks noChangeAspect="1" noChangeArrowheads="1"/>
            </p:cNvPicPr>
            <p:nvPr/>
          </p:nvPicPr>
          <p:blipFill>
            <a:blip r:embed="rId6" r:link="rId7">
              <a:clrChange>
                <a:clrFrom>
                  <a:srgbClr val="F8F8F8"/>
                </a:clrFrom>
                <a:clrTo>
                  <a:srgbClr val="F8F8F8">
                    <a:alpha val="0"/>
                  </a:srgbClr>
                </a:clrTo>
              </a:clrChange>
              <a:grayscl/>
              <a:extLst>
                <a:ext uri="{28A0092B-C50C-407E-A947-70E740481C1C}">
                  <a14:useLocalDpi xmlns:a14="http://schemas.microsoft.com/office/drawing/2010/main"/>
                </a:ext>
              </a:extLst>
            </a:blip>
            <a:srcRect/>
            <a:stretch>
              <a:fillRect/>
            </a:stretch>
          </p:blipFill>
          <p:spPr bwMode="auto">
            <a:xfrm>
              <a:off x="4951413" y="1952625"/>
              <a:ext cx="527417" cy="89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Text Box 120">
                  <a:extLst>
                    <a:ext uri="{FF2B5EF4-FFF2-40B4-BE49-F238E27FC236}">
                      <a16:creationId xmlns:a16="http://schemas.microsoft.com/office/drawing/2014/main" id="{30CF8EC8-322D-45AC-8DB0-40E7796B00D9}"/>
                    </a:ext>
                  </a:extLst>
                </p:cNvPr>
                <p:cNvSpPr txBox="1">
                  <a:spLocks noChangeArrowheads="1"/>
                </p:cNvSpPr>
                <p:nvPr/>
              </p:nvSpPr>
              <p:spPr bwMode="auto">
                <a:xfrm>
                  <a:off x="1511504" y="2074745"/>
                  <a:ext cx="2763965" cy="430887"/>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l"/>
                  <a14:m>
                    <m:oMathPara xmlns:m="http://schemas.openxmlformats.org/officeDocument/2006/math">
                      <m:oMathParaPr>
                        <m:jc m:val="left"/>
                      </m:oMathParaPr>
                      <m:oMath xmlns:m="http://schemas.openxmlformats.org/officeDocument/2006/math">
                        <m:r>
                          <m:rPr>
                            <m:nor/>
                          </m:rPr>
                          <a:rPr lang="en-US" altLang="ko-KR" sz="1400" dirty="0">
                            <a:latin typeface="SamsungOne-400" panose="020B0503030303020204" pitchFamily="34" charset="0"/>
                            <a:ea typeface="SamsungOne-400" panose="020B0503030303020204" pitchFamily="34" charset="0"/>
                          </a:rPr>
                          <m:t>48 × 10</m:t>
                        </m:r>
                        <m:r>
                          <m:rPr>
                            <m:nor/>
                          </m:rPr>
                          <a:rPr lang="en-US" altLang="ko-KR" sz="1400" baseline="30000" dirty="0">
                            <a:latin typeface="SamsungOne-400" panose="020B0503030303020204" pitchFamily="34" charset="0"/>
                            <a:ea typeface="SamsungOne-400" panose="020B0503030303020204" pitchFamily="34" charset="0"/>
                          </a:rPr>
                          <m:t>2</m:t>
                        </m:r>
                        <m:r>
                          <m:rPr>
                            <m:nor/>
                          </m:rPr>
                          <a:rPr lang="en-US" altLang="ko-KR" sz="1400" dirty="0">
                            <a:latin typeface="SamsungOne-400" panose="020B0503030303020204" pitchFamily="34" charset="0"/>
                            <a:ea typeface="SamsungOne-400" panose="020B0503030303020204" pitchFamily="34" charset="0"/>
                          </a:rPr>
                          <m:t> = 4800 [</m:t>
                        </m:r>
                        <m:r>
                          <m:rPr>
                            <m:nor/>
                          </m:rPr>
                          <a:rPr lang="en-US" altLang="ko-KR" sz="1400" dirty="0">
                            <a:latin typeface="SamsungOne-400" panose="020B0503030303020204" pitchFamily="34" charset="0"/>
                            <a:ea typeface="SamsungOne-400" panose="020B0503030303020204" pitchFamily="34" charset="0"/>
                          </a:rPr>
                          <m:t>pF</m:t>
                        </m:r>
                        <m:r>
                          <m:rPr>
                            <m:nor/>
                          </m:rPr>
                          <a:rPr lang="en-US" altLang="ko-KR" sz="1400" dirty="0">
                            <a:latin typeface="SamsungOne-400" panose="020B0503030303020204" pitchFamily="34" charset="0"/>
                            <a:ea typeface="SamsungOne-400" panose="020B0503030303020204" pitchFamily="34" charset="0"/>
                          </a:rPr>
                          <m:t>] = 0.0048 [</m:t>
                        </m:r>
                        <m:r>
                          <m:rPr>
                            <m:nor/>
                          </m:rPr>
                          <a:rPr lang="en-US" altLang="ko-KR" sz="1400" dirty="0">
                            <a:latin typeface="SamsungOne-400" panose="020B0503030303020204" pitchFamily="34" charset="0"/>
                            <a:ea typeface="SamsungOne-400" panose="020B0503030303020204" pitchFamily="34" charset="0"/>
                          </a:rPr>
                          <m:t>F</m:t>
                        </m:r>
                        <m:r>
                          <m:rPr>
                            <m:nor/>
                          </m:rPr>
                          <a:rPr lang="en-US" altLang="ko-KR" sz="1400" dirty="0">
                            <a:latin typeface="SamsungOne-400" panose="020B0503030303020204" pitchFamily="34" charset="0"/>
                            <a:ea typeface="SamsungOne-400" panose="020B0503030303020204" pitchFamily="34" charset="0"/>
                          </a:rPr>
                          <m:t>]</m:t>
                        </m:r>
                      </m:oMath>
                    </m:oMathPara>
                  </a14:m>
                  <a:endParaRPr lang="en-US" altLang="ko-KR" sz="1400" dirty="0">
                    <a:latin typeface="SamsungOne-400" panose="020B0503030303020204" pitchFamily="34" charset="0"/>
                    <a:ea typeface="SamsungOne-400" panose="020B0503030303020204" pitchFamily="34" charset="0"/>
                    <a:sym typeface="Symbol" pitchFamily="18" charset="2"/>
                  </a:endParaRPr>
                </a:p>
                <a:p>
                  <a:pPr algn="l"/>
                  <a14:m>
                    <m:oMathPara xmlns:m="http://schemas.openxmlformats.org/officeDocument/2006/math">
                      <m:oMathParaPr>
                        <m:jc m:val="left"/>
                      </m:oMathParaPr>
                      <m:oMath xmlns:m="http://schemas.openxmlformats.org/officeDocument/2006/math">
                        <m:r>
                          <m:rPr>
                            <m:nor/>
                          </m:rPr>
                          <a:rPr lang="en-US" altLang="ko-KR" sz="1400" dirty="0">
                            <a:latin typeface="Cambria Math" panose="02040503050406030204" pitchFamily="18" charset="0"/>
                            <a:ea typeface="SamsungOne-400" panose="020B0503030303020204" pitchFamily="34" charset="0"/>
                            <a:sym typeface="Symbol" pitchFamily="18" charset="2"/>
                          </a:rPr>
                          <m:t>S</m:t>
                        </m:r>
                        <m:r>
                          <m:rPr>
                            <m:nor/>
                          </m:rPr>
                          <a:rPr lang="en-US" altLang="ko-KR" sz="1400" b="0" i="0" dirty="0" smtClean="0">
                            <a:latin typeface="Cambria Math" panose="02040503050406030204" pitchFamily="18" charset="0"/>
                            <a:ea typeface="SamsungOne-400" panose="020B0503030303020204" pitchFamily="34" charset="0"/>
                            <a:sym typeface="Symbol" pitchFamily="18" charset="2"/>
                          </a:rPr>
                          <m:t>ai</m:t>
                        </m:r>
                        <m:r>
                          <m:rPr>
                            <m:nor/>
                          </m:rPr>
                          <a:rPr lang="en-US" altLang="ko-KR" sz="1400" b="0" i="0" dirty="0" smtClean="0">
                            <a:latin typeface="Cambria Math" panose="02040503050406030204" pitchFamily="18" charset="0"/>
                            <a:ea typeface="SamsungOne-400" panose="020B0503030303020204" pitchFamily="34" charset="0"/>
                            <a:sym typeface="Symbol" pitchFamily="18" charset="2"/>
                          </a:rPr>
                          <m:t> </m:t>
                        </m:r>
                        <m:r>
                          <m:rPr>
                            <m:nor/>
                          </m:rPr>
                          <a:rPr lang="en-US" altLang="ko-KR" sz="1400" b="0" i="0" dirty="0" smtClean="0">
                            <a:latin typeface="Cambria Math" panose="02040503050406030204" pitchFamily="18" charset="0"/>
                            <a:ea typeface="SamsungOne-400" panose="020B0503030303020204" pitchFamily="34" charset="0"/>
                            <a:sym typeface="Symbol" pitchFamily="18" charset="2"/>
                          </a:rPr>
                          <m:t>s</m:t>
                        </m:r>
                        <m:r>
                          <m:rPr>
                            <m:nor/>
                          </m:rPr>
                          <a:rPr lang="en-US" altLang="ko-KR" sz="1400" b="0" i="0" dirty="0" smtClean="0">
                            <a:latin typeface="Cambria Math" panose="02040503050406030204" pitchFamily="18" charset="0"/>
                            <a:ea typeface="SamsungOne-400" panose="020B0503030303020204" pitchFamily="34" charset="0"/>
                            <a:sym typeface="Symbol" pitchFamily="18" charset="2"/>
                          </a:rPr>
                          <m:t>ố</m:t>
                        </m:r>
                        <m:r>
                          <m:rPr>
                            <m:nor/>
                          </m:rPr>
                          <a:rPr lang="ko-KR" altLang="en-US" sz="1400" dirty="0">
                            <a:latin typeface="SamsungOne-400" panose="020B0503030303020204" pitchFamily="34" charset="0"/>
                            <a:ea typeface="SamsungOne-400" panose="020B0503030303020204" pitchFamily="34" charset="0"/>
                            <a:sym typeface="Symbol" pitchFamily="18" charset="2"/>
                          </a:rPr>
                          <m:t> </m:t>
                        </m:r>
                        <m:r>
                          <m:rPr>
                            <m:nor/>
                          </m:rPr>
                          <a:rPr lang="en-US" altLang="ko-KR" sz="1400" dirty="0">
                            <a:latin typeface="SamsungOne-400" panose="020B0503030303020204" pitchFamily="34" charset="0"/>
                            <a:ea typeface="SamsungOne-400" panose="020B0503030303020204" pitchFamily="34" charset="0"/>
                            <a:sym typeface="Symbol" pitchFamily="18" charset="2"/>
                          </a:rPr>
                          <m:t>J</m:t>
                        </m:r>
                        <m:r>
                          <a:rPr lang="en-US" altLang="ko-KR" sz="1400" i="1" dirty="0" smtClean="0">
                            <a:latin typeface="Cambria Math" panose="02040503050406030204" pitchFamily="18" charset="0"/>
                            <a:ea typeface="SamsungOne-400" panose="020B0503030303020204" pitchFamily="34" charset="0"/>
                            <a:sym typeface="Symbol" pitchFamily="18" charset="2"/>
                          </a:rPr>
                          <m:t> </m:t>
                        </m:r>
                        <m:r>
                          <m:rPr>
                            <m:nor/>
                          </m:rPr>
                          <a:rPr lang="en-US" altLang="ko-KR" sz="1400" dirty="0">
                            <a:latin typeface="SamsungOne-400" panose="020B0503030303020204" pitchFamily="34" charset="0"/>
                            <a:ea typeface="SamsungOne-400" panose="020B0503030303020204" pitchFamily="34" charset="0"/>
                            <a:sym typeface="Symbol" pitchFamily="18" charset="2"/>
                          </a:rPr>
                          <m:t>=</m:t>
                        </m:r>
                        <m:r>
                          <a:rPr lang="en-US" altLang="ko-KR" sz="1400" i="1" dirty="0" smtClean="0">
                            <a:latin typeface="Cambria Math" panose="02040503050406030204" pitchFamily="18" charset="0"/>
                            <a:ea typeface="SamsungOne-400" panose="020B0503030303020204" pitchFamily="34" charset="0"/>
                            <a:sym typeface="Symbol" pitchFamily="18" charset="2"/>
                          </a:rPr>
                          <m:t> </m:t>
                        </m:r>
                        <m:r>
                          <m:rPr>
                            <m:nor/>
                          </m:rPr>
                          <a:rPr lang="en-US" altLang="ko-KR" sz="1400" dirty="0">
                            <a:latin typeface="SamsungOne-400" panose="020B0503030303020204" pitchFamily="34" charset="0"/>
                            <a:ea typeface="SamsungOne-400" panose="020B0503030303020204" pitchFamily="34" charset="0"/>
                            <a:sym typeface="Symbol" pitchFamily="18" charset="2"/>
                          </a:rPr>
                          <m:t>± 5 % </m:t>
                        </m:r>
                      </m:oMath>
                    </m:oMathPara>
                  </a14:m>
                  <a:endParaRPr lang="en-US" altLang="ko-KR" sz="1400" dirty="0">
                    <a:latin typeface="SamsungOne-400" panose="020B0503030303020204" pitchFamily="34" charset="0"/>
                    <a:ea typeface="SamsungOne-400" panose="020B0503030303020204" pitchFamily="34" charset="0"/>
                    <a:sym typeface="Symbol" pitchFamily="18" charset="2"/>
                  </a:endParaRPr>
                </a:p>
              </p:txBody>
            </p:sp>
          </mc:Choice>
          <mc:Fallback xmlns="">
            <p:sp>
              <p:nvSpPr>
                <p:cNvPr id="8" name="Text Box 120">
                  <a:extLst>
                    <a:ext uri="{FF2B5EF4-FFF2-40B4-BE49-F238E27FC236}">
                      <a16:creationId xmlns:a16="http://schemas.microsoft.com/office/drawing/2014/main" id="{30CF8EC8-322D-45AC-8DB0-40E7796B00D9}"/>
                    </a:ext>
                  </a:extLst>
                </p:cNvPr>
                <p:cNvSpPr txBox="1">
                  <a:spLocks noRot="1" noChangeAspect="1" noMove="1" noResize="1" noEditPoints="1" noAdjustHandles="1" noChangeArrowheads="1" noChangeShapeType="1" noTextEdit="1"/>
                </p:cNvSpPr>
                <p:nvPr/>
              </p:nvSpPr>
              <p:spPr bwMode="auto">
                <a:xfrm>
                  <a:off x="1511504" y="2074745"/>
                  <a:ext cx="2763965" cy="430887"/>
                </a:xfrm>
                <a:prstGeom prst="rect">
                  <a:avLst/>
                </a:prstGeom>
                <a:blipFill>
                  <a:blip r:embed="rId8"/>
                  <a:stretch>
                    <a:fillRect l="-4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120">
                  <a:extLst>
                    <a:ext uri="{FF2B5EF4-FFF2-40B4-BE49-F238E27FC236}">
                      <a16:creationId xmlns:a16="http://schemas.microsoft.com/office/drawing/2014/main" id="{B730610E-1A9D-4808-B45C-98C94C22CB76}"/>
                    </a:ext>
                  </a:extLst>
                </p:cNvPr>
                <p:cNvSpPr txBox="1">
                  <a:spLocks noChangeArrowheads="1"/>
                </p:cNvSpPr>
                <p:nvPr/>
              </p:nvSpPr>
              <p:spPr bwMode="auto">
                <a:xfrm>
                  <a:off x="5688655" y="2074745"/>
                  <a:ext cx="2763965" cy="59522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l"/>
                  <a14:m>
                    <m:oMathPara xmlns:m="http://schemas.openxmlformats.org/officeDocument/2006/math">
                      <m:oMathParaPr>
                        <m:jc m:val="left"/>
                      </m:oMathParaPr>
                      <m:oMath xmlns:m="http://schemas.openxmlformats.org/officeDocument/2006/math">
                        <m:r>
                          <m:rPr>
                            <m:nor/>
                          </m:rPr>
                          <a:rPr lang="es-ES" altLang="ko-KR" sz="1400" dirty="0">
                            <a:latin typeface="Cambria Math" panose="02040503050406030204" pitchFamily="18" charset="0"/>
                            <a:ea typeface="SamsungOne-400" panose="020B0503030303020204" pitchFamily="34" charset="0"/>
                          </a:rPr>
                          <m:t>S</m:t>
                        </m:r>
                        <m:r>
                          <m:rPr>
                            <m:nor/>
                          </m:rPr>
                          <a:rPr lang="en-US" altLang="ko-KR" sz="1400" b="0" i="0" dirty="0" smtClean="0">
                            <a:latin typeface="Cambria Math" panose="02040503050406030204" pitchFamily="18" charset="0"/>
                            <a:ea typeface="SamsungOne-400" panose="020B0503030303020204" pitchFamily="34" charset="0"/>
                          </a:rPr>
                          <m:t>ai</m:t>
                        </m:r>
                        <m:r>
                          <m:rPr>
                            <m:nor/>
                          </m:rPr>
                          <a:rPr lang="en-US" altLang="ko-KR" sz="1400" b="0" i="0" dirty="0" smtClean="0">
                            <a:latin typeface="Cambria Math" panose="02040503050406030204" pitchFamily="18" charset="0"/>
                            <a:ea typeface="SamsungOne-400" panose="020B0503030303020204" pitchFamily="34" charset="0"/>
                          </a:rPr>
                          <m:t> </m:t>
                        </m:r>
                        <m:r>
                          <m:rPr>
                            <m:nor/>
                          </m:rPr>
                          <a:rPr lang="en-US" altLang="ko-KR" sz="1400" b="0" i="0" dirty="0" smtClean="0">
                            <a:latin typeface="Cambria Math" panose="02040503050406030204" pitchFamily="18" charset="0"/>
                            <a:ea typeface="SamsungOne-400" panose="020B0503030303020204" pitchFamily="34" charset="0"/>
                          </a:rPr>
                          <m:t>s</m:t>
                        </m:r>
                        <m:r>
                          <m:rPr>
                            <m:nor/>
                          </m:rPr>
                          <a:rPr lang="en-US" altLang="ko-KR" sz="1400" b="0" i="0" dirty="0" smtClean="0">
                            <a:latin typeface="Cambria Math" panose="02040503050406030204" pitchFamily="18" charset="0"/>
                            <a:ea typeface="SamsungOne-400" panose="020B0503030303020204" pitchFamily="34" charset="0"/>
                          </a:rPr>
                          <m:t>ố</m:t>
                        </m:r>
                        <m:r>
                          <m:rPr>
                            <m:nor/>
                          </m:rPr>
                          <a:rPr lang="es-ES" altLang="ko-KR" sz="1400" dirty="0">
                            <a:latin typeface="SamsungOne-400" panose="020B0503030303020204" pitchFamily="34" charset="0"/>
                            <a:ea typeface="SamsungOne-400" panose="020B0503030303020204" pitchFamily="34" charset="0"/>
                          </a:rPr>
                          <m:t> </m:t>
                        </m:r>
                        <m:r>
                          <m:rPr>
                            <m:nor/>
                          </m:rPr>
                          <a:rPr lang="es-ES" altLang="ko-KR" sz="1400" dirty="0">
                            <a:latin typeface="SamsungOne-400" panose="020B0503030303020204" pitchFamily="34" charset="0"/>
                            <a:ea typeface="SamsungOne-400" panose="020B0503030303020204" pitchFamily="34" charset="0"/>
                          </a:rPr>
                          <m:t>K</m:t>
                        </m:r>
                        <m:r>
                          <m:rPr>
                            <m:nor/>
                          </m:rPr>
                          <a:rPr lang="es-ES" altLang="ko-KR" sz="1400" dirty="0">
                            <a:latin typeface="SamsungOne-400" panose="020B0503030303020204" pitchFamily="34" charset="0"/>
                            <a:ea typeface="SamsungOne-400" panose="020B0503030303020204" pitchFamily="34" charset="0"/>
                          </a:rPr>
                          <m:t> =</m:t>
                        </m:r>
                        <m:r>
                          <a:rPr lang="es-ES" altLang="ko-KR" sz="1400" i="1" dirty="0" smtClean="0">
                            <a:latin typeface="Cambria Math" panose="02040503050406030204" pitchFamily="18" charset="0"/>
                            <a:ea typeface="SamsungOne-400" panose="020B0503030303020204" pitchFamily="34" charset="0"/>
                          </a:rPr>
                          <m:t> </m:t>
                        </m:r>
                        <m:r>
                          <m:rPr>
                            <m:nor/>
                          </m:rPr>
                          <a:rPr lang="es-ES" altLang="ko-KR" sz="1400" dirty="0">
                            <a:latin typeface="SamsungOne-400" panose="020B0503030303020204" pitchFamily="34" charset="0"/>
                            <a:ea typeface="SamsungOne-400" panose="020B0503030303020204" pitchFamily="34" charset="0"/>
                          </a:rPr>
                          <m:t>± 10 % 20 × 103 = 20000 [</m:t>
                        </m:r>
                        <m:r>
                          <m:rPr>
                            <m:nor/>
                          </m:rPr>
                          <a:rPr lang="es-ES" altLang="ko-KR" sz="1400" dirty="0">
                            <a:latin typeface="SamsungOne-400" panose="020B0503030303020204" pitchFamily="34" charset="0"/>
                            <a:ea typeface="SamsungOne-400" panose="020B0503030303020204" pitchFamily="34" charset="0"/>
                          </a:rPr>
                          <m:t>pF</m:t>
                        </m:r>
                        <m:r>
                          <m:rPr>
                            <m:nor/>
                          </m:rPr>
                          <a:rPr lang="es-ES" altLang="ko-KR" sz="1400" dirty="0">
                            <a:latin typeface="SamsungOne-400" panose="020B0503030303020204" pitchFamily="34" charset="0"/>
                            <a:ea typeface="SamsungOne-400" panose="020B0503030303020204" pitchFamily="34" charset="0"/>
                          </a:rPr>
                          <m:t>]</m:t>
                        </m:r>
                        <m:r>
                          <a:rPr lang="es-ES" altLang="ko-KR" sz="1400" i="1" dirty="0" smtClean="0">
                            <a:latin typeface="Cambria Math" panose="02040503050406030204" pitchFamily="18" charset="0"/>
                            <a:ea typeface="SamsungOne-400" panose="020B0503030303020204" pitchFamily="34" charset="0"/>
                          </a:rPr>
                          <m:t> </m:t>
                        </m:r>
                        <m:r>
                          <m:rPr>
                            <m:nor/>
                          </m:rPr>
                          <a:rPr lang="es-ES" altLang="ko-KR" sz="1400" dirty="0">
                            <a:latin typeface="SamsungOne-400" panose="020B0503030303020204" pitchFamily="34" charset="0"/>
                            <a:ea typeface="SamsungOne-400" panose="020B0503030303020204" pitchFamily="34" charset="0"/>
                          </a:rPr>
                          <m:t>=</m:t>
                        </m:r>
                        <m:r>
                          <a:rPr lang="es-ES" altLang="ko-KR" sz="1400" i="1" dirty="0" smtClean="0">
                            <a:latin typeface="Cambria Math" panose="02040503050406030204" pitchFamily="18" charset="0"/>
                            <a:ea typeface="SamsungOne-400" panose="020B0503030303020204" pitchFamily="34" charset="0"/>
                          </a:rPr>
                          <m:t> </m:t>
                        </m:r>
                        <m:r>
                          <m:rPr>
                            <m:nor/>
                          </m:rPr>
                          <a:rPr lang="es-ES" altLang="ko-KR" sz="1400" dirty="0">
                            <a:latin typeface="SamsungOne-400" panose="020B0503030303020204" pitchFamily="34" charset="0"/>
                            <a:ea typeface="SamsungOne-400" panose="020B0503030303020204" pitchFamily="34" charset="0"/>
                          </a:rPr>
                          <m:t>0.02 [</m:t>
                        </m:r>
                        <m:r>
                          <m:rPr>
                            <m:nor/>
                          </m:rPr>
                          <a:rPr lang="en-US" altLang="ko-KR" sz="1400" dirty="0">
                            <a:latin typeface="SamsungOne-400" panose="020B0503030303020204" pitchFamily="34" charset="0"/>
                            <a:ea typeface="SamsungOne-400" panose="020B0503030303020204" pitchFamily="34" charset="0"/>
                            <a:sym typeface="Symbol" pitchFamily="18" charset="2"/>
                          </a:rPr>
                          <m:t></m:t>
                        </m:r>
                        <m:r>
                          <m:rPr>
                            <m:nor/>
                          </m:rPr>
                          <a:rPr lang="es-ES" altLang="ko-KR" sz="1400" dirty="0">
                            <a:latin typeface="SamsungOne-400" panose="020B0503030303020204" pitchFamily="34" charset="0"/>
                            <a:ea typeface="SamsungOne-400" panose="020B0503030303020204" pitchFamily="34" charset="0"/>
                          </a:rPr>
                          <m:t>F</m:t>
                        </m:r>
                        <m:r>
                          <m:rPr>
                            <m:nor/>
                          </m:rPr>
                          <a:rPr lang="es-ES" altLang="ko-KR" sz="1400" dirty="0">
                            <a:latin typeface="SamsungOne-400" panose="020B0503030303020204" pitchFamily="34" charset="0"/>
                            <a:ea typeface="SamsungOne-400" panose="020B0503030303020204" pitchFamily="34" charset="0"/>
                          </a:rPr>
                          <m:t>]</m:t>
                        </m:r>
                      </m:oMath>
                    </m:oMathPara>
                  </a14:m>
                  <a:endParaRPr dirty="0"/>
                </a:p>
                <a:p>
                  <a:pPr algn="l"/>
                  <a:endParaRPr dirty="0"/>
                </a:p>
              </p:txBody>
            </p:sp>
          </mc:Choice>
          <mc:Fallback xmlns="">
            <p:sp>
              <p:nvSpPr>
                <p:cNvPr id="9" name="Text Box 120">
                  <a:extLst>
                    <a:ext uri="{FF2B5EF4-FFF2-40B4-BE49-F238E27FC236}">
                      <a16:creationId xmlns:a16="http://schemas.microsoft.com/office/drawing/2014/main" id="{B730610E-1A9D-4808-B45C-98C94C22CB76}"/>
                    </a:ext>
                  </a:extLst>
                </p:cNvPr>
                <p:cNvSpPr txBox="1">
                  <a:spLocks noRot="1" noChangeAspect="1" noMove="1" noResize="1" noEditPoints="1" noAdjustHandles="1" noChangeArrowheads="1" noChangeShapeType="1" noTextEdit="1"/>
                </p:cNvSpPr>
                <p:nvPr/>
              </p:nvSpPr>
              <p:spPr bwMode="auto">
                <a:xfrm>
                  <a:off x="5688655" y="2074745"/>
                  <a:ext cx="2763965" cy="595228"/>
                </a:xfrm>
                <a:prstGeom prst="rect">
                  <a:avLst/>
                </a:prstGeom>
                <a:blipFill>
                  <a:blip r:embed="rId9"/>
                  <a:stretch>
                    <a:fillRect l="-220"/>
                  </a:stretch>
                </a:blipFill>
              </p:spPr>
              <p:txBody>
                <a:bodyPr/>
                <a:lstStyle/>
                <a:p>
                  <a:r>
                    <a:rPr lang="en-US">
                      <a:noFill/>
                    </a:rPr>
                    <a:t> </a:t>
                  </a:r>
                </a:p>
              </p:txBody>
            </p:sp>
          </mc:Fallback>
        </mc:AlternateContent>
      </p:grpSp>
      <p:sp>
        <p:nvSpPr>
          <p:cNvPr id="10"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aphicFrame>
        <p:nvGraphicFramePr>
          <p:cNvPr id="11" name="Group 153">
            <a:extLst>
              <a:ext uri="{FF2B5EF4-FFF2-40B4-BE49-F238E27FC236}">
                <a16:creationId xmlns:a16="http://schemas.microsoft.com/office/drawing/2014/main" id="{D9946E8B-7E52-3E8C-81FC-EE1D22BCB9EC}"/>
              </a:ext>
            </a:extLst>
          </p:cNvPr>
          <p:cNvGraphicFramePr>
            <a:graphicFrameLocks noGrp="1"/>
          </p:cNvGraphicFramePr>
          <p:nvPr>
            <p:extLst>
              <p:ext uri="{D42A27DB-BD31-4B8C-83A1-F6EECF244321}">
                <p14:modId xmlns:p14="http://schemas.microsoft.com/office/powerpoint/2010/main" val="1030824999"/>
              </p:ext>
            </p:extLst>
          </p:nvPr>
        </p:nvGraphicFramePr>
        <p:xfrm>
          <a:off x="574562" y="3296597"/>
          <a:ext cx="8630826" cy="2387298"/>
        </p:xfrm>
        <a:graphic>
          <a:graphicData uri="http://schemas.openxmlformats.org/drawingml/2006/table">
            <a:tbl>
              <a:tblPr/>
              <a:tblGrid>
                <a:gridCol w="2876942">
                  <a:extLst>
                    <a:ext uri="{9D8B030D-6E8A-4147-A177-3AD203B41FA5}">
                      <a16:colId xmlns:a16="http://schemas.microsoft.com/office/drawing/2014/main" val="20000"/>
                    </a:ext>
                  </a:extLst>
                </a:gridCol>
                <a:gridCol w="2876942">
                  <a:extLst>
                    <a:ext uri="{9D8B030D-6E8A-4147-A177-3AD203B41FA5}">
                      <a16:colId xmlns:a16="http://schemas.microsoft.com/office/drawing/2014/main" val="20001"/>
                    </a:ext>
                  </a:extLst>
                </a:gridCol>
                <a:gridCol w="2876942">
                  <a:extLst>
                    <a:ext uri="{9D8B030D-6E8A-4147-A177-3AD203B41FA5}">
                      <a16:colId xmlns:a16="http://schemas.microsoft.com/office/drawing/2014/main" val="20002"/>
                    </a:ext>
                  </a:extLst>
                </a:gridCol>
              </a:tblGrid>
              <a:tr h="250857">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Ký hiệu</a:t>
                      </a:r>
                    </a:p>
                  </a:txBody>
                  <a:tcPr marL="90000" marR="90000" marT="32721" marB="32721"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Giá trị chuyển đổi</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Đơn vị</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23714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101</a:t>
                      </a:r>
                    </a:p>
                  </a:txBody>
                  <a:tcPr marL="90000" marR="90000" marT="32721" marB="32721"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100</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pF</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714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102</a:t>
                      </a:r>
                    </a:p>
                  </a:txBody>
                  <a:tcPr marL="90000" marR="90000" marT="32721" marB="32721"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0,001</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μF</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714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103</a:t>
                      </a:r>
                    </a:p>
                  </a:txBody>
                  <a:tcPr marL="90000" marR="90000" marT="32721" marB="32721"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0,01</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μF</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714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104</a:t>
                      </a:r>
                    </a:p>
                  </a:txBody>
                  <a:tcPr marL="90000" marR="90000" marT="32721" marB="32721"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0,1</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μF</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714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223</a:t>
                      </a:r>
                    </a:p>
                  </a:txBody>
                  <a:tcPr marL="90000" marR="90000" marT="32721" marB="32721"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0,022</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μF</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714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333</a:t>
                      </a:r>
                    </a:p>
                  </a:txBody>
                  <a:tcPr marL="90000" marR="90000" marT="32721" marB="32721"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0,033</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μF</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714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473</a:t>
                      </a:r>
                    </a:p>
                  </a:txBody>
                  <a:tcPr marL="90000" marR="90000" marT="32721" marB="32721"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0,047</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μF</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714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474</a:t>
                      </a:r>
                    </a:p>
                  </a:txBody>
                  <a:tcPr marL="90000" marR="90000" marT="32721" marB="32721"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0,47</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μF</a:t>
                      </a:r>
                    </a:p>
                  </a:txBody>
                  <a:tcPr marL="90000" marR="90000" marT="32721" marB="32721"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176221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Điốt</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điốt</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5" name="직사각형 13">
            <a:extLst>
              <a:ext uri="{FF2B5EF4-FFF2-40B4-BE49-F238E27FC236}">
                <a16:creationId xmlns:a16="http://schemas.microsoft.com/office/drawing/2014/main" id="{E9283073-C239-492A-AE63-B12EC3A452FC}"/>
              </a:ext>
            </a:extLst>
          </p:cNvPr>
          <p:cNvSpPr/>
          <p:nvPr/>
        </p:nvSpPr>
        <p:spPr>
          <a:xfrm>
            <a:off x="712182" y="2174873"/>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Hiệu úng chỉnh lưu: Dòng điện chỉ chạy theo chiều thuận (cực dương -&gt; cực âm) và trong trường hợp ngược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chiều, hầu như không có dòng điện chạy qua (hiệu ứng chuyển đổi dòng xoay chiều thành dòng một chiều).</a:t>
            </a:r>
          </a:p>
        </p:txBody>
      </p:sp>
      <p:sp>
        <p:nvSpPr>
          <p:cNvPr id="6" name="직사각형 24">
            <a:extLst>
              <a:ext uri="{FF2B5EF4-FFF2-40B4-BE49-F238E27FC236}">
                <a16:creationId xmlns:a16="http://schemas.microsoft.com/office/drawing/2014/main" id="{6FE695A3-D549-41E4-B335-EFE017477960}"/>
              </a:ext>
            </a:extLst>
          </p:cNvPr>
          <p:cNvSpPr/>
          <p:nvPr/>
        </p:nvSpPr>
        <p:spPr>
          <a:xfrm>
            <a:off x="580388" y="3856162"/>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Đặc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ngược</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7" name="그룹 1">
            <a:extLst>
              <a:ext uri="{FF2B5EF4-FFF2-40B4-BE49-F238E27FC236}">
                <a16:creationId xmlns:a16="http://schemas.microsoft.com/office/drawing/2014/main" id="{EE1E884B-0EAA-4556-88C3-2B6E013159F0}"/>
              </a:ext>
            </a:extLst>
          </p:cNvPr>
          <p:cNvGrpSpPr/>
          <p:nvPr/>
        </p:nvGrpSpPr>
        <p:grpSpPr>
          <a:xfrm>
            <a:off x="3684896" y="2798445"/>
            <a:ext cx="2284104" cy="936625"/>
            <a:chOff x="3684896" y="2752725"/>
            <a:chExt cx="2284104" cy="936625"/>
          </a:xfrm>
        </p:grpSpPr>
        <p:graphicFrame>
          <p:nvGraphicFramePr>
            <p:cNvPr id="8" name="Object 6">
              <a:extLst>
                <a:ext uri="{FF2B5EF4-FFF2-40B4-BE49-F238E27FC236}">
                  <a16:creationId xmlns:a16="http://schemas.microsoft.com/office/drawing/2014/main" id="{480FC2DA-0D80-49FC-85F6-C7C208E9474D}"/>
                </a:ext>
              </a:extLst>
            </p:cNvPr>
            <p:cNvGraphicFramePr>
              <a:graphicFrameLocks noChangeAspect="1"/>
            </p:cNvGraphicFramePr>
            <p:nvPr/>
          </p:nvGraphicFramePr>
          <p:xfrm>
            <a:off x="3937000" y="2752725"/>
            <a:ext cx="2032000" cy="936625"/>
          </p:xfrm>
          <a:graphic>
            <a:graphicData uri="http://schemas.openxmlformats.org/presentationml/2006/ole">
              <mc:AlternateContent xmlns:mc="http://schemas.openxmlformats.org/markup-compatibility/2006">
                <mc:Choice xmlns:v="urn:schemas-microsoft-com:vml" Requires="v">
                  <p:oleObj r:id="rId4" imgW="1836420" imgH="842772" progId="Visio.Drawing.5">
                    <p:embed/>
                  </p:oleObj>
                </mc:Choice>
                <mc:Fallback>
                  <p:oleObj r:id="rId4" imgW="1836420" imgH="842772" progId="Visio.Drawing.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00" y="2752725"/>
                          <a:ext cx="2032000" cy="936625"/>
                        </a:xfrm>
                        <a:prstGeom prst="rect">
                          <a:avLst/>
                        </a:prstGeom>
                        <a:noFill/>
                      </p:spPr>
                    </p:pic>
                  </p:oleObj>
                </mc:Fallback>
              </mc:AlternateContent>
            </a:graphicData>
          </a:graphic>
        </p:graphicFrame>
        <p:sp>
          <p:nvSpPr>
            <p:cNvPr id="9" name="Text Box 120">
              <a:extLst>
                <a:ext uri="{FF2B5EF4-FFF2-40B4-BE49-F238E27FC236}">
                  <a16:creationId xmlns:a16="http://schemas.microsoft.com/office/drawing/2014/main" id="{EE30FD31-890D-4D4E-857C-AB8FED677E62}"/>
                </a:ext>
              </a:extLst>
            </p:cNvPr>
            <p:cNvSpPr txBox="1">
              <a:spLocks noChangeArrowheads="1"/>
            </p:cNvSpPr>
            <p:nvPr/>
          </p:nvSpPr>
          <p:spPr bwMode="auto">
            <a:xfrm>
              <a:off x="3684896" y="3307050"/>
              <a:ext cx="860743"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altLang="ko-KR" sz="1200" dirty="0">
                  <a:latin typeface="SamsungOne-400" panose="020B0503030303020204" pitchFamily="34" charset="0"/>
                  <a:ea typeface="SamsungOne-400" panose="020B0503030303020204" pitchFamily="34" charset="0"/>
                </a:rPr>
                <a:t>Cực dương</a:t>
              </a:r>
            </a:p>
          </p:txBody>
        </p:sp>
        <p:sp>
          <p:nvSpPr>
            <p:cNvPr id="10" name="Text Box 120">
              <a:extLst>
                <a:ext uri="{FF2B5EF4-FFF2-40B4-BE49-F238E27FC236}">
                  <a16:creationId xmlns:a16="http://schemas.microsoft.com/office/drawing/2014/main" id="{B31C6859-A270-4D39-8034-159FC7DE0573}"/>
                </a:ext>
              </a:extLst>
            </p:cNvPr>
            <p:cNvSpPr txBox="1">
              <a:spLocks noChangeArrowheads="1"/>
            </p:cNvSpPr>
            <p:nvPr/>
          </p:nvSpPr>
          <p:spPr bwMode="auto">
            <a:xfrm>
              <a:off x="5311002" y="3307050"/>
              <a:ext cx="657998"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err="1">
                  <a:latin typeface="SamsungOne-400" panose="020B0503030303020204" pitchFamily="34" charset="0"/>
                  <a:ea typeface="SamsungOne-400" panose="020B0503030303020204" pitchFamily="34" charset="0"/>
                </a:rPr>
                <a:t>Cực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âm</a:t>
              </a:r>
              <a:endParaRPr lang="en-US" altLang="ko-KR" sz="1200" dirty="0">
                <a:latin typeface="SamsungOne-400" panose="020B0503030303020204" pitchFamily="34" charset="0"/>
                <a:ea typeface="SamsungOne-400" panose="020B0503030303020204" pitchFamily="34" charset="0"/>
              </a:endParaRPr>
            </a:p>
          </p:txBody>
        </p:sp>
        <p:sp>
          <p:nvSpPr>
            <p:cNvPr id="11" name="Text Box 120">
              <a:extLst>
                <a:ext uri="{FF2B5EF4-FFF2-40B4-BE49-F238E27FC236}">
                  <a16:creationId xmlns:a16="http://schemas.microsoft.com/office/drawing/2014/main" id="{CFF7ADD3-2539-48A5-8F73-A5EFE88260EE}"/>
                </a:ext>
              </a:extLst>
            </p:cNvPr>
            <p:cNvSpPr txBox="1">
              <a:spLocks noChangeArrowheads="1"/>
            </p:cNvSpPr>
            <p:nvPr/>
          </p:nvSpPr>
          <p:spPr bwMode="auto">
            <a:xfrm>
              <a:off x="3684896" y="2767333"/>
              <a:ext cx="860743"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altLang="ko-KR" sz="1200" dirty="0">
                  <a:latin typeface="SamsungOne-400" panose="020B0503030303020204" pitchFamily="34" charset="0"/>
                  <a:ea typeface="SamsungOne-400" panose="020B0503030303020204" pitchFamily="34" charset="0"/>
                </a:rPr>
                <a:t>Cực dương</a:t>
              </a:r>
            </a:p>
          </p:txBody>
        </p:sp>
        <p:sp>
          <p:nvSpPr>
            <p:cNvPr id="12" name="Text Box 120">
              <a:extLst>
                <a:ext uri="{FF2B5EF4-FFF2-40B4-BE49-F238E27FC236}">
                  <a16:creationId xmlns:a16="http://schemas.microsoft.com/office/drawing/2014/main" id="{526B3AFF-386C-499E-AF50-CF5C11F3D5F6}"/>
                </a:ext>
              </a:extLst>
            </p:cNvPr>
            <p:cNvSpPr txBox="1">
              <a:spLocks noChangeArrowheads="1"/>
            </p:cNvSpPr>
            <p:nvPr/>
          </p:nvSpPr>
          <p:spPr bwMode="auto">
            <a:xfrm>
              <a:off x="5311002" y="2767333"/>
              <a:ext cx="657998"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err="1">
                  <a:latin typeface="SamsungOne-400" panose="020B0503030303020204" pitchFamily="34" charset="0"/>
                  <a:ea typeface="SamsungOne-400" panose="020B0503030303020204" pitchFamily="34" charset="0"/>
                </a:rPr>
                <a:t>Cực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âm</a:t>
              </a:r>
              <a:endParaRPr lang="en-US" altLang="ko-KR" sz="1200" dirty="0">
                <a:latin typeface="SamsungOne-400" panose="020B0503030303020204" pitchFamily="34" charset="0"/>
                <a:ea typeface="SamsungOne-400" panose="020B0503030303020204" pitchFamily="34" charset="0"/>
              </a:endParaRPr>
            </a:p>
          </p:txBody>
        </p:sp>
        <p:sp>
          <p:nvSpPr>
            <p:cNvPr id="13" name="Text Box 120">
              <a:extLst>
                <a:ext uri="{FF2B5EF4-FFF2-40B4-BE49-F238E27FC236}">
                  <a16:creationId xmlns:a16="http://schemas.microsoft.com/office/drawing/2014/main" id="{8DD0FD29-4DD8-4DCE-9129-FB64CB4DAE0A}"/>
                </a:ext>
              </a:extLst>
            </p:cNvPr>
            <p:cNvSpPr txBox="1">
              <a:spLocks noChangeArrowheads="1"/>
            </p:cNvSpPr>
            <p:nvPr/>
          </p:nvSpPr>
          <p:spPr bwMode="auto">
            <a:xfrm>
              <a:off x="4693898" y="2866298"/>
              <a:ext cx="206237" cy="200055"/>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dirty="0">
                  <a:latin typeface="SamsungOne-400" panose="020B0503030303020204" pitchFamily="34" charset="0"/>
                  <a:ea typeface="SamsungOne-400" panose="020B0503030303020204" pitchFamily="34" charset="0"/>
                </a:rPr>
                <a:t>P</a:t>
              </a:r>
            </a:p>
          </p:txBody>
        </p:sp>
        <p:sp>
          <p:nvSpPr>
            <p:cNvPr id="14" name="Text Box 120">
              <a:extLst>
                <a:ext uri="{FF2B5EF4-FFF2-40B4-BE49-F238E27FC236}">
                  <a16:creationId xmlns:a16="http://schemas.microsoft.com/office/drawing/2014/main" id="{FD9037A5-D303-4EC8-8A33-98440B653137}"/>
                </a:ext>
              </a:extLst>
            </p:cNvPr>
            <p:cNvSpPr txBox="1">
              <a:spLocks noChangeArrowheads="1"/>
            </p:cNvSpPr>
            <p:nvPr/>
          </p:nvSpPr>
          <p:spPr bwMode="auto">
            <a:xfrm>
              <a:off x="5002691" y="2866298"/>
              <a:ext cx="206237" cy="200055"/>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dirty="0">
                  <a:latin typeface="SamsungOne-400" panose="020B0503030303020204" pitchFamily="34" charset="0"/>
                  <a:ea typeface="SamsungOne-400" panose="020B0503030303020204" pitchFamily="34" charset="0"/>
                </a:rPr>
                <a:t>N</a:t>
              </a:r>
            </a:p>
          </p:txBody>
        </p:sp>
      </p:grpSp>
      <p:sp>
        <p:nvSpPr>
          <p:cNvPr id="15"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pic>
        <p:nvPicPr>
          <p:cNvPr id="23" name="Picture 22">
            <a:extLst>
              <a:ext uri="{FF2B5EF4-FFF2-40B4-BE49-F238E27FC236}">
                <a16:creationId xmlns:a16="http://schemas.microsoft.com/office/drawing/2014/main" id="{C620191B-EE78-81AB-C0A6-A12648B3D80B}"/>
              </a:ext>
            </a:extLst>
          </p:cNvPr>
          <p:cNvPicPr>
            <a:picLocks noChangeAspect="1"/>
          </p:cNvPicPr>
          <p:nvPr/>
        </p:nvPicPr>
        <p:blipFill>
          <a:blip r:embed="rId6"/>
          <a:stretch>
            <a:fillRect/>
          </a:stretch>
        </p:blipFill>
        <p:spPr>
          <a:xfrm>
            <a:off x="710395" y="4192698"/>
            <a:ext cx="8744589" cy="2225995"/>
          </a:xfrm>
          <a:prstGeom prst="rect">
            <a:avLst/>
          </a:prstGeom>
        </p:spPr>
      </p:pic>
    </p:spTree>
    <p:extLst>
      <p:ext uri="{BB962C8B-B14F-4D97-AF65-F5344CB8AC3E}">
        <p14:creationId xmlns:p14="http://schemas.microsoft.com/office/powerpoint/2010/main" val="21871700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0">
            <a:extLst>
              <a:ext uri="{FF2B5EF4-FFF2-40B4-BE49-F238E27FC236}">
                <a16:creationId xmlns:a16="http://schemas.microsoft.com/office/drawing/2014/main" id="{32E4E54E-F85D-483F-BFE5-DAFB483554D3}"/>
              </a:ext>
            </a:extLst>
          </p:cNvPr>
          <p:cNvSpPr/>
          <p:nvPr/>
        </p:nvSpPr>
        <p:spPr>
          <a:xfrm>
            <a:off x="712182" y="1698510"/>
            <a:ext cx="8602299" cy="2864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Điốt vạn năng</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loại điốt cơ bản nhất và được phân loại thành điốt germanium và điốt silicon. Sử dụng cho hầu hết các ứng dụng (phát hiện, chỉnh lưu, chuyển mạch, v.v.) và độ sụt áp thuận khoảng 0,7 [V].</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Điốt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schottky</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285750" indent="-285750">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tốc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trộn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v.v.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0,2 [V].</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Điốt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PIN </a:t>
            </a:r>
          </a:p>
          <a:p>
            <a:pPr marL="285750" indent="-285750">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Điốt zener</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điện áp vượt quá một mức điện áp nhất định, dòng điện ngược chiều chạy qua nhanh, do vậy điốt được sử dụng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cho mạch có điện áp không đổi hoặc điện áp chuẩn.</a:t>
            </a:r>
          </a:p>
        </p:txBody>
      </p:sp>
      <p:sp>
        <p:nvSpPr>
          <p:cNvPr id="4" name="직사각형 11">
            <a:extLst>
              <a:ext uri="{FF2B5EF4-FFF2-40B4-BE49-F238E27FC236}">
                <a16:creationId xmlns:a16="http://schemas.microsoft.com/office/drawing/2014/main" id="{CD08A5E7-4488-46D4-9257-0EF03363BF92}"/>
              </a:ext>
            </a:extLst>
          </p:cNvPr>
          <p:cNvSpPr/>
          <p:nvPr/>
        </p:nvSpPr>
        <p:spPr>
          <a:xfrm>
            <a:off x="580388" y="146839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điốt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7"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aphicFrame>
        <p:nvGraphicFramePr>
          <p:cNvPr id="9" name="Group 136">
            <a:extLst>
              <a:ext uri="{FF2B5EF4-FFF2-40B4-BE49-F238E27FC236}">
                <a16:creationId xmlns:a16="http://schemas.microsoft.com/office/drawing/2014/main" id="{6A5A18FE-504D-4028-B0C5-C4E4A9ADF765}"/>
              </a:ext>
            </a:extLst>
          </p:cNvPr>
          <p:cNvGraphicFramePr>
            <a:graphicFrameLocks noGrp="1"/>
          </p:cNvGraphicFramePr>
          <p:nvPr>
            <p:extLst>
              <p:ext uri="{D42A27DB-BD31-4B8C-83A1-F6EECF244321}">
                <p14:modId xmlns:p14="http://schemas.microsoft.com/office/powerpoint/2010/main" val="2363432467"/>
              </p:ext>
            </p:extLst>
          </p:nvPr>
        </p:nvGraphicFramePr>
        <p:xfrm>
          <a:off x="2506980" y="4655950"/>
          <a:ext cx="4792980" cy="1515382"/>
        </p:xfrm>
        <a:graphic>
          <a:graphicData uri="http://schemas.openxmlformats.org/drawingml/2006/table">
            <a:tbl>
              <a:tblPr/>
              <a:tblGrid>
                <a:gridCol w="1767840">
                  <a:extLst>
                    <a:ext uri="{9D8B030D-6E8A-4147-A177-3AD203B41FA5}">
                      <a16:colId xmlns:a16="http://schemas.microsoft.com/office/drawing/2014/main" val="20000"/>
                    </a:ext>
                  </a:extLst>
                </a:gridCol>
                <a:gridCol w="3025140">
                  <a:extLst>
                    <a:ext uri="{9D8B030D-6E8A-4147-A177-3AD203B41FA5}">
                      <a16:colId xmlns:a16="http://schemas.microsoft.com/office/drawing/2014/main" val="20001"/>
                    </a:ext>
                  </a:extLst>
                </a:gridCol>
              </a:tblGrid>
              <a:tr h="1515382">
                <a:tc>
                  <a:txBody>
                    <a:bodyPr/>
                    <a:lstStyle/>
                    <a:p>
                      <a:pPr marL="0" marR="0" lvl="0" indent="0" algn="l" defTabSz="914400" rtl="0" eaLnBrk="1" fontAlgn="base" latinLnBrk="1" hangingPunct="1">
                        <a:lnSpc>
                          <a:spcPct val="100000"/>
                        </a:lnSpc>
                        <a:spcBef>
                          <a:spcPts val="0"/>
                        </a:spcBef>
                        <a:spcAft>
                          <a:spcPct val="0"/>
                        </a:spcAft>
                        <a:buClrTx/>
                        <a:buSzTx/>
                        <a:buFont typeface="Wingdings" pitchFamily="2" charset="2"/>
                        <a:buNone/>
                        <a:tabLst/>
                      </a:pPr>
                      <a:endParaRPr kumimoji="1" lang="ko-KR" altLang="en-US" sz="1100" b="0" i="0" u="none" strike="noStrike" cap="none" normalizeH="0" baseline="0" dirty="0">
                        <a:ln>
                          <a:noFill/>
                        </a:ln>
                        <a:solidFill>
                          <a:srgbClr val="1429A0"/>
                        </a:solidFill>
                        <a:effectLst/>
                        <a:latin typeface="Arial" pitchFamily="34" charset="0"/>
                        <a:ea typeface="굴림" pitchFamily="50" charset="-127"/>
                      </a:endParaRPr>
                    </a:p>
                  </a:txBody>
                  <a:tcPr marT="37785" marB="37785"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182563" marR="0" lvl="0" indent="-136525" algn="just" defTabSz="914400" rtl="0" eaLnBrk="1" fontAlgn="base" latinLnBrk="1" hangingPunct="1">
                        <a:lnSpc>
                          <a:spcPct val="100000"/>
                        </a:lnSpc>
                        <a:spcBef>
                          <a:spcPts val="0"/>
                        </a:spcBef>
                        <a:spcAft>
                          <a:spcPct val="0"/>
                        </a:spcAft>
                        <a:buClrTx/>
                        <a:buSzTx/>
                        <a:buFont typeface="Arial" panose="020B0604020202020204" pitchFamily="34" charset="0"/>
                        <a:buChar char="•"/>
                        <a:tabLst/>
                      </a:pP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Điốt</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germanium </a:t>
                      </a: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vạn</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a:t>
                      </a: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năng</a:t>
                      </a:r>
                      <a:endParaRPr kumimoji="1" lang="en-US" altLang="ko-KR" sz="1300" kern="1200" dirty="0">
                        <a:solidFill>
                          <a:srgbClr val="1429A0"/>
                        </a:solidFill>
                        <a:latin typeface="SamsungOne-400" panose="020B0503030303020204" pitchFamily="34" charset="0"/>
                        <a:ea typeface="SamsungOne-400" panose="020B0503030303020204" pitchFamily="34" charset="0"/>
                        <a:cs typeface="+mn-cs"/>
                      </a:endParaRPr>
                    </a:p>
                    <a:p>
                      <a:pPr marL="182563" marR="0" lvl="0" indent="-136525" algn="just" defTabSz="914400" rtl="0" eaLnBrk="1" fontAlgn="base" latinLnBrk="1" hangingPunct="1">
                        <a:lnSpc>
                          <a:spcPct val="100000"/>
                        </a:lnSpc>
                        <a:spcBef>
                          <a:spcPts val="0"/>
                        </a:spcBef>
                        <a:spcAft>
                          <a:spcPct val="0"/>
                        </a:spcAft>
                        <a:buClrTx/>
                        <a:buSzTx/>
                        <a:buFont typeface="Arial" panose="020B0604020202020204" pitchFamily="34" charset="0"/>
                        <a:buChar char="•"/>
                        <a:tabLst/>
                      </a:pP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Điốt</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germanium </a:t>
                      </a: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vạn</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a:t>
                      </a: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năng</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a:t>
                      </a:r>
                    </a:p>
                    <a:p>
                      <a:pPr marL="182563" marR="0" lvl="0" indent="-136525" algn="just" defTabSz="914400" rtl="0" eaLnBrk="1" fontAlgn="base" latinLnBrk="1" hangingPunct="1">
                        <a:lnSpc>
                          <a:spcPct val="100000"/>
                        </a:lnSpc>
                        <a:spcBef>
                          <a:spcPts val="0"/>
                        </a:spcBef>
                        <a:spcAft>
                          <a:spcPct val="0"/>
                        </a:spcAft>
                        <a:buClrTx/>
                        <a:buSzTx/>
                        <a:buFont typeface="Arial" panose="020B0604020202020204" pitchFamily="34" charset="0"/>
                        <a:buChar char="•"/>
                        <a:tabLst/>
                      </a:pP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Điốt</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silicon </a:t>
                      </a: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vạn</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a:t>
                      </a: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năng</a:t>
                      </a:r>
                      <a:endParaRPr kumimoji="1" lang="en-US" altLang="ko-KR" sz="1300" kern="1200" dirty="0">
                        <a:solidFill>
                          <a:srgbClr val="1429A0"/>
                        </a:solidFill>
                        <a:latin typeface="SamsungOne-400" panose="020B0503030303020204" pitchFamily="34" charset="0"/>
                        <a:ea typeface="SamsungOne-400" panose="020B0503030303020204" pitchFamily="34" charset="0"/>
                        <a:cs typeface="+mn-cs"/>
                      </a:endParaRPr>
                    </a:p>
                    <a:p>
                      <a:pPr marL="182563" marR="0" lvl="0" indent="-136525" algn="just" defTabSz="914400" rtl="0" eaLnBrk="1" fontAlgn="base" latinLnBrk="1" hangingPunct="1">
                        <a:lnSpc>
                          <a:spcPct val="100000"/>
                        </a:lnSpc>
                        <a:spcBef>
                          <a:spcPts val="0"/>
                        </a:spcBef>
                        <a:spcAft>
                          <a:spcPct val="0"/>
                        </a:spcAft>
                        <a:buClrTx/>
                        <a:buSzTx/>
                        <a:buFont typeface="Arial" panose="020B0604020202020204" pitchFamily="34" charset="0"/>
                        <a:buChar char="•"/>
                        <a:tabLst/>
                      </a:pP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Điốt</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a:t>
                      </a: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rào</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a:t>
                      </a: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cản</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a:t>
                      </a: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schottky</a:t>
                      </a:r>
                      <a:endParaRPr kumimoji="1" lang="en-US" altLang="ko-KR" sz="1300" kern="1200" dirty="0">
                        <a:solidFill>
                          <a:srgbClr val="1429A0"/>
                        </a:solidFill>
                        <a:latin typeface="SamsungOne-400" panose="020B0503030303020204" pitchFamily="34" charset="0"/>
                        <a:ea typeface="SamsungOne-400" panose="020B0503030303020204" pitchFamily="34" charset="0"/>
                        <a:cs typeface="+mn-cs"/>
                      </a:endParaRPr>
                    </a:p>
                    <a:p>
                      <a:pPr marL="182563" marR="0" lvl="0" indent="-136525" algn="just" defTabSz="914400" rtl="0" eaLnBrk="1" fontAlgn="base" latinLnBrk="1" hangingPunct="1">
                        <a:lnSpc>
                          <a:spcPct val="100000"/>
                        </a:lnSpc>
                        <a:spcBef>
                          <a:spcPts val="0"/>
                        </a:spcBef>
                        <a:spcAft>
                          <a:spcPct val="0"/>
                        </a:spcAft>
                        <a:buClrTx/>
                        <a:buSzTx/>
                        <a:buFont typeface="Arial" panose="020B0604020202020204" pitchFamily="34" charset="0"/>
                        <a:buChar char="•"/>
                        <a:tabLst/>
                      </a:pP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Điốt</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a:t>
                      </a: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zener</a:t>
                      </a:r>
                      <a:endParaRPr kumimoji="1" lang="en-US" altLang="ko-KR" sz="1300" kern="1200" dirty="0">
                        <a:solidFill>
                          <a:srgbClr val="1429A0"/>
                        </a:solidFill>
                        <a:latin typeface="SamsungOne-400" panose="020B0503030303020204" pitchFamily="34" charset="0"/>
                        <a:ea typeface="SamsungOne-400" panose="020B0503030303020204" pitchFamily="34" charset="0"/>
                        <a:cs typeface="+mn-cs"/>
                      </a:endParaRPr>
                    </a:p>
                    <a:p>
                      <a:pPr marL="182563" marR="0" lvl="0" indent="-136525" algn="just" defTabSz="914400" rtl="0" eaLnBrk="1" fontAlgn="base" latinLnBrk="1" hangingPunct="1">
                        <a:lnSpc>
                          <a:spcPct val="100000"/>
                        </a:lnSpc>
                        <a:spcBef>
                          <a:spcPts val="0"/>
                        </a:spcBef>
                        <a:spcAft>
                          <a:spcPct val="0"/>
                        </a:spcAft>
                        <a:buClrTx/>
                        <a:buSzTx/>
                        <a:buFont typeface="Arial" panose="020B0604020202020204" pitchFamily="34" charset="0"/>
                        <a:buChar char="•"/>
                        <a:tabLst/>
                      </a:pPr>
                      <a:r>
                        <a:rPr kumimoji="1" lang="en-US" altLang="ko-KR" sz="1300" kern="1200" dirty="0" err="1">
                          <a:solidFill>
                            <a:srgbClr val="1429A0"/>
                          </a:solidFill>
                          <a:latin typeface="SamsungOne-400" panose="020B0503030303020204" pitchFamily="34" charset="0"/>
                          <a:ea typeface="SamsungOne-400" panose="020B0503030303020204" pitchFamily="34" charset="0"/>
                          <a:cs typeface="+mn-cs"/>
                        </a:rPr>
                        <a:t>Điốt</a:t>
                      </a:r>
                      <a:r>
                        <a:rPr kumimoji="1" lang="en-US" altLang="ko-KR" sz="1300" kern="1200" dirty="0">
                          <a:solidFill>
                            <a:srgbClr val="1429A0"/>
                          </a:solidFill>
                          <a:latin typeface="SamsungOne-400" panose="020B0503030303020204" pitchFamily="34" charset="0"/>
                          <a:ea typeface="SamsungOne-400" panose="020B0503030303020204" pitchFamily="34" charset="0"/>
                          <a:cs typeface="+mn-cs"/>
                        </a:rPr>
                        <a:t> Zener</a:t>
                      </a:r>
                    </a:p>
                  </a:txBody>
                  <a:tcPr marL="90000" marR="90000" marT="38677" marB="38677"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0" name="Picture 134">
            <a:extLst>
              <a:ext uri="{FF2B5EF4-FFF2-40B4-BE49-F238E27FC236}">
                <a16:creationId xmlns:a16="http://schemas.microsoft.com/office/drawing/2014/main" id="{DB4064EC-C153-4BF5-84B4-E4E0764997F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06980" y="4658592"/>
            <a:ext cx="1767840" cy="149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54833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Transistor</a:t>
            </a: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89119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hoạt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transistor</a:t>
            </a:r>
          </a:p>
        </p:txBody>
      </p:sp>
      <p:sp>
        <p:nvSpPr>
          <p:cNvPr id="5" name="직사각형 13">
            <a:extLst>
              <a:ext uri="{FF2B5EF4-FFF2-40B4-BE49-F238E27FC236}">
                <a16:creationId xmlns:a16="http://schemas.microsoft.com/office/drawing/2014/main" id="{E9283073-C239-492A-AE63-B12EC3A452FC}"/>
              </a:ext>
            </a:extLst>
          </p:cNvPr>
          <p:cNvSpPr/>
          <p:nvPr/>
        </p:nvSpPr>
        <p:spPr>
          <a:xfrm>
            <a:off x="712182" y="3620210"/>
            <a:ext cx="8487381"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Điều khiển van nước bằng một lực nhỏ (nhập tín hiệu từ cực gốc). Rất nhiều nước từ vòi chảy ra và kiểm soát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lượng nước (dòng điện qua cực thu).</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transistor có vai trò khuếch đại (tín hiệu analog) và chuyển mạch (tín hiệu digital).</a:t>
            </a:r>
          </a:p>
        </p:txBody>
      </p:sp>
      <p:sp>
        <p:nvSpPr>
          <p:cNvPr id="6" name="직사각형 22">
            <a:extLst>
              <a:ext uri="{FF2B5EF4-FFF2-40B4-BE49-F238E27FC236}">
                <a16:creationId xmlns:a16="http://schemas.microsoft.com/office/drawing/2014/main" id="{8E17EA28-8AF0-47AB-A674-768D7EEBFE7B}"/>
              </a:ext>
            </a:extLst>
          </p:cNvPr>
          <p:cNvSpPr/>
          <p:nvPr/>
        </p:nvSpPr>
        <p:spPr>
          <a:xfrm>
            <a:off x="580388" y="4566811"/>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bóng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dẫn</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7" name="그룹 1">
            <a:extLst>
              <a:ext uri="{FF2B5EF4-FFF2-40B4-BE49-F238E27FC236}">
                <a16:creationId xmlns:a16="http://schemas.microsoft.com/office/drawing/2014/main" id="{49B56E4F-9DAF-4C1F-8D3C-CE6150499E74}"/>
              </a:ext>
            </a:extLst>
          </p:cNvPr>
          <p:cNvGrpSpPr/>
          <p:nvPr/>
        </p:nvGrpSpPr>
        <p:grpSpPr>
          <a:xfrm>
            <a:off x="2207930" y="2106640"/>
            <a:ext cx="6466531" cy="1455710"/>
            <a:chOff x="2207930" y="2159980"/>
            <a:chExt cx="6466531" cy="1455710"/>
          </a:xfrm>
        </p:grpSpPr>
        <p:graphicFrame>
          <p:nvGraphicFramePr>
            <p:cNvPr id="8" name="Object 7">
              <a:extLst>
                <a:ext uri="{FF2B5EF4-FFF2-40B4-BE49-F238E27FC236}">
                  <a16:creationId xmlns:a16="http://schemas.microsoft.com/office/drawing/2014/main" id="{61EDA05C-A78B-47A3-B081-24D09D2C6E53}"/>
                </a:ext>
              </a:extLst>
            </p:cNvPr>
            <p:cNvGraphicFramePr>
              <a:graphicFrameLocks noChangeAspect="1"/>
            </p:cNvGraphicFramePr>
            <p:nvPr/>
          </p:nvGraphicFramePr>
          <p:xfrm>
            <a:off x="2324100" y="2285365"/>
            <a:ext cx="4456113" cy="1330325"/>
          </p:xfrm>
          <a:graphic>
            <a:graphicData uri="http://schemas.openxmlformats.org/presentationml/2006/ole">
              <mc:AlternateContent xmlns:mc="http://schemas.openxmlformats.org/markup-compatibility/2006">
                <mc:Choice xmlns:v="urn:schemas-microsoft-com:vml" Requires="v">
                  <p:oleObj r:id="rId4" imgW="4020312" imgH="1202436" progId="Visio.Drawing.5">
                    <p:embed/>
                  </p:oleObj>
                </mc:Choice>
                <mc:Fallback>
                  <p:oleObj r:id="rId4" imgW="4020312" imgH="1202436" progId="Visio.Drawing.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100" y="2285365"/>
                          <a:ext cx="4456113" cy="1330325"/>
                        </a:xfrm>
                        <a:prstGeom prst="rect">
                          <a:avLst/>
                        </a:prstGeom>
                        <a:noFill/>
                      </p:spPr>
                    </p:pic>
                  </p:oleObj>
                </mc:Fallback>
              </mc:AlternateContent>
            </a:graphicData>
          </a:graphic>
        </p:graphicFrame>
        <p:sp>
          <p:nvSpPr>
            <p:cNvPr id="9" name="AutoShape 14">
              <a:extLst>
                <a:ext uri="{FF2B5EF4-FFF2-40B4-BE49-F238E27FC236}">
                  <a16:creationId xmlns:a16="http://schemas.microsoft.com/office/drawing/2014/main" id="{BD38D1B9-890A-4BC9-A5EE-D68A55690214}"/>
                </a:ext>
              </a:extLst>
            </p:cNvPr>
            <p:cNvSpPr>
              <a:spLocks noChangeArrowheads="1"/>
            </p:cNvSpPr>
            <p:nvPr/>
          </p:nvSpPr>
          <p:spPr bwMode="auto">
            <a:xfrm>
              <a:off x="6896439" y="2159980"/>
              <a:ext cx="1778022" cy="827060"/>
            </a:xfrm>
            <a:prstGeom prst="wedgeRoundRectCallout">
              <a:avLst>
                <a:gd name="adj1" fmla="val -65600"/>
                <a:gd name="adj2" fmla="val 28252"/>
                <a:gd name="adj3" fmla="val 16667"/>
              </a:avLst>
            </a:prstGeom>
            <a:solidFill>
              <a:schemeClr val="bg1">
                <a:lumMod val="85000"/>
              </a:schemeClr>
            </a:solidFill>
            <a:ln>
              <a:solidFill>
                <a:schemeClr val="bg1">
                  <a:lumMod val="75000"/>
                </a:schemeClr>
              </a:solidFill>
            </a:ln>
          </p:spPr>
          <p:txBody>
            <a:bodyPr wrap="square" lIns="0" tIns="0" rIns="0" bIns="0" rtlCol="0" anchor="ctr" anchorCtr="0">
              <a:noAutofit/>
              <a:scene3d>
                <a:camera prst="orthographicFront"/>
                <a:lightRig rig="threePt" dir="t"/>
              </a:scene3d>
              <a:sp3d>
                <a:bevelT w="0" h="6350"/>
                <a:bevelB w="0" h="0"/>
              </a:sp3d>
            </a:bodyPr>
            <a:lstStyle>
              <a:lvl1pPr eaLnBrk="0" hangingPunct="0">
                <a:defRPr kumimoji="1" sz="2400">
                  <a:solidFill>
                    <a:schemeClr val="tx1"/>
                  </a:solidFill>
                  <a:latin typeface="굴림" pitchFamily="50" charset="-127"/>
                  <a:ea typeface="굴림" pitchFamily="50" charset="-127"/>
                </a:defRPr>
              </a:lvl1pPr>
              <a:lvl2pPr marL="742950" indent="-285750" eaLnBrk="0" hangingPunct="0">
                <a:defRPr kumimoji="1" sz="2400">
                  <a:solidFill>
                    <a:schemeClr val="tx1"/>
                  </a:solidFill>
                  <a:latin typeface="굴림" pitchFamily="50" charset="-127"/>
                  <a:ea typeface="굴림" pitchFamily="50" charset="-127"/>
                </a:defRPr>
              </a:lvl2pPr>
              <a:lvl3pPr marL="1143000" indent="-228600" eaLnBrk="0" hangingPunct="0">
                <a:defRPr kumimoji="1" sz="2400">
                  <a:solidFill>
                    <a:schemeClr val="tx1"/>
                  </a:solidFill>
                  <a:latin typeface="굴림" pitchFamily="50" charset="-127"/>
                  <a:ea typeface="굴림" pitchFamily="50" charset="-127"/>
                </a:defRPr>
              </a:lvl3pPr>
              <a:lvl4pPr marL="1600200" indent="-228600" eaLnBrk="0" hangingPunct="0">
                <a:defRPr kumimoji="1" sz="2400">
                  <a:solidFill>
                    <a:schemeClr val="tx1"/>
                  </a:solidFill>
                  <a:latin typeface="굴림" pitchFamily="50" charset="-127"/>
                  <a:ea typeface="굴림" pitchFamily="50" charset="-127"/>
                </a:defRPr>
              </a:lvl4pPr>
              <a:lvl5pPr marL="2057400" indent="-228600" eaLnBrk="0" hangingPunct="0">
                <a:defRPr kumimoji="1" sz="2400">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sz="2400">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sz="2400">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sz="2400">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sz="2400">
                  <a:solidFill>
                    <a:schemeClr val="tx1"/>
                  </a:solidFill>
                  <a:latin typeface="굴림" pitchFamily="50" charset="-127"/>
                  <a:ea typeface="굴림" pitchFamily="50" charset="-127"/>
                </a:defRPr>
              </a:lvl9pPr>
            </a:lstStyle>
            <a:p>
              <a:pPr algn="ctr" defTabSz="457200" eaLnBrk="1" latinLnBrk="0" hangingPunct="1"/>
              <a:r>
                <a:rPr lang="vi-VN" altLang="ko-KR" sz="1300" dirty="0">
                  <a:solidFill>
                    <a:srgbClr val="000000"/>
                  </a:solidFill>
                  <a:latin typeface="SamsungOne-400" panose="020B0503030303020204" pitchFamily="34" charset="0"/>
                  <a:ea typeface="SamsungOne-400" panose="020B0503030303020204" pitchFamily="34" charset="0"/>
                  <a:cs typeface="+mn-cs"/>
                </a:rPr>
                <a:t>Cực nền (van nước),</a:t>
              </a:r>
            </a:p>
            <a:p>
              <a:pPr algn="ctr" defTabSz="457200" eaLnBrk="1" latinLnBrk="0" hangingPunct="1"/>
              <a:r>
                <a:rPr lang="vi-VN" altLang="ko-KR" sz="1300" dirty="0">
                  <a:solidFill>
                    <a:srgbClr val="000000"/>
                  </a:solidFill>
                  <a:latin typeface="SamsungOne-400" panose="020B0503030303020204" pitchFamily="34" charset="0"/>
                  <a:ea typeface="SamsungOne-400" panose="020B0503030303020204" pitchFamily="34" charset="0"/>
                  <a:cs typeface="+mn-cs"/>
                </a:rPr>
                <a:t>Cực thu (vòi nước),</a:t>
              </a:r>
            </a:p>
            <a:p>
              <a:pPr algn="ctr" defTabSz="457200" eaLnBrk="1" latinLnBrk="0" hangingPunct="1"/>
              <a:r>
                <a:rPr lang="vi-VN" altLang="ko-KR" sz="1300" dirty="0">
                  <a:solidFill>
                    <a:srgbClr val="000000"/>
                  </a:solidFill>
                  <a:latin typeface="SamsungOne-400" panose="020B0503030303020204" pitchFamily="34" charset="0"/>
                  <a:ea typeface="SamsungOne-400" panose="020B0503030303020204" pitchFamily="34" charset="0"/>
                  <a:cs typeface="+mn-cs"/>
                </a:rPr>
                <a:t>Cực phát (ống nước))</a:t>
              </a:r>
            </a:p>
          </p:txBody>
        </p:sp>
        <p:sp>
          <p:nvSpPr>
            <p:cNvPr id="10" name="Text Box 120">
              <a:extLst>
                <a:ext uri="{FF2B5EF4-FFF2-40B4-BE49-F238E27FC236}">
                  <a16:creationId xmlns:a16="http://schemas.microsoft.com/office/drawing/2014/main" id="{49174904-B71B-419F-A0F4-1E825D7E5567}"/>
                </a:ext>
              </a:extLst>
            </p:cNvPr>
            <p:cNvSpPr txBox="1">
              <a:spLocks noChangeArrowheads="1"/>
            </p:cNvSpPr>
            <p:nvPr/>
          </p:nvSpPr>
          <p:spPr bwMode="auto">
            <a:xfrm>
              <a:off x="2207930" y="2563109"/>
              <a:ext cx="774908"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B (</a:t>
              </a:r>
              <a:r>
                <a:rPr lang="en-US" altLang="ko-KR" sz="1200" dirty="0" err="1">
                  <a:latin typeface="SamsungOne-400" panose="020B0503030303020204" pitchFamily="34" charset="0"/>
                  <a:ea typeface="SamsungOne-400" panose="020B0503030303020204" pitchFamily="34" charset="0"/>
                </a:rPr>
                <a:t>Cực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gốc</a:t>
              </a:r>
              <a:r>
                <a:rPr lang="en-US" altLang="ko-KR" sz="1200" dirty="0">
                  <a:latin typeface="SamsungOne-400" panose="020B0503030303020204" pitchFamily="34" charset="0"/>
                  <a:ea typeface="SamsungOne-400" panose="020B0503030303020204" pitchFamily="34" charset="0"/>
                </a:rPr>
                <a:t>)</a:t>
              </a:r>
            </a:p>
          </p:txBody>
        </p:sp>
        <p:sp>
          <p:nvSpPr>
            <p:cNvPr id="11" name="Text Box 120">
              <a:extLst>
                <a:ext uri="{FF2B5EF4-FFF2-40B4-BE49-F238E27FC236}">
                  <a16:creationId xmlns:a16="http://schemas.microsoft.com/office/drawing/2014/main" id="{D2BD2936-F418-4537-B4D6-1F016CE8895F}"/>
                </a:ext>
              </a:extLst>
            </p:cNvPr>
            <p:cNvSpPr txBox="1">
              <a:spLocks noChangeArrowheads="1"/>
            </p:cNvSpPr>
            <p:nvPr/>
          </p:nvSpPr>
          <p:spPr bwMode="auto">
            <a:xfrm>
              <a:off x="3531992" y="2378443"/>
              <a:ext cx="892688"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C (</a:t>
              </a:r>
              <a:r>
                <a:rPr lang="en-US" altLang="ko-KR" sz="1200" dirty="0" err="1">
                  <a:latin typeface="SamsungOne-400" panose="020B0503030303020204" pitchFamily="34" charset="0"/>
                  <a:ea typeface="SamsungOne-400" panose="020B0503030303020204" pitchFamily="34" charset="0"/>
                </a:rPr>
                <a:t>Cực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thu</a:t>
              </a:r>
              <a:r>
                <a:rPr lang="en-US" altLang="ko-KR" sz="1200" dirty="0">
                  <a:latin typeface="SamsungOne-400" panose="020B0503030303020204" pitchFamily="34" charset="0"/>
                  <a:ea typeface="SamsungOne-400" panose="020B0503030303020204" pitchFamily="34" charset="0"/>
                </a:rPr>
                <a:t>)</a:t>
              </a:r>
            </a:p>
          </p:txBody>
        </p:sp>
        <p:sp>
          <p:nvSpPr>
            <p:cNvPr id="12" name="Text Box 120">
              <a:extLst>
                <a:ext uri="{FF2B5EF4-FFF2-40B4-BE49-F238E27FC236}">
                  <a16:creationId xmlns:a16="http://schemas.microsoft.com/office/drawing/2014/main" id="{92DD5CD9-1254-4FFB-AC55-C9A45365CDD0}"/>
                </a:ext>
              </a:extLst>
            </p:cNvPr>
            <p:cNvSpPr txBox="1">
              <a:spLocks noChangeArrowheads="1"/>
            </p:cNvSpPr>
            <p:nvPr/>
          </p:nvSpPr>
          <p:spPr bwMode="auto">
            <a:xfrm>
              <a:off x="3510759" y="3042199"/>
              <a:ext cx="892688"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E (</a:t>
              </a:r>
              <a:r>
                <a:rPr lang="en-US" altLang="ko-KR" sz="1200" dirty="0" err="1">
                  <a:latin typeface="SamsungOne-400" panose="020B0503030303020204" pitchFamily="34" charset="0"/>
                  <a:ea typeface="SamsungOne-400" panose="020B0503030303020204" pitchFamily="34" charset="0"/>
                </a:rPr>
                <a:t>Cực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phát</a:t>
              </a:r>
              <a:r>
                <a:rPr lang="en-US" altLang="ko-KR" sz="1200" dirty="0">
                  <a:latin typeface="SamsungOne-400" panose="020B0503030303020204" pitchFamily="34" charset="0"/>
                  <a:ea typeface="SamsungOne-400" panose="020B0503030303020204" pitchFamily="34" charset="0"/>
                </a:rPr>
                <a:t>)</a:t>
              </a:r>
            </a:p>
          </p:txBody>
        </p:sp>
        <p:sp>
          <p:nvSpPr>
            <p:cNvPr id="13" name="Text Box 120">
              <a:extLst>
                <a:ext uri="{FF2B5EF4-FFF2-40B4-BE49-F238E27FC236}">
                  <a16:creationId xmlns:a16="http://schemas.microsoft.com/office/drawing/2014/main" id="{114DCFC9-B08C-4120-9C6A-3BE5D65DFBCA}"/>
                </a:ext>
              </a:extLst>
            </p:cNvPr>
            <p:cNvSpPr txBox="1">
              <a:spLocks noChangeArrowheads="1"/>
            </p:cNvSpPr>
            <p:nvPr/>
          </p:nvSpPr>
          <p:spPr bwMode="auto">
            <a:xfrm>
              <a:off x="2881942" y="3210403"/>
              <a:ext cx="892688" cy="369332"/>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err="1">
                  <a:latin typeface="SamsungOne-400" panose="020B0503030303020204" pitchFamily="34" charset="0"/>
                  <a:ea typeface="SamsungOne-400" panose="020B0503030303020204" pitchFamily="34" charset="0"/>
                </a:rPr>
                <a:t>Loại</a:t>
              </a:r>
              <a:r>
                <a:rPr lang="en-US" altLang="ko-KR" sz="1200" dirty="0">
                  <a:latin typeface="SamsungOne-400" panose="020B0503030303020204" pitchFamily="34" charset="0"/>
                  <a:ea typeface="SamsungOne-400" panose="020B0503030303020204" pitchFamily="34" charset="0"/>
                </a:rPr>
                <a:t> NPN</a:t>
              </a:r>
            </a:p>
            <a:p>
              <a:r>
                <a:rPr lang="en-US" altLang="ko-KR" sz="1200" dirty="0">
                  <a:latin typeface="SamsungOne-400" panose="020B0503030303020204" pitchFamily="34" charset="0"/>
                  <a:ea typeface="SamsungOne-400" panose="020B0503030303020204" pitchFamily="34" charset="0"/>
                </a:rPr>
                <a:t>(2 SC, 2 SD)</a:t>
              </a:r>
            </a:p>
          </p:txBody>
        </p:sp>
        <p:sp>
          <p:nvSpPr>
            <p:cNvPr id="14" name="Text Box 120">
              <a:extLst>
                <a:ext uri="{FF2B5EF4-FFF2-40B4-BE49-F238E27FC236}">
                  <a16:creationId xmlns:a16="http://schemas.microsoft.com/office/drawing/2014/main" id="{F3652C4A-B23A-4D28-AE1E-70678AA958FC}"/>
                </a:ext>
              </a:extLst>
            </p:cNvPr>
            <p:cNvSpPr txBox="1">
              <a:spLocks noChangeArrowheads="1"/>
            </p:cNvSpPr>
            <p:nvPr/>
          </p:nvSpPr>
          <p:spPr bwMode="auto">
            <a:xfrm>
              <a:off x="4687083" y="2563109"/>
              <a:ext cx="578606" cy="369332"/>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B (</a:t>
              </a:r>
              <a:r>
                <a:rPr lang="en-US" altLang="ko-KR" sz="1200" dirty="0" err="1">
                  <a:latin typeface="SamsungOne-400" panose="020B0503030303020204" pitchFamily="34" charset="0"/>
                  <a:ea typeface="SamsungOne-400" panose="020B0503030303020204" pitchFamily="34" charset="0"/>
                </a:rPr>
                <a:t>Cực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gốc</a:t>
              </a:r>
              <a:r>
                <a:rPr lang="en-US" altLang="ko-KR" sz="1200" dirty="0">
                  <a:latin typeface="SamsungOne-400" panose="020B0503030303020204" pitchFamily="34" charset="0"/>
                  <a:ea typeface="SamsungOne-400" panose="020B0503030303020204" pitchFamily="34" charset="0"/>
                </a:rPr>
                <a:t>)</a:t>
              </a:r>
            </a:p>
          </p:txBody>
        </p:sp>
        <p:sp>
          <p:nvSpPr>
            <p:cNvPr id="15" name="Text Box 120">
              <a:extLst>
                <a:ext uri="{FF2B5EF4-FFF2-40B4-BE49-F238E27FC236}">
                  <a16:creationId xmlns:a16="http://schemas.microsoft.com/office/drawing/2014/main" id="{F8DCF3A7-BB4B-4413-BFDC-54041486CD4B}"/>
                </a:ext>
              </a:extLst>
            </p:cNvPr>
            <p:cNvSpPr txBox="1">
              <a:spLocks noChangeArrowheads="1"/>
            </p:cNvSpPr>
            <p:nvPr/>
          </p:nvSpPr>
          <p:spPr bwMode="auto">
            <a:xfrm>
              <a:off x="5814843" y="2378443"/>
              <a:ext cx="892688"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C (</a:t>
              </a:r>
              <a:r>
                <a:rPr lang="en-US" altLang="ko-KR" sz="1200" dirty="0" err="1">
                  <a:latin typeface="SamsungOne-400" panose="020B0503030303020204" pitchFamily="34" charset="0"/>
                  <a:ea typeface="SamsungOne-400" panose="020B0503030303020204" pitchFamily="34" charset="0"/>
                </a:rPr>
                <a:t>Cực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thu</a:t>
              </a:r>
              <a:r>
                <a:rPr lang="en-US" altLang="ko-KR" sz="1200" dirty="0">
                  <a:latin typeface="SamsungOne-400" panose="020B0503030303020204" pitchFamily="34" charset="0"/>
                  <a:ea typeface="SamsungOne-400" panose="020B0503030303020204" pitchFamily="34" charset="0"/>
                </a:rPr>
                <a:t>)</a:t>
              </a:r>
            </a:p>
          </p:txBody>
        </p:sp>
        <p:sp>
          <p:nvSpPr>
            <p:cNvPr id="16" name="Text Box 120">
              <a:extLst>
                <a:ext uri="{FF2B5EF4-FFF2-40B4-BE49-F238E27FC236}">
                  <a16:creationId xmlns:a16="http://schemas.microsoft.com/office/drawing/2014/main" id="{A8285976-8474-453B-92A0-8927E9672D6E}"/>
                </a:ext>
              </a:extLst>
            </p:cNvPr>
            <p:cNvSpPr txBox="1">
              <a:spLocks noChangeArrowheads="1"/>
            </p:cNvSpPr>
            <p:nvPr/>
          </p:nvSpPr>
          <p:spPr bwMode="auto">
            <a:xfrm>
              <a:off x="5793610" y="3042199"/>
              <a:ext cx="892688"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E (</a:t>
              </a:r>
              <a:r>
                <a:rPr lang="en-US" altLang="ko-KR" sz="1200" dirty="0" err="1">
                  <a:latin typeface="SamsungOne-400" panose="020B0503030303020204" pitchFamily="34" charset="0"/>
                  <a:ea typeface="SamsungOne-400" panose="020B0503030303020204" pitchFamily="34" charset="0"/>
                </a:rPr>
                <a:t>Cực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phát</a:t>
              </a:r>
              <a:r>
                <a:rPr lang="en-US" altLang="ko-KR" sz="1200" dirty="0">
                  <a:latin typeface="SamsungOne-400" panose="020B0503030303020204" pitchFamily="34" charset="0"/>
                  <a:ea typeface="SamsungOne-400" panose="020B0503030303020204" pitchFamily="34" charset="0"/>
                </a:rPr>
                <a:t>)</a:t>
              </a:r>
            </a:p>
          </p:txBody>
        </p:sp>
        <p:sp>
          <p:nvSpPr>
            <p:cNvPr id="17" name="Text Box 120">
              <a:extLst>
                <a:ext uri="{FF2B5EF4-FFF2-40B4-BE49-F238E27FC236}">
                  <a16:creationId xmlns:a16="http://schemas.microsoft.com/office/drawing/2014/main" id="{1F30FE82-71B3-46E4-A146-F568927C39F3}"/>
                </a:ext>
              </a:extLst>
            </p:cNvPr>
            <p:cNvSpPr txBox="1">
              <a:spLocks noChangeArrowheads="1"/>
            </p:cNvSpPr>
            <p:nvPr/>
          </p:nvSpPr>
          <p:spPr bwMode="auto">
            <a:xfrm>
              <a:off x="5164793" y="3210403"/>
              <a:ext cx="892688" cy="369332"/>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err="1">
                  <a:latin typeface="SamsungOne-400" panose="020B0503030303020204" pitchFamily="34" charset="0"/>
                  <a:ea typeface="SamsungOne-400" panose="020B0503030303020204" pitchFamily="34" charset="0"/>
                </a:rPr>
                <a:t>Loại</a:t>
              </a:r>
              <a:r>
                <a:rPr lang="en-US" altLang="ko-KR" sz="1200" dirty="0">
                  <a:latin typeface="SamsungOne-400" panose="020B0503030303020204" pitchFamily="34" charset="0"/>
                  <a:ea typeface="SamsungOne-400" panose="020B0503030303020204" pitchFamily="34" charset="0"/>
                </a:rPr>
                <a:t> PNP</a:t>
              </a:r>
            </a:p>
            <a:p>
              <a:r>
                <a:rPr lang="en-US" altLang="ko-KR" sz="1200" dirty="0">
                  <a:latin typeface="SamsungOne-400" panose="020B0503030303020204" pitchFamily="34" charset="0"/>
                  <a:ea typeface="SamsungOne-400" panose="020B0503030303020204" pitchFamily="34" charset="0"/>
                </a:rPr>
                <a:t>(2 SA, 2 SB)</a:t>
              </a:r>
            </a:p>
          </p:txBody>
        </p:sp>
      </p:grpSp>
      <p:grpSp>
        <p:nvGrpSpPr>
          <p:cNvPr id="18" name="그룹 2">
            <a:extLst>
              <a:ext uri="{FF2B5EF4-FFF2-40B4-BE49-F238E27FC236}">
                <a16:creationId xmlns:a16="http://schemas.microsoft.com/office/drawing/2014/main" id="{045E6AFD-247C-4060-AD27-AF3A49EB10D6}"/>
              </a:ext>
            </a:extLst>
          </p:cNvPr>
          <p:cNvGrpSpPr/>
          <p:nvPr/>
        </p:nvGrpSpPr>
        <p:grpSpPr>
          <a:xfrm>
            <a:off x="2113649" y="4772891"/>
            <a:ext cx="5677683" cy="1539471"/>
            <a:chOff x="2114158" y="5107212"/>
            <a:chExt cx="5677683" cy="1379517"/>
          </a:xfrm>
        </p:grpSpPr>
        <p:graphicFrame>
          <p:nvGraphicFramePr>
            <p:cNvPr id="19" name="Object 17">
              <a:extLst>
                <a:ext uri="{FF2B5EF4-FFF2-40B4-BE49-F238E27FC236}">
                  <a16:creationId xmlns:a16="http://schemas.microsoft.com/office/drawing/2014/main" id="{F6D28B41-6C3C-4C60-9D30-B29C34880A08}"/>
                </a:ext>
              </a:extLst>
            </p:cNvPr>
            <p:cNvGraphicFramePr>
              <a:graphicFrameLocks noChangeAspect="1"/>
            </p:cNvGraphicFramePr>
            <p:nvPr/>
          </p:nvGraphicFramePr>
          <p:xfrm>
            <a:off x="2114158" y="5107212"/>
            <a:ext cx="5677683" cy="1231033"/>
          </p:xfrm>
          <a:graphic>
            <a:graphicData uri="http://schemas.openxmlformats.org/presentationml/2006/ole">
              <mc:AlternateContent xmlns:mc="http://schemas.openxmlformats.org/markup-compatibility/2006">
                <mc:Choice xmlns:v="urn:schemas-microsoft-com:vml" Requires="v">
                  <p:oleObj r:id="rId6" imgW="4829556" imgH="1050036" progId="Visio.Drawing.5">
                    <p:embed/>
                  </p:oleObj>
                </mc:Choice>
                <mc:Fallback>
                  <p:oleObj r:id="rId6" imgW="4829556" imgH="1050036" progId="Visio.Drawing.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158" y="5107212"/>
                          <a:ext cx="5677683" cy="1231033"/>
                        </a:xfrm>
                        <a:prstGeom prst="rect">
                          <a:avLst/>
                        </a:prstGeom>
                        <a:noFill/>
                      </p:spPr>
                    </p:pic>
                  </p:oleObj>
                </mc:Fallback>
              </mc:AlternateContent>
            </a:graphicData>
          </a:graphic>
        </p:graphicFrame>
        <p:sp>
          <p:nvSpPr>
            <p:cNvPr id="20" name="Text Box 120">
              <a:extLst>
                <a:ext uri="{FF2B5EF4-FFF2-40B4-BE49-F238E27FC236}">
                  <a16:creationId xmlns:a16="http://schemas.microsoft.com/office/drawing/2014/main" id="{5853362A-19A8-404E-9A25-AC6623887CF3}"/>
                </a:ext>
              </a:extLst>
            </p:cNvPr>
            <p:cNvSpPr txBox="1">
              <a:spLocks noChangeArrowheads="1"/>
            </p:cNvSpPr>
            <p:nvPr/>
          </p:nvSpPr>
          <p:spPr bwMode="auto">
            <a:xfrm>
              <a:off x="4193797" y="5128591"/>
              <a:ext cx="986572"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Transistors</a:t>
              </a:r>
            </a:p>
          </p:txBody>
        </p:sp>
        <p:sp>
          <p:nvSpPr>
            <p:cNvPr id="21" name="Text Box 120">
              <a:extLst>
                <a:ext uri="{FF2B5EF4-FFF2-40B4-BE49-F238E27FC236}">
                  <a16:creationId xmlns:a16="http://schemas.microsoft.com/office/drawing/2014/main" id="{C9849D28-E62B-4B81-AF9C-6A7253ECF82F}"/>
                </a:ext>
              </a:extLst>
            </p:cNvPr>
            <p:cNvSpPr txBox="1">
              <a:spLocks noChangeArrowheads="1"/>
            </p:cNvSpPr>
            <p:nvPr/>
          </p:nvSpPr>
          <p:spPr bwMode="auto">
            <a:xfrm>
              <a:off x="2748830" y="5594901"/>
              <a:ext cx="1158912" cy="137899"/>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altLang="ko-KR" sz="1000" dirty="0">
                  <a:latin typeface="SamsungOne-400" panose="020B0503030303020204" pitchFamily="34" charset="0"/>
                  <a:ea typeface="SamsungOne-400" panose="020B0503030303020204" pitchFamily="34" charset="0"/>
                </a:rPr>
                <a:t>Transistor lưỡng cực</a:t>
              </a:r>
            </a:p>
          </p:txBody>
        </p:sp>
        <p:sp>
          <p:nvSpPr>
            <p:cNvPr id="22" name="Text Box 120">
              <a:extLst>
                <a:ext uri="{FF2B5EF4-FFF2-40B4-BE49-F238E27FC236}">
                  <a16:creationId xmlns:a16="http://schemas.microsoft.com/office/drawing/2014/main" id="{0731A502-D1A3-49B8-A0DD-E2CCE607F506}"/>
                </a:ext>
              </a:extLst>
            </p:cNvPr>
            <p:cNvSpPr txBox="1">
              <a:spLocks noChangeArrowheads="1"/>
            </p:cNvSpPr>
            <p:nvPr/>
          </p:nvSpPr>
          <p:spPr bwMode="auto">
            <a:xfrm>
              <a:off x="5488185" y="5594901"/>
              <a:ext cx="1158912" cy="137899"/>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altLang="ko-KR" sz="1000" dirty="0">
                  <a:latin typeface="SamsungOne-400" panose="020B0503030303020204" pitchFamily="34" charset="0"/>
                  <a:ea typeface="SamsungOne-400" panose="020B0503030303020204" pitchFamily="34" charset="0"/>
                </a:rPr>
                <a:t>Transistor đơn cực</a:t>
              </a:r>
            </a:p>
          </p:txBody>
        </p:sp>
        <p:sp>
          <p:nvSpPr>
            <p:cNvPr id="23" name="Text Box 120">
              <a:extLst>
                <a:ext uri="{FF2B5EF4-FFF2-40B4-BE49-F238E27FC236}">
                  <a16:creationId xmlns:a16="http://schemas.microsoft.com/office/drawing/2014/main" id="{1C46FE38-76C8-46D8-931B-B5061F2383F1}"/>
                </a:ext>
              </a:extLst>
            </p:cNvPr>
            <p:cNvSpPr txBox="1">
              <a:spLocks noChangeArrowheads="1"/>
            </p:cNvSpPr>
            <p:nvPr/>
          </p:nvSpPr>
          <p:spPr bwMode="auto">
            <a:xfrm>
              <a:off x="2137262" y="6054492"/>
              <a:ext cx="986572" cy="165479"/>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b="1" dirty="0" err="1">
                  <a:latin typeface="SamsungOne-400" panose="020B0503030303020204" pitchFamily="34" charset="0"/>
                  <a:ea typeface="SamsungOne-400" panose="020B0503030303020204" pitchFamily="34" charset="0"/>
                </a:rPr>
                <a:t>Loại</a:t>
              </a:r>
              <a:r>
                <a:rPr lang="en-US" altLang="ko-KR" sz="1200" b="1" dirty="0">
                  <a:latin typeface="SamsungOne-400" panose="020B0503030303020204" pitchFamily="34" charset="0"/>
                  <a:ea typeface="SamsungOne-400" panose="020B0503030303020204" pitchFamily="34" charset="0"/>
                </a:rPr>
                <a:t> NPN</a:t>
              </a:r>
            </a:p>
          </p:txBody>
        </p:sp>
        <p:sp>
          <p:nvSpPr>
            <p:cNvPr id="24" name="Text Box 120">
              <a:extLst>
                <a:ext uri="{FF2B5EF4-FFF2-40B4-BE49-F238E27FC236}">
                  <a16:creationId xmlns:a16="http://schemas.microsoft.com/office/drawing/2014/main" id="{E7606B46-A3F2-4FC4-9702-C5507A86E945}"/>
                </a:ext>
              </a:extLst>
            </p:cNvPr>
            <p:cNvSpPr txBox="1">
              <a:spLocks noChangeArrowheads="1"/>
            </p:cNvSpPr>
            <p:nvPr/>
          </p:nvSpPr>
          <p:spPr bwMode="auto">
            <a:xfrm>
              <a:off x="3463817" y="6054492"/>
              <a:ext cx="986572" cy="165479"/>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b="1" dirty="0" err="1">
                  <a:latin typeface="SamsungOne-400" panose="020B0503030303020204" pitchFamily="34" charset="0"/>
                  <a:ea typeface="SamsungOne-400" panose="020B0503030303020204" pitchFamily="34" charset="0"/>
                </a:rPr>
                <a:t>Loại</a:t>
              </a:r>
              <a:r>
                <a:rPr lang="en-US" altLang="ko-KR" sz="1200" b="1" dirty="0">
                  <a:latin typeface="SamsungOne-400" panose="020B0503030303020204" pitchFamily="34" charset="0"/>
                  <a:ea typeface="SamsungOne-400" panose="020B0503030303020204" pitchFamily="34" charset="0"/>
                </a:rPr>
                <a:t> NPN</a:t>
              </a:r>
            </a:p>
          </p:txBody>
        </p:sp>
        <p:sp>
          <p:nvSpPr>
            <p:cNvPr id="25" name="Text Box 120">
              <a:extLst>
                <a:ext uri="{FF2B5EF4-FFF2-40B4-BE49-F238E27FC236}">
                  <a16:creationId xmlns:a16="http://schemas.microsoft.com/office/drawing/2014/main" id="{5680A6AE-4B81-47ED-8650-884B22EF2043}"/>
                </a:ext>
              </a:extLst>
            </p:cNvPr>
            <p:cNvSpPr txBox="1">
              <a:spLocks noChangeArrowheads="1"/>
            </p:cNvSpPr>
            <p:nvPr/>
          </p:nvSpPr>
          <p:spPr bwMode="auto">
            <a:xfrm>
              <a:off x="4396689" y="5990292"/>
              <a:ext cx="986572" cy="496437"/>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b="1" dirty="0" err="1">
                  <a:latin typeface="SamsungOne-400" panose="020B0503030303020204" pitchFamily="34" charset="0"/>
                  <a:ea typeface="SamsungOne-400" panose="020B0503030303020204" pitchFamily="34" charset="0"/>
                </a:rPr>
                <a:t>Loại</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chuyển</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tiếp</a:t>
              </a:r>
              <a:br>
                <a:rPr lang="en-US" altLang="ko-KR" sz="1200" b="1" dirty="0">
                  <a:latin typeface="SamsungOne-400" panose="020B0503030303020204" pitchFamily="34" charset="0"/>
                  <a:ea typeface="SamsungOne-400" panose="020B0503030303020204" pitchFamily="34" charset="0"/>
                </a:rPr>
              </a:br>
              <a:r>
                <a:rPr lang="en-US" altLang="ko-KR" sz="1200" b="1" dirty="0">
                  <a:latin typeface="SamsungOne-400" panose="020B0503030303020204" pitchFamily="34" charset="0"/>
                  <a:ea typeface="SamsungOne-400" panose="020B0503030303020204" pitchFamily="34" charset="0"/>
                </a:rPr>
                <a:t>FET (J-FET)</a:t>
              </a:r>
            </a:p>
          </p:txBody>
        </p:sp>
        <p:sp>
          <p:nvSpPr>
            <p:cNvPr id="26" name="Text Box 120">
              <a:extLst>
                <a:ext uri="{FF2B5EF4-FFF2-40B4-BE49-F238E27FC236}">
                  <a16:creationId xmlns:a16="http://schemas.microsoft.com/office/drawing/2014/main" id="{D1F47CDE-7F38-45B0-87D9-81B7C7E5122B}"/>
                </a:ext>
              </a:extLst>
            </p:cNvPr>
            <p:cNvSpPr txBox="1">
              <a:spLocks noChangeArrowheads="1"/>
            </p:cNvSpPr>
            <p:nvPr/>
          </p:nvSpPr>
          <p:spPr bwMode="auto">
            <a:xfrm>
              <a:off x="5574355" y="5990292"/>
              <a:ext cx="986572" cy="33095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b="1" dirty="0" err="1">
                  <a:latin typeface="SamsungOne-400" panose="020B0503030303020204" pitchFamily="34" charset="0"/>
                  <a:ea typeface="SamsungOne-400" panose="020B0503030303020204" pitchFamily="34" charset="0"/>
                </a:rPr>
                <a:t>Loại</a:t>
              </a:r>
              <a:r>
                <a:rPr lang="en-US" altLang="ko-KR" sz="1200" b="1" dirty="0">
                  <a:latin typeface="SamsungOne-400" panose="020B0503030303020204" pitchFamily="34" charset="0"/>
                  <a:ea typeface="SamsungOne-400" panose="020B0503030303020204" pitchFamily="34" charset="0"/>
                </a:rPr>
                <a:t> MOS</a:t>
              </a:r>
              <a:br>
                <a:rPr lang="en-US" altLang="ko-KR" sz="1200" b="1" dirty="0">
                  <a:latin typeface="SamsungOne-400" panose="020B0503030303020204" pitchFamily="34" charset="0"/>
                  <a:ea typeface="SamsungOne-400" panose="020B0503030303020204" pitchFamily="34" charset="0"/>
                </a:rPr>
              </a:br>
              <a:r>
                <a:rPr lang="en-US" altLang="ko-KR" sz="1200" b="1" dirty="0">
                  <a:latin typeface="SamsungOne-400" panose="020B0503030303020204" pitchFamily="34" charset="0"/>
                  <a:ea typeface="SamsungOne-400" panose="020B0503030303020204" pitchFamily="34" charset="0"/>
                </a:rPr>
                <a:t>FET (J-FET)</a:t>
              </a:r>
            </a:p>
          </p:txBody>
        </p:sp>
        <p:sp>
          <p:nvSpPr>
            <p:cNvPr id="27" name="Text Box 120">
              <a:extLst>
                <a:ext uri="{FF2B5EF4-FFF2-40B4-BE49-F238E27FC236}">
                  <a16:creationId xmlns:a16="http://schemas.microsoft.com/office/drawing/2014/main" id="{8CF03DD4-0B01-4EA9-8BD7-6F406B3C8017}"/>
                </a:ext>
              </a:extLst>
            </p:cNvPr>
            <p:cNvSpPr txBox="1">
              <a:spLocks noChangeArrowheads="1"/>
            </p:cNvSpPr>
            <p:nvPr/>
          </p:nvSpPr>
          <p:spPr bwMode="auto">
            <a:xfrm>
              <a:off x="6707531" y="5990292"/>
              <a:ext cx="986572" cy="33095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b="1" dirty="0" err="1">
                  <a:latin typeface="SamsungOne-400" panose="020B0503030303020204" pitchFamily="34" charset="0"/>
                  <a:ea typeface="SamsungOne-400" panose="020B0503030303020204" pitchFamily="34" charset="0"/>
                </a:rPr>
                <a:t>Loại</a:t>
              </a:r>
              <a:r>
                <a:rPr lang="en-US" altLang="ko-KR" sz="1200" b="1" dirty="0">
                  <a:latin typeface="SamsungOne-400" panose="020B0503030303020204" pitchFamily="34" charset="0"/>
                  <a:ea typeface="SamsungOne-400" panose="020B0503030303020204" pitchFamily="34" charset="0"/>
                </a:rPr>
                <a:t> GaAs</a:t>
              </a:r>
              <a:br>
                <a:rPr lang="en-US" altLang="ko-KR" sz="1200" b="1" dirty="0">
                  <a:latin typeface="SamsungOne-400" panose="020B0503030303020204" pitchFamily="34" charset="0"/>
                  <a:ea typeface="SamsungOne-400" panose="020B0503030303020204" pitchFamily="34" charset="0"/>
                </a:rPr>
              </a:br>
              <a:r>
                <a:rPr lang="en-US" altLang="ko-KR" sz="1200" b="1" dirty="0">
                  <a:latin typeface="SamsungOne-400" panose="020B0503030303020204" pitchFamily="34" charset="0"/>
                  <a:ea typeface="SamsungOne-400" panose="020B0503030303020204" pitchFamily="34" charset="0"/>
                </a:rPr>
                <a:t>FET (J-FET)</a:t>
              </a:r>
            </a:p>
          </p:txBody>
        </p:sp>
      </p:grpSp>
      <p:sp>
        <p:nvSpPr>
          <p:cNvPr id="28"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41667922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0">
            <a:extLst>
              <a:ext uri="{FF2B5EF4-FFF2-40B4-BE49-F238E27FC236}">
                <a16:creationId xmlns:a16="http://schemas.microsoft.com/office/drawing/2014/main" id="{32E4E54E-F85D-483F-BFE5-DAFB483554D3}"/>
              </a:ext>
            </a:extLst>
          </p:cNvPr>
          <p:cNvSpPr/>
          <p:nvPr/>
        </p:nvSpPr>
        <p:spPr>
          <a:xfrm>
            <a:off x="712182" y="1751850"/>
            <a:ext cx="8487381"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Transistor có tín hiệu nhỏ: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loại xử lý dòng điện tương đối nhỏ (từ 300 [mA] trở xuống). Đây là transistor có dòng điện lớn nhất tại cực thu thấp hơn 500 [mA] và mức tổn hao lớn nhất tại cực thu thấp hơn 1 [W].</a:t>
            </a:r>
          </a:p>
          <a:p>
            <a:pPr marL="182563" indent="-182563">
              <a:spcAft>
                <a:spcPts val="800"/>
              </a:spcAft>
              <a:buClr>
                <a:srgbClr val="193EB0"/>
              </a:buClr>
              <a:buFont typeface="SamsungOne 400" panose="020B0503030303020204" pitchFamily="34" charset="0"/>
              <a:buChar char="‣"/>
            </a:pP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Transistor có dòng điện cao: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PC có nghĩa là lớn hơn 1 [W]. So với các transistor có tín hiệu nhỏ, dòng điện lớn nhất tại cực thu và tổn hao lớn nhất tại cực thu là rất lớn. Nó cũng có kích thước lớn để sinh nhiệt và được bảo vệ bằng kim loại hoặc gắn một tấm tản nhiệt.</a:t>
            </a:r>
          </a:p>
          <a:p>
            <a:pPr marL="182563" indent="-182563">
              <a:spcAft>
                <a:spcPts val="800"/>
              </a:spcAft>
              <a:buClr>
                <a:srgbClr val="193EB0"/>
              </a:buClr>
              <a:buFont typeface="SamsungOne 400" panose="020B0503030303020204" pitchFamily="34" charset="0"/>
              <a:buChar char="‣"/>
            </a:pPr>
            <a:endPar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transistor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5" name="그룹 2">
            <a:extLst>
              <a:ext uri="{FF2B5EF4-FFF2-40B4-BE49-F238E27FC236}">
                <a16:creationId xmlns:a16="http://schemas.microsoft.com/office/drawing/2014/main" id="{BDBECC23-2DAC-456C-9341-576DC85983A1}"/>
              </a:ext>
            </a:extLst>
          </p:cNvPr>
          <p:cNvGrpSpPr/>
          <p:nvPr/>
        </p:nvGrpSpPr>
        <p:grpSpPr>
          <a:xfrm>
            <a:off x="2163228" y="3429000"/>
            <a:ext cx="5576369" cy="2164439"/>
            <a:chOff x="2271267" y="3818559"/>
            <a:chExt cx="5576369" cy="2164439"/>
          </a:xfrm>
        </p:grpSpPr>
        <p:pic>
          <p:nvPicPr>
            <p:cNvPr id="6" name="Picture 68" descr="trsmall">
              <a:extLst>
                <a:ext uri="{FF2B5EF4-FFF2-40B4-BE49-F238E27FC236}">
                  <a16:creationId xmlns:a16="http://schemas.microsoft.com/office/drawing/2014/main" id="{C4D56EE1-B79F-4A72-981E-6EDD863E793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71267" y="3818559"/>
              <a:ext cx="2211722" cy="1805774"/>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71" descr="trlarge">
              <a:extLst>
                <a:ext uri="{FF2B5EF4-FFF2-40B4-BE49-F238E27FC236}">
                  <a16:creationId xmlns:a16="http://schemas.microsoft.com/office/drawing/2014/main" id="{F9B8475A-ED15-49CD-AD3C-9D5CB572BDA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71427" y="3818559"/>
              <a:ext cx="2576209" cy="180334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11">
              <a:extLst>
                <a:ext uri="{FF2B5EF4-FFF2-40B4-BE49-F238E27FC236}">
                  <a16:creationId xmlns:a16="http://schemas.microsoft.com/office/drawing/2014/main" id="{4F79BA51-E894-485A-A368-1B04F7352F17}"/>
                </a:ext>
              </a:extLst>
            </p:cNvPr>
            <p:cNvSpPr txBox="1">
              <a:spLocks noChangeArrowheads="1"/>
            </p:cNvSpPr>
            <p:nvPr/>
          </p:nvSpPr>
          <p:spPr bwMode="auto">
            <a:xfrm>
              <a:off x="2320109" y="5690610"/>
              <a:ext cx="2114038"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a:t>Transistor </a:t>
              </a:r>
              <a:r>
                <a:rPr lang="en-US" altLang="ko-KR" dirty="0" err="1"/>
                <a:t>có</a:t>
              </a:r>
              <a:r>
                <a:rPr lang="en-US" altLang="ko-KR" dirty="0"/>
                <a:t> </a:t>
              </a:r>
              <a:r>
                <a:rPr lang="en-US" altLang="ko-KR" dirty="0" err="1"/>
                <a:t>tín</a:t>
              </a:r>
              <a:r>
                <a:rPr lang="en-US" altLang="ko-KR" dirty="0"/>
                <a:t> </a:t>
              </a:r>
              <a:r>
                <a:rPr lang="en-US" altLang="ko-KR" dirty="0" err="1"/>
                <a:t>hiệu</a:t>
              </a:r>
              <a:r>
                <a:rPr lang="en-US" altLang="ko-KR" dirty="0"/>
                <a:t> </a:t>
              </a:r>
              <a:r>
                <a:rPr lang="en-US" altLang="ko-KR" dirty="0" err="1"/>
                <a:t>nhỏ</a:t>
              </a:r>
              <a:r>
                <a:rPr lang="en-US" altLang="ko-KR" dirty="0"/>
                <a:t> </a:t>
              </a:r>
            </a:p>
          </p:txBody>
        </p:sp>
        <p:sp>
          <p:nvSpPr>
            <p:cNvPr id="9" name="Text Box 12">
              <a:extLst>
                <a:ext uri="{FF2B5EF4-FFF2-40B4-BE49-F238E27FC236}">
                  <a16:creationId xmlns:a16="http://schemas.microsoft.com/office/drawing/2014/main" id="{210C8596-6CA5-4B98-A8A8-10391CE647CA}"/>
                </a:ext>
              </a:extLst>
            </p:cNvPr>
            <p:cNvSpPr txBox="1">
              <a:spLocks noChangeArrowheads="1"/>
            </p:cNvSpPr>
            <p:nvPr/>
          </p:nvSpPr>
          <p:spPr bwMode="auto">
            <a:xfrm>
              <a:off x="5424486" y="5690610"/>
              <a:ext cx="2270090"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s-ES" altLang="ko-KR" dirty="0"/>
                <a:t>Transistor </a:t>
              </a:r>
              <a:r>
                <a:rPr lang="es-ES" altLang="ko-KR" dirty="0" err="1"/>
                <a:t>có</a:t>
              </a:r>
              <a:r>
                <a:rPr lang="es-ES" altLang="ko-KR" dirty="0"/>
                <a:t> </a:t>
              </a:r>
              <a:r>
                <a:rPr lang="es-ES" altLang="ko-KR" dirty="0" err="1"/>
                <a:t>dòng</a:t>
              </a:r>
              <a:r>
                <a:rPr lang="es-ES" altLang="ko-KR" dirty="0"/>
                <a:t> </a:t>
              </a:r>
              <a:r>
                <a:rPr lang="es-ES" altLang="ko-KR" dirty="0" err="1"/>
                <a:t>điện</a:t>
              </a:r>
              <a:r>
                <a:rPr lang="es-ES" altLang="ko-KR" dirty="0"/>
                <a:t> </a:t>
              </a:r>
              <a:r>
                <a:rPr lang="es-ES" altLang="ko-KR" dirty="0" err="1"/>
                <a:t>lớn</a:t>
              </a:r>
              <a:endParaRPr lang="es-ES" altLang="ko-KR" dirty="0"/>
            </a:p>
          </p:txBody>
        </p:sp>
      </p:grpSp>
      <p:sp>
        <p:nvSpPr>
          <p:cNvPr id="10"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9327887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kỹ</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transistor</a:t>
            </a:r>
          </a:p>
        </p:txBody>
      </p:sp>
      <p:sp>
        <p:nvSpPr>
          <p:cNvPr id="5" name="Text Box 109">
            <a:extLst>
              <a:ext uri="{FF2B5EF4-FFF2-40B4-BE49-F238E27FC236}">
                <a16:creationId xmlns:a16="http://schemas.microsoft.com/office/drawing/2014/main" id="{5EB1A707-BEF1-4DE2-8535-301AF6E000B2}"/>
              </a:ext>
            </a:extLst>
          </p:cNvPr>
          <p:cNvSpPr txBox="1">
            <a:spLocks noChangeArrowheads="1"/>
          </p:cNvSpPr>
          <p:nvPr/>
        </p:nvSpPr>
        <p:spPr bwMode="auto">
          <a:xfrm>
            <a:off x="6821989" y="1776539"/>
            <a:ext cx="2377574" cy="307777"/>
          </a:xfrm>
          <a:prstGeom prst="rect">
            <a:avLst/>
          </a:prstGeom>
          <a:no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r"/>
            <a:r>
              <a:rPr lang="en-US" altLang="ko-KR" dirty="0" err="1"/>
              <a:t>Định</a:t>
            </a:r>
            <a:r>
              <a:rPr lang="en-US" altLang="ko-KR" dirty="0"/>
              <a:t> </a:t>
            </a:r>
            <a:r>
              <a:rPr lang="en-US" altLang="ko-KR" dirty="0" err="1"/>
              <a:t>mức</a:t>
            </a:r>
            <a:r>
              <a:rPr lang="en-US" altLang="ko-KR" dirty="0"/>
              <a:t> </a:t>
            </a:r>
            <a:r>
              <a:rPr lang="en-US" altLang="ko-KR" dirty="0" err="1"/>
              <a:t>tối</a:t>
            </a:r>
            <a:r>
              <a:rPr lang="en-US" altLang="ko-KR" dirty="0"/>
              <a:t> </a:t>
            </a:r>
            <a:r>
              <a:rPr lang="en-US" altLang="ko-KR" dirty="0" err="1"/>
              <a:t>đa</a:t>
            </a:r>
            <a:r>
              <a:rPr lang="en-US" altLang="ko-KR" dirty="0"/>
              <a:t> (Ta = 25℃) </a:t>
            </a:r>
          </a:p>
        </p:txBody>
      </p:sp>
      <p:sp>
        <p:nvSpPr>
          <p:cNvPr id="6"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aphicFrame>
        <p:nvGraphicFramePr>
          <p:cNvPr id="7" name="Group 230">
            <a:extLst>
              <a:ext uri="{FF2B5EF4-FFF2-40B4-BE49-F238E27FC236}">
                <a16:creationId xmlns:a16="http://schemas.microsoft.com/office/drawing/2014/main" id="{9BD1FF15-305C-05F2-A489-A45F33A2A795}"/>
              </a:ext>
            </a:extLst>
          </p:cNvPr>
          <p:cNvGraphicFramePr>
            <a:graphicFrameLocks/>
          </p:cNvGraphicFramePr>
          <p:nvPr>
            <p:extLst>
              <p:ext uri="{D42A27DB-BD31-4B8C-83A1-F6EECF244321}">
                <p14:modId xmlns:p14="http://schemas.microsoft.com/office/powerpoint/2010/main" val="1544926557"/>
              </p:ext>
            </p:extLst>
          </p:nvPr>
        </p:nvGraphicFramePr>
        <p:xfrm>
          <a:off x="633412" y="2531921"/>
          <a:ext cx="8636000" cy="3223818"/>
        </p:xfrm>
        <a:graphic>
          <a:graphicData uri="http://schemas.openxmlformats.org/drawingml/2006/table">
            <a:tbl>
              <a:tblPr/>
              <a:tblGrid>
                <a:gridCol w="3292108">
                  <a:extLst>
                    <a:ext uri="{9D8B030D-6E8A-4147-A177-3AD203B41FA5}">
                      <a16:colId xmlns:a16="http://schemas.microsoft.com/office/drawing/2014/main" val="20000"/>
                    </a:ext>
                  </a:extLst>
                </a:gridCol>
                <a:gridCol w="1850699">
                  <a:extLst>
                    <a:ext uri="{9D8B030D-6E8A-4147-A177-3AD203B41FA5}">
                      <a16:colId xmlns:a16="http://schemas.microsoft.com/office/drawing/2014/main" val="20001"/>
                    </a:ext>
                  </a:extLst>
                </a:gridCol>
                <a:gridCol w="1879171">
                  <a:extLst>
                    <a:ext uri="{9D8B030D-6E8A-4147-A177-3AD203B41FA5}">
                      <a16:colId xmlns:a16="http://schemas.microsoft.com/office/drawing/2014/main" val="20002"/>
                    </a:ext>
                  </a:extLst>
                </a:gridCol>
                <a:gridCol w="1614022">
                  <a:extLst>
                    <a:ext uri="{9D8B030D-6E8A-4147-A177-3AD203B41FA5}">
                      <a16:colId xmlns:a16="http://schemas.microsoft.com/office/drawing/2014/main" val="20003"/>
                    </a:ext>
                  </a:extLst>
                </a:gridCol>
              </a:tblGrid>
              <a:tr h="358202">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Loại</a:t>
                      </a:r>
                    </a:p>
                  </a:txBody>
                  <a:tcPr marL="0" marR="0"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Ký hiệu</a:t>
                      </a: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굴림" pitchFamily="50" charset="-127"/>
                          <a:cs typeface="Times New Roman" panose="02020603050405020304" pitchFamily="18" charset="0"/>
                        </a:rPr>
                        <a:t> </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Định mức</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Đơn vị</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358202">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Điện áp giữa cực thu-cực gốc</a:t>
                      </a:r>
                    </a:p>
                  </a:txBody>
                  <a:tcPr marL="0" marR="0"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1"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V</a:t>
                      </a:r>
                      <a:r>
                        <a:rPr kumimoji="1" lang="vi-VN" sz="1300" b="0" i="1" u="none" strike="noStrike" cap="none" normalizeH="0" baseline="-25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CBO</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60</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V</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8202">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Điện áp giữa cực thu-cực phát</a:t>
                      </a:r>
                    </a:p>
                  </a:txBody>
                  <a:tcPr marL="0" marR="0"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1"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V</a:t>
                      </a:r>
                      <a:r>
                        <a:rPr kumimoji="1" lang="vi-VN" sz="1300" b="0" i="1" u="none" strike="noStrike" cap="none" normalizeH="0" baseline="-25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ceo</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50</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V</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8202">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Điện áp giữa cực phát-cực gốc</a:t>
                      </a:r>
                    </a:p>
                  </a:txBody>
                  <a:tcPr marL="0" marR="0"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1"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V</a:t>
                      </a:r>
                      <a:r>
                        <a:rPr kumimoji="1" lang="vi-VN" sz="1300" b="0" i="1" u="none" strike="noStrike" cap="none" normalizeH="0" baseline="-25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EBO</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5</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V</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8202">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Dòng điện tại cực thu</a:t>
                      </a:r>
                    </a:p>
                  </a:txBody>
                  <a:tcPr marL="0" marR="0"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1"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I</a:t>
                      </a:r>
                      <a:r>
                        <a:rPr kumimoji="1" lang="vi-VN" sz="1300" b="0" i="1" u="none" strike="noStrike" cap="none" normalizeH="0" baseline="-25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C</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150</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mA</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8202">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Dòng điện tại cực gốc</a:t>
                      </a:r>
                    </a:p>
                  </a:txBody>
                  <a:tcPr marL="0" marR="0"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1"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I</a:t>
                      </a:r>
                      <a:r>
                        <a:rPr kumimoji="1" lang="vi-VN" sz="1300" b="0" i="1" u="none" strike="noStrike" cap="none" normalizeH="0" baseline="-25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B</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50</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mA</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8202">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Tổn hao tại cực thu</a:t>
                      </a:r>
                    </a:p>
                  </a:txBody>
                  <a:tcPr marL="0" marR="0"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1"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P</a:t>
                      </a:r>
                      <a:r>
                        <a:rPr kumimoji="1" lang="vi-VN" sz="1300" b="0" i="1" u="none" strike="noStrike" cap="none" normalizeH="0" baseline="-25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C</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400</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mW</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8202">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Nhiệt độ chuyển tiếp</a:t>
                      </a:r>
                    </a:p>
                  </a:txBody>
                  <a:tcPr marL="0" marR="0"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1"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T</a:t>
                      </a:r>
                      <a:r>
                        <a:rPr kumimoji="1" lang="vi-VN" sz="1300" b="0" i="1" u="none" strike="noStrike" cap="none" normalizeH="0" baseline="-25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I</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125</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8202">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Nhiệt độ lưu trữ</a:t>
                      </a:r>
                    </a:p>
                  </a:txBody>
                  <a:tcPr marL="0" marR="0"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1"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T</a:t>
                      </a:r>
                      <a:r>
                        <a:rPr kumimoji="1" lang="vi-VN" sz="1300" b="0" i="1" u="none" strike="noStrike" cap="none" normalizeH="0" baseline="-25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stg</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-55 ~ 125</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300" b="0" i="0" u="none" strike="noStrike" cap="none" normalizeH="0" baseline="0" dirty="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1110203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Mạch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tích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hợp</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(IC)</a:t>
            </a: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đóng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gói</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5" name="그룹 2">
            <a:extLst>
              <a:ext uri="{FF2B5EF4-FFF2-40B4-BE49-F238E27FC236}">
                <a16:creationId xmlns:a16="http://schemas.microsoft.com/office/drawing/2014/main" id="{FAD0FF32-4CB7-4FDD-B7E6-C8CAAFD913A4}"/>
              </a:ext>
            </a:extLst>
          </p:cNvPr>
          <p:cNvGrpSpPr/>
          <p:nvPr/>
        </p:nvGrpSpPr>
        <p:grpSpPr>
          <a:xfrm>
            <a:off x="1664726" y="2600497"/>
            <a:ext cx="6942936" cy="3369032"/>
            <a:chOff x="1718066" y="2496127"/>
            <a:chExt cx="6942936" cy="3369032"/>
          </a:xfrm>
        </p:grpSpPr>
        <p:pic>
          <p:nvPicPr>
            <p:cNvPr id="6" name="Picture 7" descr="SIP">
              <a:extLst>
                <a:ext uri="{FF2B5EF4-FFF2-40B4-BE49-F238E27FC236}">
                  <a16:creationId xmlns:a16="http://schemas.microsoft.com/office/drawing/2014/main" id="{37BC4599-7DA0-4723-A5BF-1F429E0E212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8066" y="2519574"/>
              <a:ext cx="1758484" cy="114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ZIP">
              <a:extLst>
                <a:ext uri="{FF2B5EF4-FFF2-40B4-BE49-F238E27FC236}">
                  <a16:creationId xmlns:a16="http://schemas.microsoft.com/office/drawing/2014/main" id="{B34013CE-8B94-4081-BD34-563CA28DA1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56833" y="2496127"/>
              <a:ext cx="1453680" cy="116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DIP1">
              <a:extLst>
                <a:ext uri="{FF2B5EF4-FFF2-40B4-BE49-F238E27FC236}">
                  <a16:creationId xmlns:a16="http://schemas.microsoft.com/office/drawing/2014/main" id="{2065B078-9AB4-4694-BB73-5BF62EABBBC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90796" y="2543020"/>
              <a:ext cx="1770206" cy="111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SOP">
              <a:extLst>
                <a:ext uri="{FF2B5EF4-FFF2-40B4-BE49-F238E27FC236}">
                  <a16:creationId xmlns:a16="http://schemas.microsoft.com/office/drawing/2014/main" id="{30E3004F-6F49-4A17-99E5-094D8276DE0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914298" y="4276113"/>
              <a:ext cx="1781930" cy="125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QFP">
              <a:extLst>
                <a:ext uri="{FF2B5EF4-FFF2-40B4-BE49-F238E27FC236}">
                  <a16:creationId xmlns:a16="http://schemas.microsoft.com/office/drawing/2014/main" id="{63AE7B80-631D-4C92-B743-F5D0404E1333}"/>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07162" y="4440236"/>
              <a:ext cx="1641251" cy="109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2">
              <a:extLst>
                <a:ext uri="{FF2B5EF4-FFF2-40B4-BE49-F238E27FC236}">
                  <a16:creationId xmlns:a16="http://schemas.microsoft.com/office/drawing/2014/main" id="{D9F94C05-4EA0-4AC5-A5DE-1B2ED65CC3CE}"/>
                </a:ext>
              </a:extLst>
            </p:cNvPr>
            <p:cNvSpPr txBox="1">
              <a:spLocks noChangeArrowheads="1"/>
            </p:cNvSpPr>
            <p:nvPr/>
          </p:nvSpPr>
          <p:spPr bwMode="auto">
            <a:xfrm>
              <a:off x="2242442" y="3667250"/>
              <a:ext cx="701267"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a:t>SIP </a:t>
              </a:r>
              <a:endParaRPr lang="ko-KR" altLang="en-US" dirty="0"/>
            </a:p>
          </p:txBody>
        </p:sp>
        <p:sp>
          <p:nvSpPr>
            <p:cNvPr id="12" name="Text Box 13">
              <a:extLst>
                <a:ext uri="{FF2B5EF4-FFF2-40B4-BE49-F238E27FC236}">
                  <a16:creationId xmlns:a16="http://schemas.microsoft.com/office/drawing/2014/main" id="{0697FC48-076D-4C04-B94E-8E1DA1EDF426}"/>
                </a:ext>
              </a:extLst>
            </p:cNvPr>
            <p:cNvSpPr txBox="1">
              <a:spLocks noChangeArrowheads="1"/>
            </p:cNvSpPr>
            <p:nvPr/>
          </p:nvSpPr>
          <p:spPr bwMode="auto">
            <a:xfrm>
              <a:off x="4780394" y="3667250"/>
              <a:ext cx="806558"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a:t>ZIP </a:t>
              </a:r>
              <a:endParaRPr lang="ko-KR" altLang="en-US" dirty="0"/>
            </a:p>
          </p:txBody>
        </p:sp>
        <p:sp>
          <p:nvSpPr>
            <p:cNvPr id="13" name="Text Box 14">
              <a:extLst>
                <a:ext uri="{FF2B5EF4-FFF2-40B4-BE49-F238E27FC236}">
                  <a16:creationId xmlns:a16="http://schemas.microsoft.com/office/drawing/2014/main" id="{08A39AE8-A85D-4D5F-B08A-AC44CEB2E55F}"/>
                </a:ext>
              </a:extLst>
            </p:cNvPr>
            <p:cNvSpPr txBox="1">
              <a:spLocks noChangeArrowheads="1"/>
            </p:cNvSpPr>
            <p:nvPr/>
          </p:nvSpPr>
          <p:spPr bwMode="auto">
            <a:xfrm>
              <a:off x="7344484" y="3667250"/>
              <a:ext cx="862829"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a:t>DIP </a:t>
              </a:r>
              <a:endParaRPr lang="ko-KR" altLang="en-US"/>
            </a:p>
          </p:txBody>
        </p:sp>
        <p:sp>
          <p:nvSpPr>
            <p:cNvPr id="14" name="Text Box 15">
              <a:extLst>
                <a:ext uri="{FF2B5EF4-FFF2-40B4-BE49-F238E27FC236}">
                  <a16:creationId xmlns:a16="http://schemas.microsoft.com/office/drawing/2014/main" id="{BAC5E1AC-2943-419F-B881-85B09F5067C2}"/>
                </a:ext>
              </a:extLst>
            </p:cNvPr>
            <p:cNvSpPr txBox="1">
              <a:spLocks noChangeArrowheads="1"/>
            </p:cNvSpPr>
            <p:nvPr/>
          </p:nvSpPr>
          <p:spPr bwMode="auto">
            <a:xfrm>
              <a:off x="3397809" y="5572771"/>
              <a:ext cx="814908"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a:t>SOP </a:t>
              </a:r>
              <a:endParaRPr lang="ko-KR" altLang="en-US"/>
            </a:p>
          </p:txBody>
        </p:sp>
        <p:sp>
          <p:nvSpPr>
            <p:cNvPr id="15" name="Text Box 16">
              <a:extLst>
                <a:ext uri="{FF2B5EF4-FFF2-40B4-BE49-F238E27FC236}">
                  <a16:creationId xmlns:a16="http://schemas.microsoft.com/office/drawing/2014/main" id="{7FC7307F-7783-4DAB-9CAE-8054DB79DC3D}"/>
                </a:ext>
              </a:extLst>
            </p:cNvPr>
            <p:cNvSpPr txBox="1">
              <a:spLocks noChangeArrowheads="1"/>
            </p:cNvSpPr>
            <p:nvPr/>
          </p:nvSpPr>
          <p:spPr bwMode="auto">
            <a:xfrm>
              <a:off x="5971695" y="5572770"/>
              <a:ext cx="919101"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a:t>QFP </a:t>
              </a:r>
              <a:endParaRPr lang="ko-KR" altLang="en-US" dirty="0"/>
            </a:p>
          </p:txBody>
        </p:sp>
      </p:grpSp>
      <p:sp>
        <p:nvSpPr>
          <p:cNvPr id="16"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44060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8C017F7C-3659-422E-A0F0-38170B68131F}"/>
              </a:ext>
            </a:extLst>
          </p:cNvPr>
          <p:cNvSpPr/>
          <p:nvPr/>
        </p:nvSpPr>
        <p:spPr>
          <a:xfrm>
            <a:off x="703263" y="2096596"/>
            <a:ext cx="5902952" cy="338515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nvGrpSpPr>
          <p:cNvPr id="8" name="그룹 7">
            <a:extLst>
              <a:ext uri="{FF2B5EF4-FFF2-40B4-BE49-F238E27FC236}">
                <a16:creationId xmlns:a16="http://schemas.microsoft.com/office/drawing/2014/main" id="{9BEC967B-F657-4342-AB67-CCFAA5C244A8}"/>
              </a:ext>
            </a:extLst>
          </p:cNvPr>
          <p:cNvGrpSpPr/>
          <p:nvPr/>
        </p:nvGrpSpPr>
        <p:grpSpPr>
          <a:xfrm>
            <a:off x="780237" y="2198754"/>
            <a:ext cx="5749011" cy="3193539"/>
            <a:chOff x="2060021" y="2636838"/>
            <a:chExt cx="5782783" cy="3421062"/>
          </a:xfrm>
        </p:grpSpPr>
        <p:pic>
          <p:nvPicPr>
            <p:cNvPr id="11" name="Picture 2">
              <a:extLst>
                <a:ext uri="{FF2B5EF4-FFF2-40B4-BE49-F238E27FC236}">
                  <a16:creationId xmlns:a16="http://schemas.microsoft.com/office/drawing/2014/main" id="{E9DF03D7-A566-447A-8E40-34E7B2F60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021" y="2636838"/>
              <a:ext cx="5782783" cy="3421062"/>
            </a:xfrm>
            <a:prstGeom prst="rect">
              <a:avLst/>
            </a:prstGeom>
            <a:noFill/>
            <a:ln>
              <a:noFill/>
            </a:ln>
            <a:extLst>
              <a:ext uri="{909E8E84-426E-40DD-AFC4-6F175D3DCCD1}">
                <a14:hiddenFill xmlns:a14="http://schemas.microsoft.com/office/drawing/2010/main">
                  <a:solidFill>
                    <a:schemeClr val="accent1"/>
                  </a:solidFill>
                </a14:hiddenFill>
              </a:ext>
            </a:extLst>
          </p:spPr>
        </p:pic>
        <p:sp>
          <p:nvSpPr>
            <p:cNvPr id="12" name="직사각형 11">
              <a:extLst>
                <a:ext uri="{FF2B5EF4-FFF2-40B4-BE49-F238E27FC236}">
                  <a16:creationId xmlns:a16="http://schemas.microsoft.com/office/drawing/2014/main" id="{462C46B2-CC26-4342-A0D1-A8C9DCEBF546}"/>
                </a:ext>
              </a:extLst>
            </p:cNvPr>
            <p:cNvSpPr/>
            <p:nvPr/>
          </p:nvSpPr>
          <p:spPr>
            <a:xfrm>
              <a:off x="4219906" y="3550041"/>
              <a:ext cx="1415089" cy="284059"/>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164" latinLnBrk="0"/>
              <a:r>
                <a:rPr lang="vi-VN" altLang="ko-KR" sz="1200" dirty="0">
                  <a:solidFill>
                    <a:schemeClr val="tx1">
                      <a:lumMod val="85000"/>
                      <a:lumOff val="15000"/>
                    </a:schemeClr>
                  </a:solidFill>
                  <a:latin typeface="SamsungOne-700" panose="020B0803030303020204" pitchFamily="34" charset="0"/>
                  <a:ea typeface="SamsungOne-700" panose="020B0803030303020204" pitchFamily="34" charset="0"/>
                </a:rPr>
                <a:t>Mô-đun rơ-le</a:t>
              </a:r>
            </a:p>
          </p:txBody>
        </p:sp>
        <p:sp>
          <p:nvSpPr>
            <p:cNvPr id="13" name="직사각형 12">
              <a:extLst>
                <a:ext uri="{FF2B5EF4-FFF2-40B4-BE49-F238E27FC236}">
                  <a16:creationId xmlns:a16="http://schemas.microsoft.com/office/drawing/2014/main" id="{996E415F-F196-428F-A5A5-8146A01DA0E1}"/>
                </a:ext>
              </a:extLst>
            </p:cNvPr>
            <p:cNvSpPr/>
            <p:nvPr/>
          </p:nvSpPr>
          <p:spPr>
            <a:xfrm>
              <a:off x="5745063" y="3692947"/>
              <a:ext cx="2097741" cy="284059"/>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164" latinLnBrk="0"/>
              <a:r>
                <a:rPr lang="en-US" altLang="ko-KR" sz="1200" dirty="0" err="1">
                  <a:solidFill>
                    <a:schemeClr val="tx1">
                      <a:lumMod val="85000"/>
                      <a:lumOff val="15000"/>
                    </a:schemeClr>
                  </a:solidFill>
                  <a:latin typeface="SamsungOne-700" panose="020B0803030303020204" pitchFamily="34" charset="0"/>
                  <a:ea typeface="SamsungOne-700" panose="020B0803030303020204" pitchFamily="34" charset="0"/>
                </a:rPr>
                <a:t>Bộ</a:t>
              </a:r>
              <a:r>
                <a:rPr lang="en-US" altLang="ko-KR" sz="12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200" dirty="0" err="1">
                  <a:solidFill>
                    <a:schemeClr val="tx1">
                      <a:lumMod val="85000"/>
                      <a:lumOff val="15000"/>
                    </a:schemeClr>
                  </a:solidFill>
                  <a:latin typeface="SamsungOne-700" panose="020B0803030303020204" pitchFamily="34" charset="0"/>
                  <a:ea typeface="SamsungOne-700" panose="020B0803030303020204" pitchFamily="34" charset="0"/>
                </a:rPr>
                <a:t>điều</a:t>
              </a:r>
              <a:r>
                <a:rPr lang="en-US" altLang="ko-KR" sz="12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200" dirty="0" err="1">
                  <a:solidFill>
                    <a:schemeClr val="tx1">
                      <a:lumMod val="85000"/>
                      <a:lumOff val="15000"/>
                    </a:schemeClr>
                  </a:solidFill>
                  <a:latin typeface="SamsungOne-700" panose="020B0803030303020204" pitchFamily="34" charset="0"/>
                  <a:ea typeface="SamsungOne-700" panose="020B0803030303020204" pitchFamily="34" charset="0"/>
                </a:rPr>
                <a:t>khiển</a:t>
              </a:r>
              <a:r>
                <a:rPr lang="en-US" altLang="ko-KR" sz="12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200" dirty="0" err="1">
                  <a:solidFill>
                    <a:schemeClr val="tx1">
                      <a:lumMod val="85000"/>
                      <a:lumOff val="15000"/>
                    </a:schemeClr>
                  </a:solidFill>
                  <a:latin typeface="SamsungOne-700" panose="020B0803030303020204" pitchFamily="34" charset="0"/>
                  <a:ea typeface="SamsungOne-700" panose="020B0803030303020204" pitchFamily="34" charset="0"/>
                </a:rPr>
                <a:t>chăn</a:t>
              </a:r>
              <a:r>
                <a:rPr lang="en-US" altLang="ko-KR" sz="12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200" dirty="0" err="1">
                  <a:solidFill>
                    <a:schemeClr val="tx1">
                      <a:lumMod val="85000"/>
                      <a:lumOff val="15000"/>
                    </a:schemeClr>
                  </a:solidFill>
                  <a:latin typeface="SamsungOne-700" panose="020B0803030303020204" pitchFamily="34" charset="0"/>
                  <a:ea typeface="SamsungOne-700" panose="020B0803030303020204" pitchFamily="34" charset="0"/>
                </a:rPr>
                <a:t>điện</a:t>
              </a:r>
              <a:endParaRPr lang="en-US" altLang="ko-KR" sz="12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14" name="직사각형 13">
              <a:extLst>
                <a:ext uri="{FF2B5EF4-FFF2-40B4-BE49-F238E27FC236}">
                  <a16:creationId xmlns:a16="http://schemas.microsoft.com/office/drawing/2014/main" id="{EB0DCC2B-0853-4C91-A298-678D07AD81D6}"/>
                </a:ext>
              </a:extLst>
            </p:cNvPr>
            <p:cNvSpPr/>
            <p:nvPr/>
          </p:nvSpPr>
          <p:spPr>
            <a:xfrm>
              <a:off x="2226342" y="4258652"/>
              <a:ext cx="1542176" cy="284059"/>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457164" latinLnBrk="0"/>
              <a:r>
                <a:rPr lang="en-US" altLang="ko-KR" sz="1200" dirty="0">
                  <a:solidFill>
                    <a:schemeClr val="tx1">
                      <a:lumMod val="85000"/>
                      <a:lumOff val="15000"/>
                    </a:schemeClr>
                  </a:solidFill>
                  <a:latin typeface="SamsungOne-700" panose="020B0803030303020204" pitchFamily="34" charset="0"/>
                  <a:ea typeface="SamsungOne-700" panose="020B0803030303020204" pitchFamily="34" charset="0"/>
                </a:rPr>
                <a:t>Raspberry Pi</a:t>
              </a:r>
              <a:endParaRPr lang="ko-KR" altLang="en-US" sz="1200" dirty="0">
                <a:solidFill>
                  <a:schemeClr val="tx1">
                    <a:lumMod val="85000"/>
                    <a:lumOff val="15000"/>
                  </a:schemeClr>
                </a:solidFill>
                <a:latin typeface="SamsungOne-700" panose="020B0803030303020204" pitchFamily="34" charset="0"/>
              </a:endParaRPr>
            </a:p>
          </p:txBody>
        </p:sp>
      </p:gr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1" name="직사각형 20">
            <a:extLst>
              <a:ext uri="{FF2B5EF4-FFF2-40B4-BE49-F238E27FC236}">
                <a16:creationId xmlns:a16="http://schemas.microsoft.com/office/drawing/2014/main" id="{CA5B0EE5-1998-40B9-B629-9050562F4443}"/>
              </a:ext>
            </a:extLst>
          </p:cNvPr>
          <p:cNvSpPr/>
          <p:nvPr/>
        </p:nvSpPr>
        <p:spPr>
          <a:xfrm>
            <a:off x="580400" y="1520828"/>
            <a:ext cx="861025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4"/>
              </a:buBlip>
              <a:defRPr/>
            </a:pPr>
            <a:r>
              <a:rPr lang="vi-VN" altLang="ko-KR" sz="1401" dirty="0">
                <a:solidFill>
                  <a:schemeClr val="tx1"/>
                </a:solidFill>
                <a:latin typeface="SamsungOne-400" panose="020B0503030303020204" pitchFamily="34" charset="0"/>
                <a:ea typeface="SamsungOne-400" panose="020B0503030303020204" pitchFamily="34" charset="0"/>
              </a:rPr>
              <a:t>Điều khiển điện trường</a:t>
            </a:r>
          </a:p>
        </p:txBody>
      </p:sp>
      <p:sp>
        <p:nvSpPr>
          <p:cNvPr id="7" name="직사각형 6">
            <a:extLst>
              <a:ext uri="{FF2B5EF4-FFF2-40B4-BE49-F238E27FC236}">
                <a16:creationId xmlns:a16="http://schemas.microsoft.com/office/drawing/2014/main" id="{B5F5743C-B13A-492F-AF05-FCC9A9775C36}"/>
              </a:ext>
            </a:extLst>
          </p:cNvPr>
          <p:cNvSpPr/>
          <p:nvPr/>
        </p:nvSpPr>
        <p:spPr>
          <a:xfrm>
            <a:off x="712190" y="1751169"/>
            <a:ext cx="3951893"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Raspberry Pi + mô-đun rơ-le + bảng điện</a:t>
            </a:r>
          </a:p>
        </p:txBody>
      </p:sp>
      <p:sp>
        <p:nvSpPr>
          <p:cNvPr id="15"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31635697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0">
            <a:extLst>
              <a:ext uri="{FF2B5EF4-FFF2-40B4-BE49-F238E27FC236}">
                <a16:creationId xmlns:a16="http://schemas.microsoft.com/office/drawing/2014/main" id="{32E4E54E-F85D-483F-BFE5-DAFB483554D3}"/>
              </a:ext>
            </a:extLst>
          </p:cNvPr>
          <p:cNvSpPr/>
          <p:nvPr/>
        </p:nvSpPr>
        <p:spPr>
          <a:xfrm>
            <a:off x="712182" y="1751850"/>
            <a:ext cx="8487381" cy="2161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SSI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nhỏ</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MSI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vừa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SSI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VLSI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Tốc</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động</a:t>
            </a:r>
            <a:endPar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IC digital </a:t>
            </a:r>
          </a:p>
        </p:txBody>
      </p:sp>
      <p:sp>
        <p:nvSpPr>
          <p:cNvPr id="6"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aphicFrame>
        <p:nvGraphicFramePr>
          <p:cNvPr id="7" name="Group 138">
            <a:extLst>
              <a:ext uri="{FF2B5EF4-FFF2-40B4-BE49-F238E27FC236}">
                <a16:creationId xmlns:a16="http://schemas.microsoft.com/office/drawing/2014/main" id="{00BC38FA-B7BB-86CE-6AFC-C1650F066259}"/>
              </a:ext>
            </a:extLst>
          </p:cNvPr>
          <p:cNvGraphicFramePr>
            <a:graphicFrameLocks noGrp="1"/>
          </p:cNvGraphicFramePr>
          <p:nvPr>
            <p:extLst>
              <p:ext uri="{D42A27DB-BD31-4B8C-83A1-F6EECF244321}">
                <p14:modId xmlns:p14="http://schemas.microsoft.com/office/powerpoint/2010/main" val="581825164"/>
              </p:ext>
            </p:extLst>
          </p:nvPr>
        </p:nvGraphicFramePr>
        <p:xfrm>
          <a:off x="635999" y="3913158"/>
          <a:ext cx="8630826" cy="1669451"/>
        </p:xfrm>
        <a:graphic>
          <a:graphicData uri="http://schemas.openxmlformats.org/drawingml/2006/table">
            <a:tbl>
              <a:tblPr/>
              <a:tblGrid>
                <a:gridCol w="2876942">
                  <a:extLst>
                    <a:ext uri="{9D8B030D-6E8A-4147-A177-3AD203B41FA5}">
                      <a16:colId xmlns:a16="http://schemas.microsoft.com/office/drawing/2014/main" val="20000"/>
                    </a:ext>
                  </a:extLst>
                </a:gridCol>
                <a:gridCol w="2876942">
                  <a:extLst>
                    <a:ext uri="{9D8B030D-6E8A-4147-A177-3AD203B41FA5}">
                      <a16:colId xmlns:a16="http://schemas.microsoft.com/office/drawing/2014/main" val="20001"/>
                    </a:ext>
                  </a:extLst>
                </a:gridCol>
                <a:gridCol w="2876942">
                  <a:extLst>
                    <a:ext uri="{9D8B030D-6E8A-4147-A177-3AD203B41FA5}">
                      <a16:colId xmlns:a16="http://schemas.microsoft.com/office/drawing/2014/main" val="20002"/>
                    </a:ext>
                  </a:extLst>
                </a:gridCol>
              </a:tblGrid>
              <a:tr h="33220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Tên loại</a:t>
                      </a:r>
                    </a:p>
                  </a:txBody>
                  <a:tcP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Tốc độ chuyển động</a:t>
                      </a:r>
                    </a:p>
                  </a:txBody>
                  <a:tcP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Ghi chú</a:t>
                      </a:r>
                    </a:p>
                  </a:txBody>
                  <a:tcP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340631">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Dòng 74LS</a:t>
                      </a:r>
                    </a:p>
                  </a:txBody>
                  <a:tcP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15ns</a:t>
                      </a:r>
                    </a:p>
                  </a:txBody>
                  <a:tcP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Sản phẩm tiêu chuẩn</a:t>
                      </a:r>
                    </a:p>
                  </a:txBody>
                  <a:tcP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20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Dòng 74ALS</a:t>
                      </a:r>
                    </a:p>
                  </a:txBody>
                  <a:tcP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11 ns</a:t>
                      </a:r>
                    </a:p>
                  </a:txBody>
                  <a:tcP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Loại tốc độ cao tiêu chuẩn</a:t>
                      </a:r>
                    </a:p>
                  </a:txBody>
                  <a:tcP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220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Dòng 74F</a:t>
                      </a:r>
                    </a:p>
                  </a:txBody>
                  <a:tcP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KoPub돋움체 Bold" panose="02020603020101020101" pitchFamily="18" charset="-127"/>
                          <a:cs typeface="Times New Roman" panose="02020603050405020304" pitchFamily="18" charset="0"/>
                        </a:rPr>
                        <a:t>６ns</a:t>
                      </a:r>
                    </a:p>
                  </a:txBody>
                  <a:tcP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Loại đặc biệt tốc độ cao</a:t>
                      </a:r>
                    </a:p>
                  </a:txBody>
                  <a:tcP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220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Dòng 74AS</a:t>
                      </a:r>
                    </a:p>
                  </a:txBody>
                  <a:tcP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KoPub돋움체 Bold" panose="02020603020101020101" pitchFamily="18" charset="-127"/>
                          <a:cs typeface="Times New Roman" panose="02020603050405020304" pitchFamily="18" charset="0"/>
                        </a:rPr>
                        <a:t>５ns</a:t>
                      </a:r>
                    </a:p>
                  </a:txBody>
                  <a:tcP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Loại đặc biệt tốc độ cao</a:t>
                      </a:r>
                    </a:p>
                  </a:txBody>
                  <a:tcP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6299831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0">
            <a:extLst>
              <a:ext uri="{FF2B5EF4-FFF2-40B4-BE49-F238E27FC236}">
                <a16:creationId xmlns:a16="http://schemas.microsoft.com/office/drawing/2014/main" id="{32E4E54E-F85D-483F-BFE5-DAFB483554D3}"/>
              </a:ext>
            </a:extLst>
          </p:cNvPr>
          <p:cNvSpPr/>
          <p:nvPr/>
        </p:nvSpPr>
        <p:spPr>
          <a:xfrm>
            <a:off x="712182" y="1751850"/>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IC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IC digital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5" name="그룹 1">
            <a:extLst>
              <a:ext uri="{FF2B5EF4-FFF2-40B4-BE49-F238E27FC236}">
                <a16:creationId xmlns:a16="http://schemas.microsoft.com/office/drawing/2014/main" id="{E2DB3CC5-B23C-47F2-B8FF-196F8FCDD00F}"/>
              </a:ext>
            </a:extLst>
          </p:cNvPr>
          <p:cNvGrpSpPr/>
          <p:nvPr/>
        </p:nvGrpSpPr>
        <p:grpSpPr>
          <a:xfrm>
            <a:off x="715384" y="2241550"/>
            <a:ext cx="2112026" cy="3904261"/>
            <a:chOff x="715384" y="2241550"/>
            <a:chExt cx="2112026" cy="3904261"/>
          </a:xfrm>
        </p:grpSpPr>
        <p:pic>
          <p:nvPicPr>
            <p:cNvPr id="6" name="Picture 29" descr="prom">
              <a:extLst>
                <a:ext uri="{FF2B5EF4-FFF2-40B4-BE49-F238E27FC236}">
                  <a16:creationId xmlns:a16="http://schemas.microsoft.com/office/drawing/2014/main" id="{B68CAFB0-846B-4A2B-A669-29C994D44EE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3767" y="2241550"/>
              <a:ext cx="1735261" cy="157299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30" descr="digitalic3">
              <a:extLst>
                <a:ext uri="{FF2B5EF4-FFF2-40B4-BE49-F238E27FC236}">
                  <a16:creationId xmlns:a16="http://schemas.microsoft.com/office/drawing/2014/main" id="{69CC0D41-DB8F-48BB-A364-57879792D21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03767" y="4176650"/>
              <a:ext cx="1735261" cy="1438198"/>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15">
              <a:extLst>
                <a:ext uri="{FF2B5EF4-FFF2-40B4-BE49-F238E27FC236}">
                  <a16:creationId xmlns:a16="http://schemas.microsoft.com/office/drawing/2014/main" id="{ACDE75E0-FF9D-449B-8648-5543A1AEB105}"/>
                </a:ext>
              </a:extLst>
            </p:cNvPr>
            <p:cNvSpPr txBox="1">
              <a:spLocks noChangeArrowheads="1"/>
            </p:cNvSpPr>
            <p:nvPr/>
          </p:nvSpPr>
          <p:spPr bwMode="auto">
            <a:xfrm>
              <a:off x="1203285" y="3845519"/>
              <a:ext cx="1141564"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a:t>EPROM </a:t>
              </a:r>
            </a:p>
          </p:txBody>
        </p:sp>
        <p:sp>
          <p:nvSpPr>
            <p:cNvPr id="9" name="Text Box 16">
              <a:extLst>
                <a:ext uri="{FF2B5EF4-FFF2-40B4-BE49-F238E27FC236}">
                  <a16:creationId xmlns:a16="http://schemas.microsoft.com/office/drawing/2014/main" id="{93DF2BEE-AFB1-4D3F-BE2F-D49B4FAC5C54}"/>
                </a:ext>
              </a:extLst>
            </p:cNvPr>
            <p:cNvSpPr txBox="1">
              <a:spLocks noChangeArrowheads="1"/>
            </p:cNvSpPr>
            <p:nvPr/>
          </p:nvSpPr>
          <p:spPr bwMode="auto">
            <a:xfrm>
              <a:off x="715384" y="5653368"/>
              <a:ext cx="2112026" cy="492443"/>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altLang="ko-KR" dirty="0"/>
                <a:t>FPGA(Mảng cổng lập trình được</a:t>
              </a:r>
              <a:r>
                <a:rPr lang="en-US" altLang="ko-KR" dirty="0"/>
                <a:t> </a:t>
              </a:r>
              <a:r>
                <a:rPr lang="vi-VN" altLang="ko-KR" dirty="0"/>
                <a:t>dạng trường) </a:t>
              </a:r>
            </a:p>
          </p:txBody>
        </p:sp>
      </p:grpSp>
      <p:sp>
        <p:nvSpPr>
          <p:cNvPr id="10" name="Rectangle 9">
            <a:extLst>
              <a:ext uri="{FF2B5EF4-FFF2-40B4-BE49-F238E27FC236}">
                <a16:creationId xmlns:a16="http://schemas.microsoft.com/office/drawing/2014/main" id="{7977A516-03EC-48C8-B098-9E9451CBBC32}"/>
              </a:ext>
            </a:extLst>
          </p:cNvPr>
          <p:cNvSpPr/>
          <p:nvPr/>
        </p:nvSpPr>
        <p:spPr>
          <a:xfrm>
            <a:off x="2887980" y="2249186"/>
            <a:ext cx="6580020" cy="3542014"/>
          </a:xfrm>
          <a:prstGeom prst="rect">
            <a:avLst/>
          </a:prstGeom>
          <a:solidFill>
            <a:srgbClr val="F2F2F2"/>
          </a:solidFill>
          <a:ln>
            <a:noFill/>
          </a:ln>
        </p:spPr>
        <p:txBody>
          <a:bodyPr wrap="square" lIns="180000" tIns="72000" rIns="180000" bIns="72000" anchor="ctr">
            <a:noAutofit/>
            <a:scene3d>
              <a:camera prst="orthographicFront"/>
              <a:lightRig rig="threePt" dir="t"/>
            </a:scene3d>
            <a:sp3d>
              <a:bevelT w="0" h="6350"/>
            </a:sp3d>
          </a:bodyPr>
          <a:lstStyle/>
          <a:p>
            <a:pPr algn="just">
              <a:spcAft>
                <a:spcPts val="800"/>
              </a:spcAft>
            </a:pPr>
            <a:r>
              <a:rPr lang="en-US" altLang="ko-KR" sz="1300" dirty="0">
                <a:latin typeface="SamsungOne-400" panose="020B0503030303020204" pitchFamily="34" charset="0"/>
                <a:ea typeface="SamsungOne-400" panose="020B0503030303020204" pitchFamily="34" charset="0"/>
                <a:cs typeface="Tahoma" panose="020B0604030504040204" pitchFamily="34" charset="0"/>
              </a:rPr>
              <a:t>27C256: 27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EPROM, C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loại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CMOS, 256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256 kbit, 32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kbyte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pPr algn="just">
              <a:spcAft>
                <a:spcPts val="800"/>
              </a:spcAft>
            </a:pPr>
            <a:r>
              <a:rPr lang="en-US" altLang="ko-KR" sz="1300" dirty="0">
                <a:latin typeface="SamsungOne-400" panose="020B0503030303020204" pitchFamily="34" charset="0"/>
                <a:ea typeface="SamsungOne-400" panose="020B0503030303020204" pitchFamily="34" charset="0"/>
                <a:cs typeface="Tahoma" panose="020B0604030504040204" pitchFamily="34" charset="0"/>
              </a:rPr>
              <a:t>27C512: 27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EPROM, C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loại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CMOS, 512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512 kbit, 64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kbyte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pPr algn="just">
              <a:spcAft>
                <a:spcPts val="800"/>
              </a:spcAft>
            </a:pPr>
            <a:r>
              <a:rPr lang="en-US" altLang="ko-KR" sz="1300" dirty="0">
                <a:latin typeface="SamsungOne-400" panose="020B0503030303020204" pitchFamily="34" charset="0"/>
                <a:ea typeface="SamsungOne-400" panose="020B0503030303020204" pitchFamily="34" charset="0"/>
                <a:cs typeface="Tahoma" panose="020B0604030504040204" pitchFamily="34" charset="0"/>
              </a:rPr>
              <a:t>27C010: 27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EPROM, C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loại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CMOS, 010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1 Mbit, 128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kbyte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pPr algn="just">
              <a:spcAft>
                <a:spcPts val="800"/>
              </a:spcAft>
            </a:pPr>
            <a:r>
              <a:rPr lang="en-US" altLang="ko-KR" sz="1300" dirty="0">
                <a:latin typeface="SamsungOne-400" panose="020B0503030303020204" pitchFamily="34" charset="0"/>
                <a:ea typeface="SamsungOne-400" panose="020B0503030303020204" pitchFamily="34" charset="0"/>
                <a:cs typeface="Tahoma" panose="020B0604030504040204" pitchFamily="34" charset="0"/>
              </a:rPr>
              <a:t>27C040: 27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EPROM, C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loại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CMOS, 040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4 Mbit, 512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kbyte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pPr algn="just">
              <a:spcAft>
                <a:spcPts val="800"/>
              </a:spcAft>
            </a:pPr>
            <a:r>
              <a:rPr lang="en-US" altLang="ko-KR" sz="1300" dirty="0">
                <a:latin typeface="SamsungOne-400" panose="020B0503030303020204" pitchFamily="34" charset="0"/>
                <a:ea typeface="SamsungOne-400" panose="020B0503030303020204" pitchFamily="34" charset="0"/>
                <a:cs typeface="Tahoma" panose="020B0604030504040204" pitchFamily="34" charset="0"/>
              </a:rPr>
              <a:t>62256: 62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SRAM, 256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256 kbit, 32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kbyte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pPr algn="just">
              <a:spcAft>
                <a:spcPts val="800"/>
              </a:spcAft>
            </a:pPr>
            <a:r>
              <a:rPr lang="en-US" altLang="ko-KR" sz="1300" dirty="0">
                <a:latin typeface="SamsungOne-400" panose="020B0503030303020204" pitchFamily="34" charset="0"/>
                <a:ea typeface="SamsungOne-400" panose="020B0503030303020204" pitchFamily="34" charset="0"/>
                <a:cs typeface="Tahoma" panose="020B0604030504040204" pitchFamily="34" charset="0"/>
              </a:rPr>
              <a:t>68512: 68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SRAM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tiêu</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thụ</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điện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năng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thấp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512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512 kbit, 64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kbyte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pPr algn="just">
              <a:spcAft>
                <a:spcPts val="800"/>
              </a:spcAft>
            </a:pPr>
            <a:r>
              <a:rPr lang="en-US" altLang="ko-KR" sz="1300" dirty="0">
                <a:latin typeface="SamsungOne-400" panose="020B0503030303020204" pitchFamily="34" charset="0"/>
                <a:ea typeface="SamsungOne-400" panose="020B0503030303020204" pitchFamily="34" charset="0"/>
                <a:cs typeface="Tahoma" panose="020B0604030504040204" pitchFamily="34" charset="0"/>
              </a:rPr>
              <a:t>681000: 68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SRAM,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tiêu</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thụ</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điện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năng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thấp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1000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1 Mbit, 128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kbyte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pPr algn="just">
              <a:spcAft>
                <a:spcPts val="800"/>
              </a:spcAft>
            </a:pPr>
            <a:r>
              <a:rPr lang="en-US" altLang="ko-KR" sz="1300" dirty="0">
                <a:latin typeface="SamsungOne-400" panose="020B0503030303020204" pitchFamily="34" charset="0"/>
                <a:ea typeface="SamsungOne-400" panose="020B0503030303020204" pitchFamily="34" charset="0"/>
                <a:cs typeface="Tahoma" panose="020B0604030504040204" pitchFamily="34" charset="0"/>
              </a:rPr>
              <a:t>28C16: 28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EPROM, C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loại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CMOS, 16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16 kbit, 2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kbyte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pPr algn="just">
              <a:spcAft>
                <a:spcPts val="800"/>
              </a:spcAft>
            </a:pPr>
            <a:r>
              <a:rPr lang="en-US" altLang="ko-KR" sz="1300" dirty="0">
                <a:latin typeface="SamsungOne-400" panose="020B0503030303020204" pitchFamily="34" charset="0"/>
                <a:ea typeface="SamsungOne-400" panose="020B0503030303020204" pitchFamily="34" charset="0"/>
                <a:cs typeface="Tahoma" panose="020B0604030504040204" pitchFamily="34" charset="0"/>
              </a:rPr>
              <a:t>28C64: 28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EPROM, C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loại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CMOS, 64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4 Mbit, 8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kbyte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pPr algn="just">
              <a:spcAft>
                <a:spcPts val="800"/>
              </a:spcAft>
            </a:pPr>
            <a:r>
              <a:rPr lang="en-US" altLang="ko-KR" sz="1300" dirty="0">
                <a:latin typeface="SamsungOne-400" panose="020B0503030303020204" pitchFamily="34" charset="0"/>
                <a:ea typeface="SamsungOne-400" panose="020B0503030303020204" pitchFamily="34" charset="0"/>
                <a:cs typeface="Tahoma" panose="020B0604030504040204" pitchFamily="34" charset="0"/>
              </a:rPr>
              <a:t>29C010: 29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bộ</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nhớ</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Flash, C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loại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CMOS, 010 is 1 Mbit, 128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kbyte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pPr algn="just">
              <a:spcAft>
                <a:spcPts val="800"/>
              </a:spcAft>
            </a:pPr>
            <a:r>
              <a:rPr lang="en-US" altLang="ko-KR" sz="1300" dirty="0">
                <a:latin typeface="SamsungOne-400" panose="020B0503030303020204" pitchFamily="34" charset="0"/>
                <a:ea typeface="SamsungOne-400" panose="020B0503030303020204" pitchFamily="34" charset="0"/>
                <a:cs typeface="Tahoma" panose="020B0604030504040204" pitchFamily="34" charset="0"/>
              </a:rPr>
              <a:t>29C040: 29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bộ</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nhớ</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Flash, C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loại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CMOS, 040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là</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4 Mbit, 512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kbyte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sp>
        <p:nvSpPr>
          <p:cNvPr id="11"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39810873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0">
            <a:extLst>
              <a:ext uri="{FF2B5EF4-FFF2-40B4-BE49-F238E27FC236}">
                <a16:creationId xmlns:a16="http://schemas.microsoft.com/office/drawing/2014/main" id="{32E4E54E-F85D-483F-BFE5-DAFB483554D3}"/>
              </a:ext>
            </a:extLst>
          </p:cNvPr>
          <p:cNvSpPr/>
          <p:nvPr/>
        </p:nvSpPr>
        <p:spPr>
          <a:xfrm>
            <a:off x="712182" y="1751850"/>
            <a:ext cx="8487381" cy="1853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OP Amp (Mạch khuếch đại thuật toán)</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Chức năng cơ bản là khuếch đại tuyến tính. OP Amp có chức năng khuếch đại và xuất tín hiệu đầu vào analog với tỷ lệ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đổi. </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Hệ số khuếch đại cao (hơn 105) đến mức có thể coi đây là mạch khuếch đại lý tưởng với tỷ số khuếch đại vô hạn trong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thiết kế mạch.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xây dựng mạch hồi tiếp dựa theo giả thuyết về hệ số khuếch đại vô hạn này, có thể xác định hệ số khuếch đại chỉ bằng tỷ số điện trở, được gọi là mạch khuếch đại thuật toán.</a:t>
            </a:r>
          </a:p>
        </p:txBody>
      </p:sp>
      <p:sp>
        <p:nvSpPr>
          <p:cNvPr id="4"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IC analog</a:t>
            </a:r>
          </a:p>
        </p:txBody>
      </p:sp>
      <p:grpSp>
        <p:nvGrpSpPr>
          <p:cNvPr id="5" name="그룹 13">
            <a:extLst>
              <a:ext uri="{FF2B5EF4-FFF2-40B4-BE49-F238E27FC236}">
                <a16:creationId xmlns:a16="http://schemas.microsoft.com/office/drawing/2014/main" id="{C3D67207-5260-41D9-9A92-FD1FFB50C0EE}"/>
              </a:ext>
            </a:extLst>
          </p:cNvPr>
          <p:cNvGrpSpPr/>
          <p:nvPr/>
        </p:nvGrpSpPr>
        <p:grpSpPr>
          <a:xfrm>
            <a:off x="2343239" y="3820105"/>
            <a:ext cx="5216347" cy="1734606"/>
            <a:chOff x="2115169" y="4256994"/>
            <a:chExt cx="5216347" cy="1734606"/>
          </a:xfrm>
        </p:grpSpPr>
        <p:pic>
          <p:nvPicPr>
            <p:cNvPr id="6" name="Picture 29" descr="opeamp">
              <a:extLst>
                <a:ext uri="{FF2B5EF4-FFF2-40B4-BE49-F238E27FC236}">
                  <a16:creationId xmlns:a16="http://schemas.microsoft.com/office/drawing/2014/main" id="{EED60C2A-88EE-4FD9-B87E-34A39FECE5F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5169" y="4256994"/>
              <a:ext cx="2037042" cy="139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30">
              <a:extLst>
                <a:ext uri="{FF2B5EF4-FFF2-40B4-BE49-F238E27FC236}">
                  <a16:creationId xmlns:a16="http://schemas.microsoft.com/office/drawing/2014/main" id="{1E6CC7A5-BE0E-4766-9C49-EBCD357E0999}"/>
                </a:ext>
              </a:extLst>
            </p:cNvPr>
            <p:cNvGraphicFramePr>
              <a:graphicFrameLocks noChangeAspect="1"/>
            </p:cNvGraphicFramePr>
            <p:nvPr/>
          </p:nvGraphicFramePr>
          <p:xfrm>
            <a:off x="5117223" y="4433108"/>
            <a:ext cx="2142710" cy="1046894"/>
          </p:xfrm>
          <a:graphic>
            <a:graphicData uri="http://schemas.openxmlformats.org/presentationml/2006/ole">
              <mc:AlternateContent xmlns:mc="http://schemas.openxmlformats.org/markup-compatibility/2006">
                <mc:Choice xmlns:v="urn:schemas-microsoft-com:vml" Requires="v">
                  <p:oleObj r:id="rId5" imgW="1229868" imgH="600456" progId="Visio.Drawing.5">
                    <p:embed/>
                  </p:oleObj>
                </mc:Choice>
                <mc:Fallback>
                  <p:oleObj r:id="rId5" imgW="1229868" imgH="600456" progId="Visio.Drawing.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7223" y="4433108"/>
                          <a:ext cx="2142710" cy="1046894"/>
                        </a:xfrm>
                        <a:prstGeom prst="rect">
                          <a:avLst/>
                        </a:prstGeom>
                        <a:noFill/>
                      </p:spPr>
                    </p:pic>
                  </p:oleObj>
                </mc:Fallback>
              </mc:AlternateContent>
            </a:graphicData>
          </a:graphic>
        </p:graphicFrame>
        <p:sp>
          <p:nvSpPr>
            <p:cNvPr id="8" name="Text Box 15">
              <a:extLst>
                <a:ext uri="{FF2B5EF4-FFF2-40B4-BE49-F238E27FC236}">
                  <a16:creationId xmlns:a16="http://schemas.microsoft.com/office/drawing/2014/main" id="{629BE358-EC4A-4ACB-AD2C-74DCB818A43E}"/>
                </a:ext>
              </a:extLst>
            </p:cNvPr>
            <p:cNvSpPr txBox="1">
              <a:spLocks noChangeArrowheads="1"/>
            </p:cNvSpPr>
            <p:nvPr/>
          </p:nvSpPr>
          <p:spPr bwMode="auto">
            <a:xfrm>
              <a:off x="2478372" y="5699212"/>
              <a:ext cx="1310636"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Hình</a:t>
              </a:r>
              <a:r>
                <a:rPr lang="en-US" altLang="ko-KR" dirty="0"/>
                <a:t> </a:t>
              </a:r>
              <a:r>
                <a:rPr lang="en-US" altLang="ko-KR" dirty="0" err="1"/>
                <a:t>thức</a:t>
              </a:r>
              <a:r>
                <a:rPr lang="en-US" altLang="ko-KR" dirty="0"/>
                <a:t> </a:t>
              </a:r>
            </a:p>
          </p:txBody>
        </p:sp>
        <p:sp>
          <p:nvSpPr>
            <p:cNvPr id="9" name="Text Box 16">
              <a:extLst>
                <a:ext uri="{FF2B5EF4-FFF2-40B4-BE49-F238E27FC236}">
                  <a16:creationId xmlns:a16="http://schemas.microsoft.com/office/drawing/2014/main" id="{ABFAA47E-1344-4AAE-BBF6-868303CF3D53}"/>
                </a:ext>
              </a:extLst>
            </p:cNvPr>
            <p:cNvSpPr txBox="1">
              <a:spLocks noChangeArrowheads="1"/>
            </p:cNvSpPr>
            <p:nvPr/>
          </p:nvSpPr>
          <p:spPr bwMode="auto">
            <a:xfrm>
              <a:off x="5045640" y="5699212"/>
              <a:ext cx="2285876"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altLang="ko-KR" dirty="0"/>
                <a:t>Ký hiệu trong sơ đồ mạch</a:t>
              </a:r>
            </a:p>
          </p:txBody>
        </p:sp>
      </p:grpSp>
      <p:sp>
        <p:nvSpPr>
          <p:cNvPr id="10"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2825100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0">
            <a:extLst>
              <a:ext uri="{FF2B5EF4-FFF2-40B4-BE49-F238E27FC236}">
                <a16:creationId xmlns:a16="http://schemas.microsoft.com/office/drawing/2014/main" id="{32E4E54E-F85D-483F-BFE5-DAFB483554D3}"/>
              </a:ext>
            </a:extLst>
          </p:cNvPr>
          <p:cNvSpPr/>
          <p:nvPr/>
        </p:nvSpPr>
        <p:spPr>
          <a:xfrm>
            <a:off x="712182" y="1751850"/>
            <a:ext cx="8487381" cy="2458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Bộ điều chỉnh 3 cực </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Bộ điều chỉnh duy trì điện áp đầu ra luôn không đổi và ổn định ngay cả khi cường độ dòng điện đầu ra hoặc điện áp 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vào liên quan thay đổi.</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IC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khuếch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285750" indent="-285750">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IC analog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khuếch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khuếch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IC điều khiển động cơ</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những IC có thể điều khiển chiều quay của động cơ điện một chiều, kiểm soát tốc độ, v.v. và khi nối với bộ vi xử lý, có thể thực hiện một số thao tác điều khiển phức tạp.</a:t>
            </a:r>
          </a:p>
        </p:txBody>
      </p:sp>
      <p:sp>
        <p:nvSpPr>
          <p:cNvPr id="4"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IC analog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5" name="그룹 1">
            <a:extLst>
              <a:ext uri="{FF2B5EF4-FFF2-40B4-BE49-F238E27FC236}">
                <a16:creationId xmlns:a16="http://schemas.microsoft.com/office/drawing/2014/main" id="{9CA2C98B-44DF-4EB1-A46A-1623D326881A}"/>
              </a:ext>
            </a:extLst>
          </p:cNvPr>
          <p:cNvGrpSpPr/>
          <p:nvPr/>
        </p:nvGrpSpPr>
        <p:grpSpPr>
          <a:xfrm>
            <a:off x="1167820" y="4323507"/>
            <a:ext cx="7276792" cy="1975811"/>
            <a:chOff x="1167820" y="4323507"/>
            <a:chExt cx="7276792" cy="1975811"/>
          </a:xfrm>
        </p:grpSpPr>
        <p:pic>
          <p:nvPicPr>
            <p:cNvPr id="6" name="Picture 7" descr="regulator">
              <a:extLst>
                <a:ext uri="{FF2B5EF4-FFF2-40B4-BE49-F238E27FC236}">
                  <a16:creationId xmlns:a16="http://schemas.microsoft.com/office/drawing/2014/main" id="{533D48E2-E22A-4553-BE61-8862436D219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67820" y="4580649"/>
              <a:ext cx="2262068" cy="116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http://www.ehtec.com/epart/img/ampic.jpg">
              <a:extLst>
                <a:ext uri="{FF2B5EF4-FFF2-40B4-BE49-F238E27FC236}">
                  <a16:creationId xmlns:a16="http://schemas.microsoft.com/office/drawing/2014/main" id="{089A5026-23F1-4923-9064-2645DF4333A7}"/>
                </a:ext>
              </a:extLst>
            </p:cNvPr>
            <p:cNvPicPr>
              <a:picLocks noChangeAspect="1" noChangeArrowheads="1"/>
            </p:cNvPicPr>
            <p:nvPr/>
          </p:nvPicPr>
          <p:blipFill>
            <a:blip r:embed="rId5" r:link="rId6">
              <a:extLst>
                <a:ext uri="{28A0092B-C50C-407E-A947-70E740481C1C}">
                  <a14:useLocalDpi xmlns:a14="http://schemas.microsoft.com/office/drawing/2010/main"/>
                </a:ext>
              </a:extLst>
            </a:blip>
            <a:srcRect/>
            <a:stretch>
              <a:fillRect/>
            </a:stretch>
          </p:blipFill>
          <p:spPr bwMode="auto">
            <a:xfrm>
              <a:off x="3821428" y="4874261"/>
              <a:ext cx="2580590" cy="875354"/>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9" descr="motorcnt">
              <a:extLst>
                <a:ext uri="{FF2B5EF4-FFF2-40B4-BE49-F238E27FC236}">
                  <a16:creationId xmlns:a16="http://schemas.microsoft.com/office/drawing/2014/main" id="{D532F230-D773-4D15-9F3F-D59ABD1FDE2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083614" y="4323507"/>
              <a:ext cx="1220064" cy="1426108"/>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16">
              <a:extLst>
                <a:ext uri="{FF2B5EF4-FFF2-40B4-BE49-F238E27FC236}">
                  <a16:creationId xmlns:a16="http://schemas.microsoft.com/office/drawing/2014/main" id="{81A9F14C-5073-4E07-A03E-9249E698FF1E}"/>
                </a:ext>
              </a:extLst>
            </p:cNvPr>
            <p:cNvSpPr txBox="1">
              <a:spLocks noChangeArrowheads="1"/>
            </p:cNvSpPr>
            <p:nvPr/>
          </p:nvSpPr>
          <p:spPr bwMode="auto">
            <a:xfrm>
              <a:off x="1498429" y="5806875"/>
              <a:ext cx="1787454"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Bộ</a:t>
              </a:r>
              <a:r>
                <a:rPr lang="en-US" altLang="ko-KR" dirty="0"/>
                <a:t> </a:t>
              </a:r>
              <a:r>
                <a:rPr lang="en-US" altLang="ko-KR" dirty="0" err="1"/>
                <a:t>điều</a:t>
              </a:r>
              <a:r>
                <a:rPr lang="en-US" altLang="ko-KR" dirty="0"/>
                <a:t> </a:t>
              </a:r>
              <a:r>
                <a:rPr lang="en-US" altLang="ko-KR" dirty="0" err="1"/>
                <a:t>chỉnh</a:t>
              </a:r>
              <a:r>
                <a:rPr lang="en-US" altLang="ko-KR" dirty="0"/>
                <a:t> 3 </a:t>
              </a:r>
              <a:r>
                <a:rPr lang="en-US" altLang="ko-KR" dirty="0" err="1"/>
                <a:t>cực</a:t>
              </a:r>
              <a:endParaRPr lang="en-US" altLang="ko-KR" dirty="0"/>
            </a:p>
          </p:txBody>
        </p:sp>
        <p:sp>
          <p:nvSpPr>
            <p:cNvPr id="10" name="Text Box 16">
              <a:extLst>
                <a:ext uri="{FF2B5EF4-FFF2-40B4-BE49-F238E27FC236}">
                  <a16:creationId xmlns:a16="http://schemas.microsoft.com/office/drawing/2014/main" id="{57EE5FAB-3054-4B58-9270-6E47D231043F}"/>
                </a:ext>
              </a:extLst>
            </p:cNvPr>
            <p:cNvSpPr txBox="1">
              <a:spLocks noChangeArrowheads="1"/>
            </p:cNvSpPr>
            <p:nvPr/>
          </p:nvSpPr>
          <p:spPr bwMode="auto">
            <a:xfrm>
              <a:off x="4172180" y="5806875"/>
              <a:ext cx="1787454" cy="492443"/>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a:t>IC </a:t>
              </a:r>
              <a:r>
                <a:rPr lang="en-US" altLang="ko-KR" dirty="0" err="1"/>
                <a:t>của</a:t>
              </a:r>
              <a:r>
                <a:rPr lang="en-US" altLang="ko-KR" dirty="0"/>
                <a:t> </a:t>
              </a:r>
              <a:r>
                <a:rPr lang="en-US" altLang="ko-KR" dirty="0" err="1"/>
                <a:t>bộ</a:t>
              </a:r>
              <a:r>
                <a:rPr lang="en-US" altLang="ko-KR" dirty="0"/>
                <a:t> </a:t>
              </a:r>
              <a:r>
                <a:rPr lang="en-US" altLang="ko-KR" dirty="0" err="1"/>
                <a:t>khuếch</a:t>
              </a:r>
              <a:r>
                <a:rPr lang="en-US" altLang="ko-KR" dirty="0"/>
                <a:t> </a:t>
              </a:r>
              <a:r>
                <a:rPr lang="en-US" altLang="ko-KR" dirty="0" err="1"/>
                <a:t>đại</a:t>
              </a:r>
              <a:r>
                <a:rPr lang="en-US" altLang="ko-KR" dirty="0"/>
                <a:t> </a:t>
              </a:r>
              <a:r>
                <a:rPr lang="en-US" altLang="ko-KR" dirty="0" err="1"/>
                <a:t>công</a:t>
              </a:r>
              <a:r>
                <a:rPr lang="en-US" altLang="ko-KR" dirty="0"/>
                <a:t> </a:t>
              </a:r>
              <a:r>
                <a:rPr lang="en-US" altLang="ko-KR" dirty="0" err="1"/>
                <a:t>suất</a:t>
              </a:r>
              <a:endParaRPr lang="en-US" altLang="ko-KR" dirty="0"/>
            </a:p>
          </p:txBody>
        </p:sp>
        <p:sp>
          <p:nvSpPr>
            <p:cNvPr id="11" name="Text Box 16">
              <a:extLst>
                <a:ext uri="{FF2B5EF4-FFF2-40B4-BE49-F238E27FC236}">
                  <a16:creationId xmlns:a16="http://schemas.microsoft.com/office/drawing/2014/main" id="{E96878E0-A5CC-426D-A53A-86197E2D2500}"/>
                </a:ext>
              </a:extLst>
            </p:cNvPr>
            <p:cNvSpPr txBox="1">
              <a:spLocks noChangeArrowheads="1"/>
            </p:cNvSpPr>
            <p:nvPr/>
          </p:nvSpPr>
          <p:spPr bwMode="auto">
            <a:xfrm>
              <a:off x="6918960" y="5806875"/>
              <a:ext cx="1525652"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altLang="ko-KR" dirty="0"/>
                <a:t>IC điều khiển động cơ</a:t>
              </a:r>
            </a:p>
          </p:txBody>
        </p:sp>
      </p:grpSp>
      <p:sp>
        <p:nvSpPr>
          <p:cNvPr id="12"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34103704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Linh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kiện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bán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dẫn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liên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quan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đến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sóng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ánh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sáng</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4"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Điốt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quang</a:t>
            </a:r>
            <a:r>
              <a:rPr lang="en-US" altLang="ko-KR" sz="1400" dirty="0">
                <a:solidFill>
                  <a:schemeClr val="tx1"/>
                </a:solidFill>
                <a:latin typeface="SamsungOne-400" panose="020B0503030303020204" pitchFamily="34" charset="0"/>
                <a:ea typeface="SamsungOne-400" panose="020B0503030303020204" pitchFamily="34" charset="0"/>
              </a:rPr>
              <a:t> (LED)</a:t>
            </a:r>
          </a:p>
        </p:txBody>
      </p:sp>
      <p:sp>
        <p:nvSpPr>
          <p:cNvPr id="5" name="직사각형 13">
            <a:extLst>
              <a:ext uri="{FF2B5EF4-FFF2-40B4-BE49-F238E27FC236}">
                <a16:creationId xmlns:a16="http://schemas.microsoft.com/office/drawing/2014/main" id="{E9283073-C239-492A-AE63-B12EC3A452FC}"/>
              </a:ext>
            </a:extLst>
          </p:cNvPr>
          <p:cNvSpPr/>
          <p:nvPr/>
        </p:nvSpPr>
        <p:spPr>
          <a:xfrm>
            <a:off x="712182" y="2174873"/>
            <a:ext cx="8487381"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trộn một tạp chất cụ thể với một chất bán dẫn, nếu dòng điện thuận đi qua lớp chuyển tiếp PN thì sẽ phát ra ánh sáng có bước sóng cụ thể tùy theo loại tạp chất đó.</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Những màu chính gồm đỏ, lục và vàng. Những năm gần đây, điốt phát quang màu lam đã được phát triển nhằm tạo ra ba màu cơ bản của ánh sáng, từ đó giúp hiển thị hình ảnh đầy đủ màu sắc.</a:t>
            </a:r>
          </a:p>
        </p:txBody>
      </p:sp>
      <p:sp>
        <p:nvSpPr>
          <p:cNvPr id="7"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6" name="그룹 5"/>
          <p:cNvGrpSpPr/>
          <p:nvPr/>
        </p:nvGrpSpPr>
        <p:grpSpPr>
          <a:xfrm>
            <a:off x="1728153" y="3459480"/>
            <a:ext cx="6448108" cy="2361061"/>
            <a:chOff x="1728153" y="3459480"/>
            <a:chExt cx="6448108" cy="2361061"/>
          </a:xfrm>
        </p:grpSpPr>
        <p:pic>
          <p:nvPicPr>
            <p:cNvPr id="9" name="Picture 2" descr="ë°ê´ë¤ì´ì¤ëì ëí ì´ë¯¸ì§ ê²ìê²°ê³¼">
              <a:extLst>
                <a:ext uri="{FF2B5EF4-FFF2-40B4-BE49-F238E27FC236}">
                  <a16:creationId xmlns:a16="http://schemas.microsoft.com/office/drawing/2014/main" id="{BFAA9CD4-3425-438B-9465-96B6C5BCA674}"/>
                </a:ext>
              </a:extLst>
            </p:cNvPr>
            <p:cNvPicPr>
              <a:picLocks noChangeAspect="1" noChangeArrowheads="1"/>
            </p:cNvPicPr>
            <p:nvPr/>
          </p:nvPicPr>
          <p:blipFill rotWithShape="1">
            <a:blip r:embed="rId4">
              <a:clrChange>
                <a:clrFrom>
                  <a:srgbClr val="F6F4F9"/>
                </a:clrFrom>
                <a:clrTo>
                  <a:srgbClr val="F6F4F9">
                    <a:alpha val="0"/>
                  </a:srgbClr>
                </a:clrTo>
              </a:clrChange>
              <a:extLst>
                <a:ext uri="{28A0092B-C50C-407E-A947-70E740481C1C}">
                  <a14:useLocalDpi xmlns:a14="http://schemas.microsoft.com/office/drawing/2010/main"/>
                </a:ext>
              </a:extLst>
            </a:blip>
            <a:srcRect t="25113"/>
            <a:stretch/>
          </p:blipFill>
          <p:spPr bwMode="auto">
            <a:xfrm>
              <a:off x="1728153" y="3602634"/>
              <a:ext cx="6371907" cy="16767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6">
              <a:extLst>
                <a:ext uri="{FF2B5EF4-FFF2-40B4-BE49-F238E27FC236}">
                  <a16:creationId xmlns:a16="http://schemas.microsoft.com/office/drawing/2014/main" id="{661C07F9-33E9-45B7-9233-25996B04756C}"/>
                </a:ext>
              </a:extLst>
            </p:cNvPr>
            <p:cNvSpPr txBox="1">
              <a:spLocks noChangeArrowheads="1"/>
            </p:cNvSpPr>
            <p:nvPr/>
          </p:nvSpPr>
          <p:spPr bwMode="auto">
            <a:xfrm>
              <a:off x="3809553" y="5528153"/>
              <a:ext cx="2285876"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Điốt</a:t>
              </a:r>
              <a:r>
                <a:rPr lang="en-US" altLang="ko-KR" dirty="0"/>
                <a:t> </a:t>
              </a:r>
              <a:r>
                <a:rPr lang="en-US" altLang="ko-KR" dirty="0" err="1"/>
                <a:t>phát</a:t>
              </a:r>
              <a:r>
                <a:rPr lang="en-US" altLang="ko-KR" dirty="0"/>
                <a:t> </a:t>
              </a:r>
              <a:r>
                <a:rPr lang="en-US" altLang="ko-KR" dirty="0" err="1"/>
                <a:t>quang</a:t>
              </a:r>
              <a:r>
                <a:rPr lang="en-US" altLang="ko-KR" dirty="0"/>
                <a:t> (LED)</a:t>
              </a:r>
            </a:p>
          </p:txBody>
        </p:sp>
        <p:sp>
          <p:nvSpPr>
            <p:cNvPr id="11" name="직사각형 10">
              <a:extLst>
                <a:ext uri="{FF2B5EF4-FFF2-40B4-BE49-F238E27FC236}">
                  <a16:creationId xmlns:a16="http://schemas.microsoft.com/office/drawing/2014/main" id="{ABDEE04A-7207-4B80-BDBD-74BC91D6F480}"/>
                </a:ext>
              </a:extLst>
            </p:cNvPr>
            <p:cNvSpPr/>
            <p:nvPr/>
          </p:nvSpPr>
          <p:spPr>
            <a:xfrm>
              <a:off x="1728153" y="3459480"/>
              <a:ext cx="6448108" cy="201168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94866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1" name="직사각형 10">
            <a:extLst>
              <a:ext uri="{FF2B5EF4-FFF2-40B4-BE49-F238E27FC236}">
                <a16:creationId xmlns:a16="http://schemas.microsoft.com/office/drawing/2014/main" id="{32E4E54E-F85D-483F-BFE5-DAFB483554D3}"/>
              </a:ext>
            </a:extLst>
          </p:cNvPr>
          <p:cNvSpPr/>
          <p:nvPr/>
        </p:nvSpPr>
        <p:spPr>
          <a:xfrm>
            <a:off x="712182" y="1698510"/>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Đây là một điốt phát quang phát ra ánh sáng có bước sóng hồng ngoại, được sử dụng rộng rãi để truyền tín hiệu trong thiết bị điều khiển từ xa như TV, nhiều kích thước và hình dạng khác nhau.</a:t>
            </a:r>
          </a:p>
        </p:txBody>
      </p:sp>
      <p:sp>
        <p:nvSpPr>
          <p:cNvPr id="12" name="직사각형 11">
            <a:extLst>
              <a:ext uri="{FF2B5EF4-FFF2-40B4-BE49-F238E27FC236}">
                <a16:creationId xmlns:a16="http://schemas.microsoft.com/office/drawing/2014/main" id="{CD08A5E7-4488-46D4-9257-0EF03363BF92}"/>
              </a:ext>
            </a:extLst>
          </p:cNvPr>
          <p:cNvSpPr/>
          <p:nvPr/>
        </p:nvSpPr>
        <p:spPr>
          <a:xfrm>
            <a:off x="580388" y="146839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Điốt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ngoại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5"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5" name="그룹 4"/>
          <p:cNvGrpSpPr/>
          <p:nvPr/>
        </p:nvGrpSpPr>
        <p:grpSpPr>
          <a:xfrm>
            <a:off x="3812810" y="2415597"/>
            <a:ext cx="2286000" cy="2643858"/>
            <a:chOff x="3812810" y="2468937"/>
            <a:chExt cx="2286000" cy="2643858"/>
          </a:xfrm>
        </p:grpSpPr>
        <p:sp>
          <p:nvSpPr>
            <p:cNvPr id="10" name="Text Box 16">
              <a:extLst>
                <a:ext uri="{FF2B5EF4-FFF2-40B4-BE49-F238E27FC236}">
                  <a16:creationId xmlns:a16="http://schemas.microsoft.com/office/drawing/2014/main" id="{2555319E-273B-424C-BCF9-5364688666BC}"/>
                </a:ext>
              </a:extLst>
            </p:cNvPr>
            <p:cNvSpPr txBox="1">
              <a:spLocks noChangeArrowheads="1"/>
            </p:cNvSpPr>
            <p:nvPr/>
          </p:nvSpPr>
          <p:spPr bwMode="auto">
            <a:xfrm>
              <a:off x="3812810" y="4820407"/>
              <a:ext cx="2285876"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Điốt</a:t>
              </a:r>
              <a:r>
                <a:rPr lang="en-US" altLang="ko-KR" dirty="0"/>
                <a:t> </a:t>
              </a:r>
              <a:r>
                <a:rPr lang="en-US" altLang="ko-KR" dirty="0" err="1"/>
                <a:t>phát</a:t>
              </a:r>
              <a:r>
                <a:rPr lang="en-US" altLang="ko-KR" dirty="0"/>
                <a:t> </a:t>
              </a:r>
              <a:r>
                <a:rPr lang="en-US" altLang="ko-KR" dirty="0" err="1"/>
                <a:t>quang</a:t>
              </a:r>
              <a:r>
                <a:rPr lang="en-US" altLang="ko-KR" dirty="0"/>
                <a:t> </a:t>
              </a:r>
              <a:r>
                <a:rPr lang="en-US" altLang="ko-KR" dirty="0" err="1"/>
                <a:t>hồng</a:t>
              </a:r>
              <a:r>
                <a:rPr lang="en-US" altLang="ko-KR" dirty="0"/>
                <a:t> </a:t>
              </a:r>
              <a:r>
                <a:rPr lang="en-US" altLang="ko-KR" dirty="0" err="1"/>
                <a:t>ngoại</a:t>
              </a:r>
              <a:endParaRPr lang="en-US" altLang="ko-KR" dirty="0"/>
            </a:p>
          </p:txBody>
        </p:sp>
        <p:grpSp>
          <p:nvGrpSpPr>
            <p:cNvPr id="4" name="그룹 3"/>
            <p:cNvGrpSpPr/>
            <p:nvPr/>
          </p:nvGrpSpPr>
          <p:grpSpPr>
            <a:xfrm>
              <a:off x="3812810" y="2468937"/>
              <a:ext cx="2286000" cy="2316480"/>
              <a:chOff x="3733800" y="2423160"/>
              <a:chExt cx="2286000" cy="2316480"/>
            </a:xfrm>
          </p:grpSpPr>
          <p:pic>
            <p:nvPicPr>
              <p:cNvPr id="3" name="그림 2"/>
              <p:cNvPicPr>
                <a:picLocks noChangeAspect="1"/>
              </p:cNvPicPr>
              <p:nvPr/>
            </p:nvPicPr>
            <p:blipFill>
              <a:blip r:embed="rId4"/>
              <a:stretch>
                <a:fillRect/>
              </a:stretch>
            </p:blipFill>
            <p:spPr>
              <a:xfrm>
                <a:off x="4025995" y="2458150"/>
                <a:ext cx="1612805" cy="2272292"/>
              </a:xfrm>
              <a:prstGeom prst="rect">
                <a:avLst/>
              </a:prstGeom>
            </p:spPr>
          </p:pic>
          <p:sp>
            <p:nvSpPr>
              <p:cNvPr id="16" name="직사각형 15">
                <a:extLst>
                  <a:ext uri="{FF2B5EF4-FFF2-40B4-BE49-F238E27FC236}">
                    <a16:creationId xmlns:a16="http://schemas.microsoft.com/office/drawing/2014/main" id="{ABDEE04A-7207-4B80-BDBD-74BC91D6F480}"/>
                  </a:ext>
                </a:extLst>
              </p:cNvPr>
              <p:cNvSpPr/>
              <p:nvPr/>
            </p:nvSpPr>
            <p:spPr>
              <a:xfrm>
                <a:off x="3733800" y="2423160"/>
                <a:ext cx="2286000" cy="231648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4614638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1" name="직사각형 10">
            <a:extLst>
              <a:ext uri="{FF2B5EF4-FFF2-40B4-BE49-F238E27FC236}">
                <a16:creationId xmlns:a16="http://schemas.microsoft.com/office/drawing/2014/main" id="{32E4E54E-F85D-483F-BFE5-DAFB483554D3}"/>
              </a:ext>
            </a:extLst>
          </p:cNvPr>
          <p:cNvSpPr/>
          <p:nvPr/>
        </p:nvSpPr>
        <p:spPr>
          <a:xfrm>
            <a:off x="712182" y="1698510"/>
            <a:ext cx="8487381" cy="2130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6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Điốt quang</a:t>
            </a:r>
          </a:p>
          <a:p>
            <a:pPr marL="285750" indent="-285750">
              <a:spcAft>
                <a:spcPts val="6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ánh sáng đi tới lớp chuyển tiếp của điốt quang, dòng điện chạy qua do năng lượng ánh sáng ngược với đèn LED 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cường độ dòng điện chạy qua tỷ lệ thuận với cường độ ánh sáng.</a:t>
            </a:r>
          </a:p>
          <a:p>
            <a:pPr marL="182563" indent="-182563">
              <a:spcAft>
                <a:spcPts val="6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Transistor quang</a:t>
            </a:r>
          </a:p>
          <a:p>
            <a:pPr marL="285750" indent="-285750">
              <a:spcAft>
                <a:spcPts val="6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Linh kiện hoạt động tương tự điốt quang, dòng điện tại cực góp chạy qua khi ánh sáng đi vào cực gốc của transistor.</a:t>
            </a:r>
          </a:p>
          <a:p>
            <a:pPr marL="182563" indent="-182563">
              <a:spcAft>
                <a:spcPts val="6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Tế bào CDS </a:t>
            </a:r>
          </a:p>
          <a:p>
            <a:pPr marL="285750" indent="-285750">
              <a:spcAft>
                <a:spcPts val="6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Thiết bị CDS tận dụng đặc tính điện trở giảm khi ánh sáng chiếu vào. Độ nhạy tốt nhưng thời gian phản hồi chậm hơn so với điốt quang hoặc transistor quang.</a:t>
            </a:r>
          </a:p>
        </p:txBody>
      </p:sp>
      <p:sp>
        <p:nvSpPr>
          <p:cNvPr id="12" name="직사각형 11">
            <a:extLst>
              <a:ext uri="{FF2B5EF4-FFF2-40B4-BE49-F238E27FC236}">
                <a16:creationId xmlns:a16="http://schemas.microsoft.com/office/drawing/2014/main" id="{CD08A5E7-4488-46D4-9257-0EF03363BF92}"/>
              </a:ext>
            </a:extLst>
          </p:cNvPr>
          <p:cNvSpPr/>
          <p:nvPr/>
        </p:nvSpPr>
        <p:spPr>
          <a:xfrm>
            <a:off x="580388" y="146839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2875606" y="4199547"/>
            <a:ext cx="1674056" cy="2084556"/>
            <a:chOff x="2593666" y="4108107"/>
            <a:chExt cx="1674056" cy="2084556"/>
          </a:xfrm>
        </p:grpSpPr>
        <p:pic>
          <p:nvPicPr>
            <p:cNvPr id="16" name="Picture 9" descr="photoelec">
              <a:extLst>
                <a:ext uri="{FF2B5EF4-FFF2-40B4-BE49-F238E27FC236}">
                  <a16:creationId xmlns:a16="http://schemas.microsoft.com/office/drawing/2014/main" id="{0403CAE9-D209-4CA4-89A5-E8E14933C64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3666" y="4108107"/>
              <a:ext cx="1674056" cy="1764594"/>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8" name="Text Box 16">
              <a:extLst>
                <a:ext uri="{FF2B5EF4-FFF2-40B4-BE49-F238E27FC236}">
                  <a16:creationId xmlns:a16="http://schemas.microsoft.com/office/drawing/2014/main" id="{593C8E76-0230-49EB-B76A-C626B5D59456}"/>
                </a:ext>
              </a:extLst>
            </p:cNvPr>
            <p:cNvSpPr txBox="1">
              <a:spLocks noChangeArrowheads="1"/>
            </p:cNvSpPr>
            <p:nvPr/>
          </p:nvSpPr>
          <p:spPr bwMode="auto">
            <a:xfrm>
              <a:off x="2676246" y="5900275"/>
              <a:ext cx="1508896"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a:t>Transistor </a:t>
              </a:r>
              <a:r>
                <a:rPr lang="en-US" altLang="ko-KR" dirty="0" err="1"/>
                <a:t>quang</a:t>
              </a:r>
              <a:endParaRPr lang="en-US" altLang="ko-KR" dirty="0"/>
            </a:p>
          </p:txBody>
        </p:sp>
      </p:grpSp>
      <p:grpSp>
        <p:nvGrpSpPr>
          <p:cNvPr id="3" name="그룹 2"/>
          <p:cNvGrpSpPr/>
          <p:nvPr/>
        </p:nvGrpSpPr>
        <p:grpSpPr>
          <a:xfrm>
            <a:off x="4915246" y="4190381"/>
            <a:ext cx="2089114" cy="2093722"/>
            <a:chOff x="5220046" y="4098941"/>
            <a:chExt cx="2089114" cy="2093722"/>
          </a:xfrm>
        </p:grpSpPr>
        <p:pic>
          <p:nvPicPr>
            <p:cNvPr id="17" name="Picture 10">
              <a:extLst>
                <a:ext uri="{FF2B5EF4-FFF2-40B4-BE49-F238E27FC236}">
                  <a16:creationId xmlns:a16="http://schemas.microsoft.com/office/drawing/2014/main" id="{EAA11D83-A0B7-4024-AD9D-69F144D2367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20046" y="4098941"/>
              <a:ext cx="2089114" cy="1757844"/>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5" name="Text Box 16">
              <a:extLst>
                <a:ext uri="{FF2B5EF4-FFF2-40B4-BE49-F238E27FC236}">
                  <a16:creationId xmlns:a16="http://schemas.microsoft.com/office/drawing/2014/main" id="{AF8B54EE-C306-43F8-821C-81CF3054276F}"/>
                </a:ext>
              </a:extLst>
            </p:cNvPr>
            <p:cNvSpPr txBox="1">
              <a:spLocks noChangeArrowheads="1"/>
            </p:cNvSpPr>
            <p:nvPr/>
          </p:nvSpPr>
          <p:spPr bwMode="auto">
            <a:xfrm>
              <a:off x="5510155" y="5900275"/>
              <a:ext cx="1508896"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Tế</a:t>
              </a:r>
              <a:r>
                <a:rPr lang="en-US" altLang="ko-KR" dirty="0"/>
                <a:t> </a:t>
              </a:r>
              <a:r>
                <a:rPr lang="en-US" altLang="ko-KR" dirty="0" err="1"/>
                <a:t>bào</a:t>
              </a:r>
              <a:r>
                <a:rPr lang="en-US" altLang="ko-KR" dirty="0"/>
                <a:t> </a:t>
              </a:r>
              <a:r>
                <a:rPr lang="en-US" altLang="ko-KR" dirty="0" err="1"/>
                <a:t>Cds</a:t>
              </a:r>
              <a:r>
                <a:rPr lang="en-US" altLang="ko-KR" dirty="0"/>
                <a:t> </a:t>
              </a:r>
            </a:p>
          </p:txBody>
        </p:sp>
      </p:grpSp>
      <p:sp>
        <p:nvSpPr>
          <p:cNvPr id="14"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3634677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Màn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hình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bảy</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đoạn</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0" name="직사각형 9">
            <a:extLst>
              <a:ext uri="{FF2B5EF4-FFF2-40B4-BE49-F238E27FC236}">
                <a16:creationId xmlns:a16="http://schemas.microsoft.com/office/drawing/2014/main" id="{5E3F5ED9-7CE1-4155-AF58-E84C06FFAF1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Thiết bị có bảy đèn LED để hiển thị chữ số và chữ số có thể được hiển thị bằng bảy phần tử.</a:t>
            </a:r>
          </a:p>
        </p:txBody>
      </p:sp>
      <p:sp>
        <p:nvSpPr>
          <p:cNvPr id="14" name="직사각형 13">
            <a:extLst>
              <a:ext uri="{FF2B5EF4-FFF2-40B4-BE49-F238E27FC236}">
                <a16:creationId xmlns:a16="http://schemas.microsoft.com/office/drawing/2014/main" id="{E9283073-C239-492A-AE63-B12EC3A452FC}"/>
              </a:ext>
            </a:extLst>
          </p:cNvPr>
          <p:cNvSpPr/>
          <p:nvPr/>
        </p:nvSpPr>
        <p:spPr>
          <a:xfrm>
            <a:off x="712182" y="2174873"/>
            <a:ext cx="8726286" cy="125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Cực dương chung</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cực dương của điốt thường được nối với điện áp +5 [V], tức là sử dụng điện áp 0 [V] cho những điốt cần phát sáng.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Cực âm chung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cực âm của điốt được nối với điện áp 0 [V], do vậy có thể nối +5 [V] vào những điốt cần phát sáng.</a:t>
            </a:r>
          </a:p>
        </p:txBody>
      </p:sp>
      <p:grpSp>
        <p:nvGrpSpPr>
          <p:cNvPr id="3" name="그룹 2">
            <a:extLst>
              <a:ext uri="{FF2B5EF4-FFF2-40B4-BE49-F238E27FC236}">
                <a16:creationId xmlns:a16="http://schemas.microsoft.com/office/drawing/2014/main" id="{17760A36-72DE-439C-8881-19177451F8BA}"/>
              </a:ext>
            </a:extLst>
          </p:cNvPr>
          <p:cNvGrpSpPr/>
          <p:nvPr/>
        </p:nvGrpSpPr>
        <p:grpSpPr>
          <a:xfrm>
            <a:off x="1801094" y="3769954"/>
            <a:ext cx="6302793" cy="2352947"/>
            <a:chOff x="1289386" y="3853774"/>
            <a:chExt cx="6302793" cy="2352947"/>
          </a:xfrm>
        </p:grpSpPr>
        <p:pic>
          <p:nvPicPr>
            <p:cNvPr id="11" name="Picture 7" descr="http://www.ehtec.com/epart/img/segmentled.jpg">
              <a:extLst>
                <a:ext uri="{FF2B5EF4-FFF2-40B4-BE49-F238E27FC236}">
                  <a16:creationId xmlns:a16="http://schemas.microsoft.com/office/drawing/2014/main" id="{F6C79107-8EA6-453C-8AE2-43BFB3DF780A}"/>
                </a:ext>
              </a:extLst>
            </p:cNvPr>
            <p:cNvPicPr>
              <a:picLocks noChangeAspect="1" noChangeArrowheads="1"/>
            </p:cNvPicPr>
            <p:nvPr/>
          </p:nvPicPr>
          <p:blipFill>
            <a:blip r:embed="rId4" r:link="rId5">
              <a:extLst>
                <a:ext uri="{28A0092B-C50C-407E-A947-70E740481C1C}">
                  <a14:useLocalDpi xmlns:a14="http://schemas.microsoft.com/office/drawing/2010/main"/>
                </a:ext>
              </a:extLst>
            </a:blip>
            <a:srcRect/>
            <a:stretch>
              <a:fillRect/>
            </a:stretch>
          </p:blipFill>
          <p:spPr bwMode="auto">
            <a:xfrm>
              <a:off x="1289386" y="4038440"/>
              <a:ext cx="3442902" cy="1570019"/>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3" name="Text Box 16">
              <a:extLst>
                <a:ext uri="{FF2B5EF4-FFF2-40B4-BE49-F238E27FC236}">
                  <a16:creationId xmlns:a16="http://schemas.microsoft.com/office/drawing/2014/main" id="{5D6E8503-6ED3-427E-98FA-A80239886313}"/>
                </a:ext>
              </a:extLst>
            </p:cNvPr>
            <p:cNvSpPr txBox="1">
              <a:spLocks noChangeArrowheads="1"/>
            </p:cNvSpPr>
            <p:nvPr/>
          </p:nvSpPr>
          <p:spPr bwMode="auto">
            <a:xfrm>
              <a:off x="1861965" y="5714278"/>
              <a:ext cx="2285876" cy="492443"/>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Hình</a:t>
              </a:r>
              <a:r>
                <a:rPr lang="en-US" altLang="ko-KR" dirty="0"/>
                <a:t> </a:t>
              </a:r>
              <a:r>
                <a:rPr lang="en-US" altLang="ko-KR" dirty="0" err="1"/>
                <a:t>thức</a:t>
              </a:r>
              <a:r>
                <a:rPr lang="en-US" altLang="ko-KR" dirty="0"/>
                <a:t> </a:t>
              </a:r>
              <a:r>
                <a:rPr lang="en-US" altLang="ko-KR" dirty="0" err="1"/>
                <a:t>của</a:t>
              </a:r>
              <a:r>
                <a:rPr lang="en-US" altLang="ko-KR" dirty="0"/>
                <a:t> </a:t>
              </a:r>
              <a:r>
                <a:rPr lang="en-US" altLang="ko-KR" dirty="0" err="1"/>
                <a:t>màn</a:t>
              </a:r>
              <a:r>
                <a:rPr lang="en-US" altLang="ko-KR" dirty="0"/>
                <a:t> </a:t>
              </a:r>
              <a:r>
                <a:rPr lang="en-US" altLang="ko-KR" dirty="0" err="1"/>
                <a:t>hình</a:t>
              </a:r>
              <a:r>
                <a:rPr lang="en-US" altLang="ko-KR" dirty="0"/>
                <a:t> </a:t>
              </a:r>
              <a:r>
                <a:rPr lang="en-US" altLang="ko-KR" dirty="0" err="1"/>
                <a:t>bảy</a:t>
              </a:r>
              <a:r>
                <a:rPr lang="en-US" altLang="ko-KR" dirty="0"/>
                <a:t> </a:t>
              </a:r>
              <a:r>
                <a:rPr lang="en-US" altLang="ko-KR" dirty="0" err="1"/>
                <a:t>đoạn</a:t>
              </a:r>
              <a:endParaRPr lang="en-US" altLang="ko-KR" dirty="0"/>
            </a:p>
          </p:txBody>
        </p:sp>
        <p:grpSp>
          <p:nvGrpSpPr>
            <p:cNvPr id="2" name="그룹 1">
              <a:extLst>
                <a:ext uri="{FF2B5EF4-FFF2-40B4-BE49-F238E27FC236}">
                  <a16:creationId xmlns:a16="http://schemas.microsoft.com/office/drawing/2014/main" id="{442E90DE-1282-49E9-A69E-7983B9035BD1}"/>
                </a:ext>
              </a:extLst>
            </p:cNvPr>
            <p:cNvGrpSpPr/>
            <p:nvPr/>
          </p:nvGrpSpPr>
          <p:grpSpPr>
            <a:xfrm>
              <a:off x="5263397" y="3853774"/>
              <a:ext cx="2328782" cy="2157091"/>
              <a:chOff x="5460944" y="3853774"/>
              <a:chExt cx="2328782" cy="2157091"/>
            </a:xfrm>
          </p:grpSpPr>
          <p:pic>
            <p:nvPicPr>
              <p:cNvPr id="12" name="Picture 8" descr="img10.gif">
                <a:extLst>
                  <a:ext uri="{FF2B5EF4-FFF2-40B4-BE49-F238E27FC236}">
                    <a16:creationId xmlns:a16="http://schemas.microsoft.com/office/drawing/2014/main" id="{F22E49E2-7E84-4B2C-A547-82813D63EFBE}"/>
                  </a:ext>
                </a:extLst>
              </p:cNvPr>
              <p:cNvPicPr>
                <a:picLocks noChangeAspect="1" noChangeArrowheads="1"/>
              </p:cNvPicPr>
              <p:nvPr/>
            </p:nvPicPr>
            <p:blipFill>
              <a:blip r:embed="rId6" r:link="rId7">
                <a:extLst>
                  <a:ext uri="{28A0092B-C50C-407E-A947-70E740481C1C}">
                    <a14:useLocalDpi xmlns:a14="http://schemas.microsoft.com/office/drawing/2010/main"/>
                  </a:ext>
                </a:extLst>
              </a:blip>
              <a:srcRect/>
              <a:stretch>
                <a:fillRect/>
              </a:stretch>
            </p:blipFill>
            <p:spPr bwMode="auto">
              <a:xfrm>
                <a:off x="5460944" y="3853774"/>
                <a:ext cx="2328782" cy="215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20">
                <a:extLst>
                  <a:ext uri="{FF2B5EF4-FFF2-40B4-BE49-F238E27FC236}">
                    <a16:creationId xmlns:a16="http://schemas.microsoft.com/office/drawing/2014/main" id="{25C5FD0D-2A31-4C33-B929-619121FF8FFD}"/>
                  </a:ext>
                </a:extLst>
              </p:cNvPr>
              <p:cNvSpPr txBox="1">
                <a:spLocks noChangeArrowheads="1"/>
              </p:cNvSpPr>
              <p:nvPr/>
            </p:nvSpPr>
            <p:spPr bwMode="auto">
              <a:xfrm>
                <a:off x="5680852" y="3853774"/>
                <a:ext cx="988172" cy="184666"/>
              </a:xfrm>
              <a:prstGeom prst="rect">
                <a:avLst/>
              </a:prstGeom>
              <a:solidFill>
                <a:srgbClr val="F8F8F8"/>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 + ) </a:t>
                </a:r>
                <a:r>
                  <a:rPr lang="en-US" altLang="ko-KR" sz="1200" dirty="0" err="1">
                    <a:latin typeface="SamsungOne-400" panose="020B0503030303020204" pitchFamily="34" charset="0"/>
                    <a:ea typeface="SamsungOne-400" panose="020B0503030303020204" pitchFamily="34" charset="0"/>
                  </a:rPr>
                  <a:t>commom</a:t>
                </a:r>
                <a:endParaRPr lang="en-US" altLang="ko-KR" sz="1200" dirty="0">
                  <a:latin typeface="SamsungOne-400" panose="020B0503030303020204" pitchFamily="34" charset="0"/>
                  <a:ea typeface="SamsungOne-400" panose="020B0503030303020204" pitchFamily="34" charset="0"/>
                </a:endParaRPr>
              </a:p>
            </p:txBody>
          </p:sp>
          <p:sp>
            <p:nvSpPr>
              <p:cNvPr id="22" name="Text Box 120">
                <a:extLst>
                  <a:ext uri="{FF2B5EF4-FFF2-40B4-BE49-F238E27FC236}">
                    <a16:creationId xmlns:a16="http://schemas.microsoft.com/office/drawing/2014/main" id="{83239AEE-5DA0-4784-A92B-877AA14D7100}"/>
                  </a:ext>
                </a:extLst>
              </p:cNvPr>
              <p:cNvSpPr txBox="1">
                <a:spLocks noChangeArrowheads="1"/>
              </p:cNvSpPr>
              <p:nvPr/>
            </p:nvSpPr>
            <p:spPr bwMode="auto">
              <a:xfrm>
                <a:off x="5680852" y="4988689"/>
                <a:ext cx="988172" cy="184666"/>
              </a:xfrm>
              <a:prstGeom prst="rect">
                <a:avLst/>
              </a:prstGeom>
              <a:solidFill>
                <a:srgbClr val="F8F8F8"/>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 - ) </a:t>
                </a:r>
                <a:r>
                  <a:rPr lang="en-US" altLang="ko-KR" sz="1200" dirty="0" err="1">
                    <a:latin typeface="SamsungOne-400" panose="020B0503030303020204" pitchFamily="34" charset="0"/>
                    <a:ea typeface="SamsungOne-400" panose="020B0503030303020204" pitchFamily="34" charset="0"/>
                  </a:rPr>
                  <a:t>commom</a:t>
                </a:r>
                <a:endParaRPr lang="en-US" altLang="ko-KR" sz="1200" dirty="0">
                  <a:latin typeface="SamsungOne-400" panose="020B0503030303020204" pitchFamily="34" charset="0"/>
                  <a:ea typeface="SamsungOne-400" panose="020B0503030303020204" pitchFamily="34" charset="0"/>
                </a:endParaRPr>
              </a:p>
            </p:txBody>
          </p:sp>
          <p:sp>
            <p:nvSpPr>
              <p:cNvPr id="23" name="Text Box 120">
                <a:extLst>
                  <a:ext uri="{FF2B5EF4-FFF2-40B4-BE49-F238E27FC236}">
                    <a16:creationId xmlns:a16="http://schemas.microsoft.com/office/drawing/2014/main" id="{D6881E91-9BE7-477E-B2DB-CE396286961E}"/>
                  </a:ext>
                </a:extLst>
              </p:cNvPr>
              <p:cNvSpPr txBox="1">
                <a:spLocks noChangeArrowheads="1"/>
              </p:cNvSpPr>
              <p:nvPr/>
            </p:nvSpPr>
            <p:spPr bwMode="auto">
              <a:xfrm>
                <a:off x="5573471" y="4691284"/>
                <a:ext cx="988172" cy="184666"/>
              </a:xfrm>
              <a:prstGeom prst="rect">
                <a:avLst/>
              </a:prstGeom>
              <a:solidFill>
                <a:srgbClr val="F8F8F8"/>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FND507</a:t>
                </a:r>
              </a:p>
            </p:txBody>
          </p:sp>
          <p:sp>
            <p:nvSpPr>
              <p:cNvPr id="24" name="Text Box 120">
                <a:extLst>
                  <a:ext uri="{FF2B5EF4-FFF2-40B4-BE49-F238E27FC236}">
                    <a16:creationId xmlns:a16="http://schemas.microsoft.com/office/drawing/2014/main" id="{CF5C7CF3-5652-4688-BA77-A045A6CF6CC1}"/>
                  </a:ext>
                </a:extLst>
              </p:cNvPr>
              <p:cNvSpPr txBox="1">
                <a:spLocks noChangeArrowheads="1"/>
              </p:cNvSpPr>
              <p:nvPr/>
            </p:nvSpPr>
            <p:spPr bwMode="auto">
              <a:xfrm>
                <a:off x="5573471" y="5826199"/>
                <a:ext cx="988172" cy="184666"/>
              </a:xfrm>
              <a:prstGeom prst="rect">
                <a:avLst/>
              </a:prstGeom>
              <a:solidFill>
                <a:srgbClr val="F8F8F8"/>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FND500</a:t>
                </a:r>
              </a:p>
            </p:txBody>
          </p:sp>
          <p:sp>
            <p:nvSpPr>
              <p:cNvPr id="25" name="Text Box 120">
                <a:extLst>
                  <a:ext uri="{FF2B5EF4-FFF2-40B4-BE49-F238E27FC236}">
                    <a16:creationId xmlns:a16="http://schemas.microsoft.com/office/drawing/2014/main" id="{A7200E76-74A2-4D0F-A461-8C319C675FBF}"/>
                  </a:ext>
                </a:extLst>
              </p:cNvPr>
              <p:cNvSpPr txBox="1">
                <a:spLocks noChangeArrowheads="1"/>
              </p:cNvSpPr>
              <p:nvPr/>
            </p:nvSpPr>
            <p:spPr bwMode="auto">
              <a:xfrm>
                <a:off x="5496570" y="4488863"/>
                <a:ext cx="1202934" cy="169277"/>
              </a:xfrm>
              <a:prstGeom prst="rect">
                <a:avLst/>
              </a:prstGeom>
              <a:solidFill>
                <a:srgbClr val="F8F8F8"/>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pc="200" dirty="0">
                    <a:latin typeface="SamsungOne-400" panose="020B0503030303020204" pitchFamily="34" charset="0"/>
                    <a:ea typeface="SamsungOne-400" panose="020B0503030303020204" pitchFamily="34" charset="0"/>
                  </a:rPr>
                  <a:t>a b c d e f g</a:t>
                </a:r>
              </a:p>
            </p:txBody>
          </p:sp>
          <p:sp>
            <p:nvSpPr>
              <p:cNvPr id="26" name="Text Box 120">
                <a:extLst>
                  <a:ext uri="{FF2B5EF4-FFF2-40B4-BE49-F238E27FC236}">
                    <a16:creationId xmlns:a16="http://schemas.microsoft.com/office/drawing/2014/main" id="{A07E69E2-5637-40FA-BE50-DFF0E3128FE9}"/>
                  </a:ext>
                </a:extLst>
              </p:cNvPr>
              <p:cNvSpPr txBox="1">
                <a:spLocks noChangeArrowheads="1"/>
              </p:cNvSpPr>
              <p:nvPr/>
            </p:nvSpPr>
            <p:spPr bwMode="auto">
              <a:xfrm>
                <a:off x="5496570" y="5652723"/>
                <a:ext cx="1202934" cy="169277"/>
              </a:xfrm>
              <a:prstGeom prst="rect">
                <a:avLst/>
              </a:prstGeom>
              <a:solidFill>
                <a:srgbClr val="F8F8F8"/>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pc="200" dirty="0">
                    <a:latin typeface="SamsungOne-400" panose="020B0503030303020204" pitchFamily="34" charset="0"/>
                    <a:ea typeface="SamsungOne-400" panose="020B0503030303020204" pitchFamily="34" charset="0"/>
                  </a:rPr>
                  <a:t>a b c d e f g</a:t>
                </a:r>
              </a:p>
            </p:txBody>
          </p:sp>
          <p:sp>
            <p:nvSpPr>
              <p:cNvPr id="27" name="Text Box 120">
                <a:extLst>
                  <a:ext uri="{FF2B5EF4-FFF2-40B4-BE49-F238E27FC236}">
                    <a16:creationId xmlns:a16="http://schemas.microsoft.com/office/drawing/2014/main" id="{2A7EDAF7-96B5-4B6E-882E-DFB813A4C2A6}"/>
                  </a:ext>
                </a:extLst>
              </p:cNvPr>
              <p:cNvSpPr txBox="1">
                <a:spLocks noChangeArrowheads="1"/>
              </p:cNvSpPr>
              <p:nvPr/>
            </p:nvSpPr>
            <p:spPr bwMode="auto">
              <a:xfrm>
                <a:off x="6894576" y="4317673"/>
                <a:ext cx="895150" cy="169277"/>
              </a:xfrm>
              <a:prstGeom prst="rect">
                <a:avLst/>
              </a:prstGeom>
              <a:solidFill>
                <a:srgbClr val="F8F8F8"/>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l"/>
                <a:r>
                  <a:rPr lang="en-US" altLang="ko-KR" dirty="0">
                    <a:latin typeface="SamsungOne-400" panose="020B0503030303020204" pitchFamily="34" charset="0"/>
                    <a:ea typeface="SamsungOne-400" panose="020B0503030303020204" pitchFamily="34" charset="0"/>
                  </a:rPr>
                  <a:t>g  f com a b</a:t>
                </a:r>
              </a:p>
            </p:txBody>
          </p:sp>
          <p:sp>
            <p:nvSpPr>
              <p:cNvPr id="28" name="Text Box 120">
                <a:extLst>
                  <a:ext uri="{FF2B5EF4-FFF2-40B4-BE49-F238E27FC236}">
                    <a16:creationId xmlns:a16="http://schemas.microsoft.com/office/drawing/2014/main" id="{846257B7-E038-4017-973F-17C92D22E4B0}"/>
                  </a:ext>
                </a:extLst>
              </p:cNvPr>
              <p:cNvSpPr txBox="1">
                <a:spLocks noChangeArrowheads="1"/>
              </p:cNvSpPr>
              <p:nvPr/>
            </p:nvSpPr>
            <p:spPr bwMode="auto">
              <a:xfrm>
                <a:off x="6865620" y="5537701"/>
                <a:ext cx="924106" cy="169277"/>
              </a:xfrm>
              <a:prstGeom prst="rect">
                <a:avLst/>
              </a:prstGeom>
              <a:solidFill>
                <a:srgbClr val="F8F8F8"/>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l"/>
                <a:r>
                  <a:rPr lang="en-US" altLang="ko-KR" dirty="0">
                    <a:latin typeface="SamsungOne-400" panose="020B0503030303020204" pitchFamily="34" charset="0"/>
                    <a:ea typeface="SamsungOne-400" panose="020B0503030303020204" pitchFamily="34" charset="0"/>
                  </a:rPr>
                  <a:t>e  d com c  </a:t>
                </a:r>
                <a:r>
                  <a:rPr lang="en-US" altLang="ko-KR" dirty="0" err="1">
                    <a:latin typeface="SamsungOne-400" panose="020B0503030303020204" pitchFamily="34" charset="0"/>
                    <a:ea typeface="SamsungOne-400" panose="020B0503030303020204" pitchFamily="34" charset="0"/>
                  </a:rPr>
                  <a:t>dp</a:t>
                </a:r>
                <a:endParaRPr lang="en-US" altLang="ko-KR" dirty="0">
                  <a:latin typeface="SamsungOne-400" panose="020B0503030303020204" pitchFamily="34" charset="0"/>
                  <a:ea typeface="SamsungOne-400" panose="020B0503030303020204" pitchFamily="34" charset="0"/>
                </a:endParaRPr>
              </a:p>
            </p:txBody>
          </p:sp>
        </p:grpSp>
      </p:grpSp>
      <p:sp>
        <p:nvSpPr>
          <p:cNvPr id="2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39721920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Màn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hình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tinh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thể</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lỏng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(LCD)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0" name="직사각형 9">
            <a:extLst>
              <a:ext uri="{FF2B5EF4-FFF2-40B4-BE49-F238E27FC236}">
                <a16:creationId xmlns:a16="http://schemas.microsoft.com/office/drawing/2014/main" id="{5E3F5ED9-7CE1-4155-AF58-E84C06FFAF19}"/>
              </a:ext>
            </a:extLst>
          </p:cNvPr>
          <p:cNvSpPr/>
          <p:nvPr/>
        </p:nvSpPr>
        <p:spPr>
          <a:xfrm>
            <a:off x="580388" y="1944537"/>
            <a:ext cx="861917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6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Gần đây được sử dụng rất nhiều cho màn hình hiển thị của máy vi tính. LCD có nhiều loại tùy theo kích thước và số lượng của các ký tự hiển thị, và còn phù hợp với mục đích sử dụng. Sản phẩm được sử dụng rộng rãi để hiển thị máy vi tính và thường có thể hiển thị tiếng Anh hoặc tiếng Nhật.</a:t>
            </a:r>
          </a:p>
        </p:txBody>
      </p:sp>
      <p:sp>
        <p:nvSpPr>
          <p:cNvPr id="12"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2" name="그룹 1"/>
          <p:cNvGrpSpPr/>
          <p:nvPr/>
        </p:nvGrpSpPr>
        <p:grpSpPr>
          <a:xfrm>
            <a:off x="2004060" y="3146214"/>
            <a:ext cx="5890260" cy="2269467"/>
            <a:chOff x="2004060" y="3108114"/>
            <a:chExt cx="5890260" cy="2269467"/>
          </a:xfrm>
        </p:grpSpPr>
        <p:grpSp>
          <p:nvGrpSpPr>
            <p:cNvPr id="4" name="그룹 3">
              <a:extLst>
                <a:ext uri="{FF2B5EF4-FFF2-40B4-BE49-F238E27FC236}">
                  <a16:creationId xmlns:a16="http://schemas.microsoft.com/office/drawing/2014/main" id="{4805205E-A6C2-46C2-8524-F505E7274A98}"/>
                </a:ext>
              </a:extLst>
            </p:cNvPr>
            <p:cNvGrpSpPr/>
            <p:nvPr/>
          </p:nvGrpSpPr>
          <p:grpSpPr>
            <a:xfrm>
              <a:off x="2376422" y="3307080"/>
              <a:ext cx="4943951" cy="1536653"/>
              <a:chOff x="2167673" y="3521854"/>
              <a:chExt cx="4943951" cy="1536653"/>
            </a:xfrm>
          </p:grpSpPr>
          <p:pic>
            <p:nvPicPr>
              <p:cNvPr id="20" name="Picture 2" descr="LCDì ëí ì´ë¯¸ì§ ê²ìê²°ê³¼">
                <a:extLst>
                  <a:ext uri="{FF2B5EF4-FFF2-40B4-BE49-F238E27FC236}">
                    <a16:creationId xmlns:a16="http://schemas.microsoft.com/office/drawing/2014/main" id="{B2D7B435-20B7-43DB-A047-9CC8B4DD4600}"/>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2167673" y="3537013"/>
                <a:ext cx="2601600" cy="148328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LCDì ëí ì´ë¯¸ì§ ê²ìê²°ê³¼">
                <a:extLst>
                  <a:ext uri="{FF2B5EF4-FFF2-40B4-BE49-F238E27FC236}">
                    <a16:creationId xmlns:a16="http://schemas.microsoft.com/office/drawing/2014/main" id="{FE2E7CA8-BCE0-4C58-B4CF-005933D75B24}"/>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4844255" y="3521854"/>
                <a:ext cx="2267369" cy="1536653"/>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 Box 16">
              <a:extLst>
                <a:ext uri="{FF2B5EF4-FFF2-40B4-BE49-F238E27FC236}">
                  <a16:creationId xmlns:a16="http://schemas.microsoft.com/office/drawing/2014/main" id="{6B4D3936-8A37-4F5A-BA7B-334E77BF606B}"/>
                </a:ext>
              </a:extLst>
            </p:cNvPr>
            <p:cNvSpPr txBox="1">
              <a:spLocks noChangeArrowheads="1"/>
            </p:cNvSpPr>
            <p:nvPr/>
          </p:nvSpPr>
          <p:spPr bwMode="auto">
            <a:xfrm>
              <a:off x="3835084" y="5085193"/>
              <a:ext cx="2285876"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Màn</a:t>
              </a:r>
              <a:r>
                <a:rPr lang="en-US" altLang="ko-KR" dirty="0"/>
                <a:t> </a:t>
              </a:r>
              <a:r>
                <a:rPr lang="en-US" altLang="ko-KR" dirty="0" err="1"/>
                <a:t>hình</a:t>
              </a:r>
              <a:r>
                <a:rPr lang="en-US" altLang="ko-KR" dirty="0"/>
                <a:t> </a:t>
              </a:r>
              <a:r>
                <a:rPr lang="en-US" altLang="ko-KR" dirty="0" err="1"/>
                <a:t>tinh</a:t>
              </a:r>
              <a:r>
                <a:rPr lang="en-US" altLang="ko-KR" dirty="0"/>
                <a:t> </a:t>
              </a:r>
              <a:r>
                <a:rPr lang="en-US" altLang="ko-KR" dirty="0" err="1"/>
                <a:t>thể</a:t>
              </a:r>
              <a:r>
                <a:rPr lang="en-US" altLang="ko-KR" dirty="0"/>
                <a:t> </a:t>
              </a:r>
              <a:r>
                <a:rPr lang="en-US" altLang="ko-KR" dirty="0" err="1"/>
                <a:t>lỏng</a:t>
              </a:r>
              <a:r>
                <a:rPr lang="en-US" altLang="ko-KR" dirty="0"/>
                <a:t> (LCD)</a:t>
              </a:r>
            </a:p>
          </p:txBody>
        </p:sp>
        <p:sp>
          <p:nvSpPr>
            <p:cNvPr id="11" name="직사각형 10">
              <a:extLst>
                <a:ext uri="{FF2B5EF4-FFF2-40B4-BE49-F238E27FC236}">
                  <a16:creationId xmlns:a16="http://schemas.microsoft.com/office/drawing/2014/main" id="{ABDEE04A-7207-4B80-BDBD-74BC91D6F480}"/>
                </a:ext>
              </a:extLst>
            </p:cNvPr>
            <p:cNvSpPr/>
            <p:nvPr/>
          </p:nvSpPr>
          <p:spPr>
            <a:xfrm>
              <a:off x="2004060" y="3108114"/>
              <a:ext cx="5890260" cy="190914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90150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Phần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tử</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ly</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quang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điốt</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phản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quang</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89119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373D7423-9777-4371-A295-FCEC8E6C9630}"/>
              </a:ext>
            </a:extLst>
          </p:cNvPr>
          <p:cNvSpPr/>
          <p:nvPr/>
        </p:nvSpPr>
        <p:spPr>
          <a:xfrm>
            <a:off x="712182" y="2121533"/>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Thiết bị có điốt phát quang và điốt quang hoặc transitor quang được đặt hướng vào nhau, có tác dụng cách điện máy tính với thiết bị bên ngoài.</a:t>
            </a:r>
          </a:p>
        </p:txBody>
      </p:sp>
      <p:sp>
        <p:nvSpPr>
          <p:cNvPr id="15" name="직사각형 14">
            <a:extLst>
              <a:ext uri="{FF2B5EF4-FFF2-40B4-BE49-F238E27FC236}">
                <a16:creationId xmlns:a16="http://schemas.microsoft.com/office/drawing/2014/main" id="{613D0978-FA0A-4FD9-93EE-4C82059CC200}"/>
              </a:ext>
            </a:extLst>
          </p:cNvPr>
          <p:cNvSpPr/>
          <p:nvPr/>
        </p:nvSpPr>
        <p:spPr>
          <a:xfrm>
            <a:off x="580388" y="2770873"/>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quang</a:t>
            </a:r>
            <a:r>
              <a:rPr lang="en-US" altLang="ko-KR" sz="1400" dirty="0">
                <a:solidFill>
                  <a:schemeClr val="tx1"/>
                </a:solidFill>
                <a:latin typeface="SamsungOne-400" panose="020B0503030303020204" pitchFamily="34" charset="0"/>
                <a:ea typeface="SamsungOne-400" panose="020B0503030303020204" pitchFamily="34" charset="0"/>
              </a:rPr>
              <a:t> CDS</a:t>
            </a:r>
          </a:p>
        </p:txBody>
      </p:sp>
      <p:sp>
        <p:nvSpPr>
          <p:cNvPr id="16" name="직사각형 15">
            <a:extLst>
              <a:ext uri="{FF2B5EF4-FFF2-40B4-BE49-F238E27FC236}">
                <a16:creationId xmlns:a16="http://schemas.microsoft.com/office/drawing/2014/main" id="{90658C27-38FC-4E2D-98A1-25E1B361588E}"/>
              </a:ext>
            </a:extLst>
          </p:cNvPr>
          <p:cNvSpPr/>
          <p:nvPr/>
        </p:nvSpPr>
        <p:spPr>
          <a:xfrm>
            <a:off x="712182" y="3001209"/>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Thiết bị CDS và đèn LED được đặt đối diện nhau. Sử dụng khi cần cách điện mạch hồi tiếp hoặc cách điện với thiết bị đúc.</a:t>
            </a:r>
          </a:p>
        </p:txBody>
      </p:sp>
      <p:sp>
        <p:nvSpPr>
          <p:cNvPr id="17" name="직사각형 16">
            <a:extLst>
              <a:ext uri="{FF2B5EF4-FFF2-40B4-BE49-F238E27FC236}">
                <a16:creationId xmlns:a16="http://schemas.microsoft.com/office/drawing/2014/main" id="{00B66C4B-C060-4780-AEE6-8A550CDB23A4}"/>
              </a:ext>
            </a:extLst>
          </p:cNvPr>
          <p:cNvSpPr/>
          <p:nvPr/>
        </p:nvSpPr>
        <p:spPr>
          <a:xfrm>
            <a:off x="580388" y="365054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Điốt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A5E8CBBC-15C1-4324-9C13-B969E3DD6F33}"/>
              </a:ext>
            </a:extLst>
          </p:cNvPr>
          <p:cNvSpPr/>
          <p:nvPr/>
        </p:nvSpPr>
        <p:spPr>
          <a:xfrm>
            <a:off x="712182" y="3880885"/>
            <a:ext cx="8487381" cy="945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Cùng xử lý điốt phát tia hồng ngoại để bảo dưỡng và điốt quang cũng giống trường hợp của phần tử cách ly quang. Tuy nhiên, ánh sáng từ đèn LED không đi vào thiết bị quang điện tử khi đặt chúng cạnh nhau thay vì đối diện nhau. Phần tử này hoạt động bằng cách tiếp nhận ánh sáng bị phản xạ từ một vật thể cần phát hiện, chẳn hạn vật cản đối với thiết bị quang điện tử.</a:t>
            </a:r>
          </a:p>
        </p:txBody>
      </p:sp>
      <p:grpSp>
        <p:nvGrpSpPr>
          <p:cNvPr id="2" name="그룹 1">
            <a:extLst>
              <a:ext uri="{FF2B5EF4-FFF2-40B4-BE49-F238E27FC236}">
                <a16:creationId xmlns:a16="http://schemas.microsoft.com/office/drawing/2014/main" id="{70E1F509-881A-4182-8E6A-7A8E3EC6D083}"/>
              </a:ext>
            </a:extLst>
          </p:cNvPr>
          <p:cNvGrpSpPr/>
          <p:nvPr/>
        </p:nvGrpSpPr>
        <p:grpSpPr>
          <a:xfrm>
            <a:off x="3389453" y="4700874"/>
            <a:ext cx="3127094" cy="1602963"/>
            <a:chOff x="3389453" y="4754214"/>
            <a:chExt cx="3127094" cy="1602963"/>
          </a:xfrm>
        </p:grpSpPr>
        <p:pic>
          <p:nvPicPr>
            <p:cNvPr id="22" name="Picture 6" descr="photocoupler">
              <a:extLst>
                <a:ext uri="{FF2B5EF4-FFF2-40B4-BE49-F238E27FC236}">
                  <a16:creationId xmlns:a16="http://schemas.microsoft.com/office/drawing/2014/main" id="{81441DAA-D2CF-4D75-8E49-D77C998C96B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89453" y="4754214"/>
              <a:ext cx="3127094" cy="131117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3" name="Text Box 16">
              <a:extLst>
                <a:ext uri="{FF2B5EF4-FFF2-40B4-BE49-F238E27FC236}">
                  <a16:creationId xmlns:a16="http://schemas.microsoft.com/office/drawing/2014/main" id="{C2A86718-5728-43F2-A620-3A726FA88D93}"/>
                </a:ext>
              </a:extLst>
            </p:cNvPr>
            <p:cNvSpPr txBox="1">
              <a:spLocks noChangeArrowheads="1"/>
            </p:cNvSpPr>
            <p:nvPr/>
          </p:nvSpPr>
          <p:spPr bwMode="auto">
            <a:xfrm>
              <a:off x="3810062" y="6064789"/>
              <a:ext cx="2285876"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Phần</a:t>
              </a:r>
              <a:r>
                <a:rPr lang="en-US" altLang="ko-KR" dirty="0"/>
                <a:t> </a:t>
              </a:r>
              <a:r>
                <a:rPr lang="en-US" altLang="ko-KR" dirty="0" err="1"/>
                <a:t>tử</a:t>
              </a:r>
              <a:r>
                <a:rPr lang="en-US" altLang="ko-KR" dirty="0"/>
                <a:t> </a:t>
              </a:r>
              <a:r>
                <a:rPr lang="en-US" altLang="ko-KR" dirty="0" err="1"/>
                <a:t>cách</a:t>
              </a:r>
              <a:r>
                <a:rPr lang="en-US" altLang="ko-KR" dirty="0"/>
                <a:t> </a:t>
              </a:r>
              <a:r>
                <a:rPr lang="en-US" altLang="ko-KR" dirty="0" err="1"/>
                <a:t>ly</a:t>
              </a:r>
              <a:r>
                <a:rPr lang="en-US" altLang="ko-KR" dirty="0"/>
                <a:t> </a:t>
              </a:r>
              <a:r>
                <a:rPr lang="en-US" altLang="ko-KR" dirty="0" err="1"/>
                <a:t>quang</a:t>
              </a:r>
              <a:endParaRPr lang="en-US" altLang="ko-KR" dirty="0"/>
            </a:p>
          </p:txBody>
        </p:sp>
      </p:grpSp>
      <p:sp>
        <p:nvSpPr>
          <p:cNvPr id="24"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087391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8C017F7C-3659-422E-A0F0-38170B68131F}"/>
              </a:ext>
            </a:extLst>
          </p:cNvPr>
          <p:cNvSpPr/>
          <p:nvPr/>
        </p:nvSpPr>
        <p:spPr>
          <a:xfrm>
            <a:off x="703263" y="2096596"/>
            <a:ext cx="5902952" cy="338515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pic>
        <p:nvPicPr>
          <p:cNvPr id="15" name="Picture 2" descr="C:\Users\Administrator\Downloads\20160108_120407.jpg">
            <a:extLst>
              <a:ext uri="{FF2B5EF4-FFF2-40B4-BE49-F238E27FC236}">
                <a16:creationId xmlns:a16="http://schemas.microsoft.com/office/drawing/2014/main" id="{FEEA8A9C-73F6-4897-9349-7443F7D99D06}"/>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37" y="2198755"/>
            <a:ext cx="5749011" cy="313842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1" name="직사각형 20">
            <a:extLst>
              <a:ext uri="{FF2B5EF4-FFF2-40B4-BE49-F238E27FC236}">
                <a16:creationId xmlns:a16="http://schemas.microsoft.com/office/drawing/2014/main" id="{CA5B0EE5-1998-40B9-B629-9050562F4443}"/>
              </a:ext>
            </a:extLst>
          </p:cNvPr>
          <p:cNvSpPr/>
          <p:nvPr/>
        </p:nvSpPr>
        <p:spPr>
          <a:xfrm>
            <a:off x="580400" y="1520828"/>
            <a:ext cx="861025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4"/>
              </a:buBlip>
              <a:defRPr/>
            </a:pPr>
            <a:r>
              <a:rPr lang="en-US" altLang="ko-KR" sz="1401" dirty="0" err="1">
                <a:solidFill>
                  <a:schemeClr val="tx1"/>
                </a:solidFill>
                <a:latin typeface="SamsungOne-400" panose="020B0503030303020204" pitchFamily="34" charset="0"/>
                <a:ea typeface="SamsungOne-400" panose="020B0503030303020204" pitchFamily="34" charset="0"/>
              </a:rPr>
              <a:t>Hệ</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thống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cửa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điện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tử</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B5F5743C-B13A-492F-AF05-FCC9A9775C36}"/>
              </a:ext>
            </a:extLst>
          </p:cNvPr>
          <p:cNvSpPr/>
          <p:nvPr/>
        </p:nvSpPr>
        <p:spPr>
          <a:xfrm>
            <a:off x="712188" y="1751169"/>
            <a:ext cx="7688868"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Raspberry Pi +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siêu</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 Camera +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Cửa</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tử</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 Loa Tweeter/</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đẩy</a:t>
            </a:r>
            <a:endPar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8"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689854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thiết</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bị</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khác</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89119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Thiết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373D7423-9777-4371-A295-FCEC8E6C9630}"/>
              </a:ext>
            </a:extLst>
          </p:cNvPr>
          <p:cNvSpPr/>
          <p:nvPr/>
        </p:nvSpPr>
        <p:spPr>
          <a:xfrm>
            <a:off x="712182" y="2121533"/>
            <a:ext cx="8487381" cy="2258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Bộ dao động bằng gốm</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sử dụng khi không yêu cầu về độ chính xác của bộ rung bằng thạch anh và giá thành tương đối rẻ</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Bộ rung dạng tinh thể </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một thiết bị tạo dao động ổn định, dễ tìm mua với dải tần số rộng và linh hoạt trong cách sử dụng do mạch dao 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tương đối đơn giản.</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285750" indent="-285750">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rung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sẵn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ổn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nguồn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3" name="그룹 2">
            <a:extLst>
              <a:ext uri="{FF2B5EF4-FFF2-40B4-BE49-F238E27FC236}">
                <a16:creationId xmlns:a16="http://schemas.microsoft.com/office/drawing/2014/main" id="{B0D7A85F-F122-47DA-A897-761F151DEA17}"/>
              </a:ext>
            </a:extLst>
          </p:cNvPr>
          <p:cNvGrpSpPr/>
          <p:nvPr/>
        </p:nvGrpSpPr>
        <p:grpSpPr>
          <a:xfrm>
            <a:off x="1299014" y="4628399"/>
            <a:ext cx="7304796" cy="1519601"/>
            <a:chOff x="1156356" y="4681739"/>
            <a:chExt cx="7304796" cy="1519601"/>
          </a:xfrm>
        </p:grpSpPr>
        <p:pic>
          <p:nvPicPr>
            <p:cNvPr id="20" name="Picture 5" descr="celalock">
              <a:extLst>
                <a:ext uri="{FF2B5EF4-FFF2-40B4-BE49-F238E27FC236}">
                  <a16:creationId xmlns:a16="http://schemas.microsoft.com/office/drawing/2014/main" id="{25C4E76A-5A49-49FB-88AB-F5A90E67765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56356" y="4974476"/>
              <a:ext cx="2685621" cy="88643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4" name="Picture 6" descr="http://www.ehtec.com/epart/img/xtal1.jpg">
              <a:extLst>
                <a:ext uri="{FF2B5EF4-FFF2-40B4-BE49-F238E27FC236}">
                  <a16:creationId xmlns:a16="http://schemas.microsoft.com/office/drawing/2014/main" id="{92F2A18C-A327-47C9-B59D-66E57DA2333B}"/>
                </a:ext>
              </a:extLst>
            </p:cNvPr>
            <p:cNvPicPr>
              <a:picLocks noChangeAspect="1" noChangeArrowheads="1"/>
            </p:cNvPicPr>
            <p:nvPr/>
          </p:nvPicPr>
          <p:blipFill>
            <a:blip r:embed="rId5" r:link="rId6">
              <a:extLst>
                <a:ext uri="{28A0092B-C50C-407E-A947-70E740481C1C}">
                  <a14:useLocalDpi xmlns:a14="http://schemas.microsoft.com/office/drawing/2010/main"/>
                </a:ext>
              </a:extLst>
            </a:blip>
            <a:srcRect/>
            <a:stretch>
              <a:fillRect/>
            </a:stretch>
          </p:blipFill>
          <p:spPr bwMode="auto">
            <a:xfrm>
              <a:off x="4208229" y="4770546"/>
              <a:ext cx="2090280" cy="109036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5" name="Picture 7" descr="xtal2">
              <a:extLst>
                <a:ext uri="{FF2B5EF4-FFF2-40B4-BE49-F238E27FC236}">
                  <a16:creationId xmlns:a16="http://schemas.microsoft.com/office/drawing/2014/main" id="{BFA7EB37-22B2-43E8-AA9F-C09772E9EEB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664761" y="4681739"/>
              <a:ext cx="1715310" cy="1179173"/>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6" name="Text Box 16">
              <a:extLst>
                <a:ext uri="{FF2B5EF4-FFF2-40B4-BE49-F238E27FC236}">
                  <a16:creationId xmlns:a16="http://schemas.microsoft.com/office/drawing/2014/main" id="{9407231A-4FBD-4907-A546-990247C04C41}"/>
                </a:ext>
              </a:extLst>
            </p:cNvPr>
            <p:cNvSpPr txBox="1">
              <a:spLocks noChangeArrowheads="1"/>
            </p:cNvSpPr>
            <p:nvPr/>
          </p:nvSpPr>
          <p:spPr bwMode="auto">
            <a:xfrm>
              <a:off x="4314633" y="5908952"/>
              <a:ext cx="1877472"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de-DE" altLang="ko-KR" dirty="0"/>
                <a:t>Bộ rung bằng thạch anh </a:t>
              </a:r>
            </a:p>
          </p:txBody>
        </p:sp>
        <p:sp>
          <p:nvSpPr>
            <p:cNvPr id="27" name="Text Box 16">
              <a:extLst>
                <a:ext uri="{FF2B5EF4-FFF2-40B4-BE49-F238E27FC236}">
                  <a16:creationId xmlns:a16="http://schemas.microsoft.com/office/drawing/2014/main" id="{C02568BD-3915-45AA-871A-360D20BCD3F5}"/>
                </a:ext>
              </a:extLst>
            </p:cNvPr>
            <p:cNvSpPr txBox="1">
              <a:spLocks noChangeArrowheads="1"/>
            </p:cNvSpPr>
            <p:nvPr/>
          </p:nvSpPr>
          <p:spPr bwMode="auto">
            <a:xfrm>
              <a:off x="1560431" y="5908952"/>
              <a:ext cx="1877472"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Bộ</a:t>
              </a:r>
              <a:r>
                <a:rPr lang="en-US" altLang="ko-KR" dirty="0"/>
                <a:t> </a:t>
              </a:r>
              <a:r>
                <a:rPr lang="en-US" altLang="ko-KR" dirty="0" err="1"/>
                <a:t>dao</a:t>
              </a:r>
              <a:r>
                <a:rPr lang="en-US" altLang="ko-KR" dirty="0"/>
                <a:t> </a:t>
              </a:r>
              <a:r>
                <a:rPr lang="en-US" altLang="ko-KR" dirty="0" err="1"/>
                <a:t>động</a:t>
              </a:r>
              <a:r>
                <a:rPr lang="en-US" altLang="ko-KR" dirty="0"/>
                <a:t> </a:t>
              </a:r>
              <a:r>
                <a:rPr lang="en-US" altLang="ko-KR" dirty="0" err="1"/>
                <a:t>bằng</a:t>
              </a:r>
              <a:r>
                <a:rPr lang="en-US" altLang="ko-KR" dirty="0"/>
                <a:t> </a:t>
              </a:r>
              <a:r>
                <a:rPr lang="en-US" altLang="ko-KR" dirty="0" err="1"/>
                <a:t>gốm</a:t>
              </a:r>
              <a:endParaRPr lang="en-US" altLang="ko-KR" dirty="0"/>
            </a:p>
          </p:txBody>
        </p:sp>
        <p:sp>
          <p:nvSpPr>
            <p:cNvPr id="28" name="Text Box 16">
              <a:extLst>
                <a:ext uri="{FF2B5EF4-FFF2-40B4-BE49-F238E27FC236}">
                  <a16:creationId xmlns:a16="http://schemas.microsoft.com/office/drawing/2014/main" id="{D4BF11A2-D3C7-420F-A72D-5092085BE5C9}"/>
                </a:ext>
              </a:extLst>
            </p:cNvPr>
            <p:cNvSpPr txBox="1">
              <a:spLocks noChangeArrowheads="1"/>
            </p:cNvSpPr>
            <p:nvPr/>
          </p:nvSpPr>
          <p:spPr bwMode="auto">
            <a:xfrm>
              <a:off x="6583680" y="5908952"/>
              <a:ext cx="1877472"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Bộ</a:t>
              </a:r>
              <a:r>
                <a:rPr lang="en-US" altLang="ko-KR" dirty="0"/>
                <a:t> </a:t>
              </a:r>
              <a:r>
                <a:rPr lang="en-US" altLang="ko-KR" dirty="0" err="1"/>
                <a:t>dao</a:t>
              </a:r>
              <a:r>
                <a:rPr lang="en-US" altLang="ko-KR" dirty="0"/>
                <a:t> </a:t>
              </a:r>
              <a:r>
                <a:rPr lang="en-US" altLang="ko-KR" dirty="0" err="1"/>
                <a:t>động</a:t>
              </a:r>
              <a:r>
                <a:rPr lang="en-US" altLang="ko-KR" dirty="0"/>
                <a:t> </a:t>
              </a:r>
              <a:r>
                <a:rPr lang="en-US" altLang="ko-KR" dirty="0" err="1"/>
                <a:t>dạng</a:t>
              </a:r>
              <a:r>
                <a:rPr lang="en-US" altLang="ko-KR" dirty="0"/>
                <a:t> </a:t>
              </a:r>
              <a:r>
                <a:rPr lang="en-US" altLang="ko-KR" dirty="0" err="1"/>
                <a:t>tinh</a:t>
              </a:r>
              <a:r>
                <a:rPr lang="en-US" altLang="ko-KR" dirty="0"/>
                <a:t> </a:t>
              </a:r>
              <a:r>
                <a:rPr lang="en-US" altLang="ko-KR" dirty="0" err="1"/>
                <a:t>thể</a:t>
              </a:r>
              <a:endParaRPr lang="en-US" altLang="ko-KR" dirty="0"/>
            </a:p>
          </p:txBody>
        </p:sp>
      </p:grpSp>
      <p:sp>
        <p:nvSpPr>
          <p:cNvPr id="16"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9287277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Linh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kiện</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của</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thiết</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bị</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9350DFA8-ECCB-4393-B23E-8714085B6A41}"/>
              </a:ext>
            </a:extLst>
          </p:cNvPr>
          <p:cNvGrpSpPr/>
          <p:nvPr/>
        </p:nvGrpSpPr>
        <p:grpSpPr>
          <a:xfrm>
            <a:off x="3883312" y="4153761"/>
            <a:ext cx="3392709" cy="2041050"/>
            <a:chOff x="6962718" y="4026835"/>
            <a:chExt cx="2392893" cy="1439562"/>
          </a:xfrm>
        </p:grpSpPr>
        <p:pic>
          <p:nvPicPr>
            <p:cNvPr id="18" name="Picture 11" descr="digisw">
              <a:extLst>
                <a:ext uri="{FF2B5EF4-FFF2-40B4-BE49-F238E27FC236}">
                  <a16:creationId xmlns:a16="http://schemas.microsoft.com/office/drawing/2014/main" id="{35AA54E9-9FDC-47EE-AFB1-30871C780DD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62718" y="4026835"/>
              <a:ext cx="2392893" cy="1186523"/>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 name="Text Box 16">
              <a:extLst>
                <a:ext uri="{FF2B5EF4-FFF2-40B4-BE49-F238E27FC236}">
                  <a16:creationId xmlns:a16="http://schemas.microsoft.com/office/drawing/2014/main" id="{B3C4C723-965A-4D4B-ADFA-7DF18B5B1A76}"/>
                </a:ext>
              </a:extLst>
            </p:cNvPr>
            <p:cNvSpPr txBox="1">
              <a:spLocks noChangeArrowheads="1"/>
            </p:cNvSpPr>
            <p:nvPr/>
          </p:nvSpPr>
          <p:spPr bwMode="auto">
            <a:xfrm>
              <a:off x="7616961" y="5260174"/>
              <a:ext cx="1095156" cy="206223"/>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Công</a:t>
              </a:r>
              <a:r>
                <a:rPr lang="en-US" altLang="ko-KR" dirty="0"/>
                <a:t> </a:t>
              </a:r>
              <a:r>
                <a:rPr lang="en-US" altLang="ko-KR" dirty="0" err="1"/>
                <a:t>tắc</a:t>
              </a:r>
              <a:r>
                <a:rPr lang="en-US" altLang="ko-KR" dirty="0"/>
                <a:t> </a:t>
              </a:r>
              <a:r>
                <a:rPr lang="en-US" altLang="ko-KR" dirty="0" err="1"/>
                <a:t>số</a:t>
              </a:r>
              <a:endParaRPr lang="en-US" altLang="ko-KR" dirty="0"/>
            </a:p>
          </p:txBody>
        </p:sp>
      </p:grpSp>
      <p:grpSp>
        <p:nvGrpSpPr>
          <p:cNvPr id="4" name="그룹 3">
            <a:extLst>
              <a:ext uri="{FF2B5EF4-FFF2-40B4-BE49-F238E27FC236}">
                <a16:creationId xmlns:a16="http://schemas.microsoft.com/office/drawing/2014/main" id="{7DC1D116-AA9E-4F92-87A6-EFDDC08EA0FB}"/>
              </a:ext>
            </a:extLst>
          </p:cNvPr>
          <p:cNvGrpSpPr/>
          <p:nvPr/>
        </p:nvGrpSpPr>
        <p:grpSpPr>
          <a:xfrm>
            <a:off x="7441357" y="2328163"/>
            <a:ext cx="1481664" cy="2155274"/>
            <a:chOff x="5579477" y="3719219"/>
            <a:chExt cx="1214873" cy="1767192"/>
          </a:xfrm>
        </p:grpSpPr>
        <p:pic>
          <p:nvPicPr>
            <p:cNvPr id="17" name="Picture 8" descr="rotallysw">
              <a:extLst>
                <a:ext uri="{FF2B5EF4-FFF2-40B4-BE49-F238E27FC236}">
                  <a16:creationId xmlns:a16="http://schemas.microsoft.com/office/drawing/2014/main" id="{7F180EC7-B99A-4299-B090-C4BA514951B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9477" y="3719219"/>
              <a:ext cx="1214873" cy="1494139"/>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3" name="Text Box 16">
              <a:extLst>
                <a:ext uri="{FF2B5EF4-FFF2-40B4-BE49-F238E27FC236}">
                  <a16:creationId xmlns:a16="http://schemas.microsoft.com/office/drawing/2014/main" id="{8B455C59-F0A3-48A1-B409-DB391E413423}"/>
                </a:ext>
              </a:extLst>
            </p:cNvPr>
            <p:cNvSpPr txBox="1">
              <a:spLocks noChangeArrowheads="1"/>
            </p:cNvSpPr>
            <p:nvPr/>
          </p:nvSpPr>
          <p:spPr bwMode="auto">
            <a:xfrm>
              <a:off x="5645583" y="5246671"/>
              <a:ext cx="1095156" cy="239740"/>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Công</a:t>
              </a:r>
              <a:r>
                <a:rPr lang="en-US" altLang="ko-KR" dirty="0"/>
                <a:t> </a:t>
              </a:r>
              <a:r>
                <a:rPr lang="en-US" altLang="ko-KR" dirty="0" err="1"/>
                <a:t>tắc</a:t>
              </a:r>
              <a:r>
                <a:rPr lang="en-US" altLang="ko-KR" dirty="0"/>
                <a:t> </a:t>
              </a:r>
              <a:r>
                <a:rPr lang="en-US" altLang="ko-KR" dirty="0" err="1"/>
                <a:t>xoay</a:t>
              </a:r>
              <a:endParaRPr lang="en-US" altLang="ko-KR" dirty="0"/>
            </a:p>
          </p:txBody>
        </p:sp>
      </p:grpSp>
      <p:pic>
        <p:nvPicPr>
          <p:cNvPr id="16" name="Picture 6" descr="http://www.ehtec.com/epart/img/digitalsw.jpg">
            <a:extLst>
              <a:ext uri="{FF2B5EF4-FFF2-40B4-BE49-F238E27FC236}">
                <a16:creationId xmlns:a16="http://schemas.microsoft.com/office/drawing/2014/main" id="{7E3712F3-310F-4215-AFB5-B6F2B3CA98B9}"/>
              </a:ext>
            </a:extLst>
          </p:cNvPr>
          <p:cNvPicPr>
            <a:picLocks noChangeAspect="1" noChangeArrowheads="1"/>
          </p:cNvPicPr>
          <p:nvPr/>
        </p:nvPicPr>
        <p:blipFill>
          <a:blip r:embed="rId6" r:link="rId7">
            <a:extLst>
              <a:ext uri="{28A0092B-C50C-407E-A947-70E740481C1C}">
                <a14:useLocalDpi xmlns:a14="http://schemas.microsoft.com/office/drawing/2010/main"/>
              </a:ext>
            </a:extLst>
          </a:blip>
          <a:srcRect/>
          <a:stretch>
            <a:fillRect/>
          </a:stretch>
        </p:blipFill>
        <p:spPr bwMode="auto">
          <a:xfrm>
            <a:off x="3875793" y="2360085"/>
            <a:ext cx="3381579" cy="1287054"/>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9" name="Text Box 16">
            <a:extLst>
              <a:ext uri="{FF2B5EF4-FFF2-40B4-BE49-F238E27FC236}">
                <a16:creationId xmlns:a16="http://schemas.microsoft.com/office/drawing/2014/main" id="{40C16B54-E467-4D57-A0F5-A9AAFC17B283}"/>
              </a:ext>
            </a:extLst>
          </p:cNvPr>
          <p:cNvSpPr txBox="1">
            <a:spLocks noChangeArrowheads="1"/>
          </p:cNvSpPr>
          <p:nvPr/>
        </p:nvSpPr>
        <p:spPr bwMode="auto">
          <a:xfrm>
            <a:off x="4894564" y="3731840"/>
            <a:ext cx="1345881"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Công</a:t>
            </a:r>
            <a:r>
              <a:rPr lang="en-US" altLang="ko-KR" dirty="0"/>
              <a:t> </a:t>
            </a:r>
            <a:r>
              <a:rPr lang="en-US" altLang="ko-KR" dirty="0" err="1"/>
              <a:t>tác</a:t>
            </a:r>
            <a:r>
              <a:rPr lang="en-US" altLang="ko-KR" dirty="0"/>
              <a:t> DIP</a:t>
            </a:r>
          </a:p>
        </p:txBody>
      </p:sp>
      <p:grpSp>
        <p:nvGrpSpPr>
          <p:cNvPr id="6" name="그룹 5">
            <a:extLst>
              <a:ext uri="{FF2B5EF4-FFF2-40B4-BE49-F238E27FC236}">
                <a16:creationId xmlns:a16="http://schemas.microsoft.com/office/drawing/2014/main" id="{E71C5D71-52B7-499A-BC29-DD34E62B645C}"/>
              </a:ext>
            </a:extLst>
          </p:cNvPr>
          <p:cNvGrpSpPr/>
          <p:nvPr/>
        </p:nvGrpSpPr>
        <p:grpSpPr>
          <a:xfrm>
            <a:off x="684729" y="2328520"/>
            <a:ext cx="3033248" cy="2177567"/>
            <a:chOff x="650552" y="3995647"/>
            <a:chExt cx="2023634" cy="1452766"/>
          </a:xfrm>
        </p:grpSpPr>
        <p:pic>
          <p:nvPicPr>
            <p:cNvPr id="15" name="Picture 5" descr="http://www.ehtec.com/epart/img/switch.jpg">
              <a:extLst>
                <a:ext uri="{FF2B5EF4-FFF2-40B4-BE49-F238E27FC236}">
                  <a16:creationId xmlns:a16="http://schemas.microsoft.com/office/drawing/2014/main" id="{37E66ACA-558D-47F9-8374-1FD65930CBA8}"/>
                </a:ext>
              </a:extLst>
            </p:cNvPr>
            <p:cNvPicPr>
              <a:picLocks noChangeAspect="1" noChangeArrowheads="1"/>
            </p:cNvPicPr>
            <p:nvPr/>
          </p:nvPicPr>
          <p:blipFill>
            <a:blip r:embed="rId8" r:link="rId9">
              <a:extLst>
                <a:ext uri="{28A0092B-C50C-407E-A947-70E740481C1C}">
                  <a14:useLocalDpi xmlns:a14="http://schemas.microsoft.com/office/drawing/2010/main"/>
                </a:ext>
              </a:extLst>
            </a:blip>
            <a:srcRect/>
            <a:stretch>
              <a:fillRect/>
            </a:stretch>
          </p:blipFill>
          <p:spPr bwMode="auto">
            <a:xfrm>
              <a:off x="681054" y="3995647"/>
              <a:ext cx="1993132" cy="1217711"/>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30" name="Text Box 16">
              <a:extLst>
                <a:ext uri="{FF2B5EF4-FFF2-40B4-BE49-F238E27FC236}">
                  <a16:creationId xmlns:a16="http://schemas.microsoft.com/office/drawing/2014/main" id="{A3FEBC73-FBB4-4493-A849-3763F180307D}"/>
                </a:ext>
              </a:extLst>
            </p:cNvPr>
            <p:cNvSpPr txBox="1">
              <a:spLocks noChangeArrowheads="1"/>
            </p:cNvSpPr>
            <p:nvPr/>
          </p:nvSpPr>
          <p:spPr bwMode="auto">
            <a:xfrm>
              <a:off x="650552" y="5253346"/>
              <a:ext cx="1993132" cy="195067"/>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Công</a:t>
              </a:r>
              <a:r>
                <a:rPr lang="en-US" altLang="ko-KR" dirty="0"/>
                <a:t> </a:t>
              </a:r>
              <a:r>
                <a:rPr lang="en-US" altLang="ko-KR" dirty="0" err="1"/>
                <a:t>tắc</a:t>
              </a:r>
              <a:r>
                <a:rPr lang="en-US" altLang="ko-KR" dirty="0"/>
                <a:t> </a:t>
              </a:r>
              <a:r>
                <a:rPr lang="en-US" altLang="ko-KR" dirty="0" err="1"/>
                <a:t>ngoài</a:t>
              </a:r>
              <a:endParaRPr lang="en-US" altLang="ko-KR" dirty="0"/>
            </a:p>
          </p:txBody>
        </p:sp>
      </p:grpSp>
      <p:sp>
        <p:nvSpPr>
          <p:cNvPr id="20"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0614565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3" name="직사각형 12">
            <a:extLst>
              <a:ext uri="{FF2B5EF4-FFF2-40B4-BE49-F238E27FC236}">
                <a16:creationId xmlns:a16="http://schemas.microsoft.com/office/drawing/2014/main" id="{6D6DB08C-5041-4413-9D05-1626A350CAC5}"/>
              </a:ext>
            </a:extLst>
          </p:cNvPr>
          <p:cNvSpPr/>
          <p:nvPr/>
        </p:nvSpPr>
        <p:spPr>
          <a:xfrm>
            <a:off x="580388" y="1522730"/>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ETC.</a:t>
            </a:r>
          </a:p>
        </p:txBody>
      </p:sp>
      <p:grpSp>
        <p:nvGrpSpPr>
          <p:cNvPr id="16" name="그룹 15"/>
          <p:cNvGrpSpPr/>
          <p:nvPr/>
        </p:nvGrpSpPr>
        <p:grpSpPr>
          <a:xfrm>
            <a:off x="666856" y="1932774"/>
            <a:ext cx="3790844" cy="1981038"/>
            <a:chOff x="2492831" y="1753066"/>
            <a:chExt cx="3351029" cy="1751198"/>
          </a:xfrm>
        </p:grpSpPr>
        <p:sp>
          <p:nvSpPr>
            <p:cNvPr id="9" name="Text Box 16">
              <a:extLst>
                <a:ext uri="{FF2B5EF4-FFF2-40B4-BE49-F238E27FC236}">
                  <a16:creationId xmlns:a16="http://schemas.microsoft.com/office/drawing/2014/main" id="{459DF254-CDB4-4671-860C-C4203C37E80E}"/>
                </a:ext>
              </a:extLst>
            </p:cNvPr>
            <p:cNvSpPr txBox="1">
              <a:spLocks noChangeArrowheads="1"/>
            </p:cNvSpPr>
            <p:nvPr/>
          </p:nvSpPr>
          <p:spPr bwMode="auto">
            <a:xfrm>
              <a:off x="3369356" y="3245799"/>
              <a:ext cx="1597980" cy="258465"/>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a:t>Ổ </a:t>
              </a:r>
              <a:r>
                <a:rPr lang="en-US" altLang="ko-KR" dirty="0" err="1"/>
                <a:t>cắm</a:t>
              </a:r>
              <a:r>
                <a:rPr lang="en-US" altLang="ko-KR" dirty="0"/>
                <a:t> IC</a:t>
              </a:r>
            </a:p>
          </p:txBody>
        </p:sp>
        <p:pic>
          <p:nvPicPr>
            <p:cNvPr id="10" name="Picture 11" descr="http://www.ehtec.com/epart/img/icsocket.jpg">
              <a:extLst>
                <a:ext uri="{FF2B5EF4-FFF2-40B4-BE49-F238E27FC236}">
                  <a16:creationId xmlns:a16="http://schemas.microsoft.com/office/drawing/2014/main" id="{87609273-7D78-4DC9-B46D-DC0266FDB2D0}"/>
                </a:ext>
              </a:extLst>
            </p:cNvPr>
            <p:cNvPicPr>
              <a:picLocks noChangeAspect="1" noChangeArrowheads="1"/>
            </p:cNvPicPr>
            <p:nvPr/>
          </p:nvPicPr>
          <p:blipFill>
            <a:blip r:embed="rId4" r:link="rId5">
              <a:extLst>
                <a:ext uri="{28A0092B-C50C-407E-A947-70E740481C1C}">
                  <a14:useLocalDpi xmlns:a14="http://schemas.microsoft.com/office/drawing/2010/main"/>
                </a:ext>
              </a:extLst>
            </a:blip>
            <a:srcRect/>
            <a:stretch>
              <a:fillRect/>
            </a:stretch>
          </p:blipFill>
          <p:spPr bwMode="auto">
            <a:xfrm>
              <a:off x="2492831" y="1753066"/>
              <a:ext cx="3351029" cy="145897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7" name="그룹 16"/>
          <p:cNvGrpSpPr/>
          <p:nvPr/>
        </p:nvGrpSpPr>
        <p:grpSpPr>
          <a:xfrm>
            <a:off x="4602924" y="1948924"/>
            <a:ext cx="3823812" cy="1967790"/>
            <a:chOff x="5973320" y="1826488"/>
            <a:chExt cx="3406900" cy="1753241"/>
          </a:xfrm>
        </p:grpSpPr>
        <p:sp>
          <p:nvSpPr>
            <p:cNvPr id="8" name="Text Box 16">
              <a:extLst>
                <a:ext uri="{FF2B5EF4-FFF2-40B4-BE49-F238E27FC236}">
                  <a16:creationId xmlns:a16="http://schemas.microsoft.com/office/drawing/2014/main" id="{6404C6D3-A123-404D-9C60-A73862C4440B}"/>
                </a:ext>
              </a:extLst>
            </p:cNvPr>
            <p:cNvSpPr txBox="1">
              <a:spLocks noChangeArrowheads="1"/>
            </p:cNvSpPr>
            <p:nvPr/>
          </p:nvSpPr>
          <p:spPr bwMode="auto">
            <a:xfrm>
              <a:off x="6858077" y="3319220"/>
              <a:ext cx="1597980" cy="260509"/>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Bộ</a:t>
              </a:r>
              <a:r>
                <a:rPr lang="en-US" altLang="ko-KR" dirty="0"/>
                <a:t> </a:t>
              </a:r>
              <a:r>
                <a:rPr lang="en-US" altLang="ko-KR" dirty="0" err="1"/>
                <a:t>hấp</a:t>
              </a:r>
              <a:r>
                <a:rPr lang="en-US" altLang="ko-KR" dirty="0"/>
                <a:t> </a:t>
              </a:r>
              <a:r>
                <a:rPr lang="en-US" altLang="ko-KR" dirty="0" err="1"/>
                <a:t>thụ</a:t>
              </a:r>
              <a:r>
                <a:rPr lang="en-US" altLang="ko-KR" dirty="0"/>
                <a:t> </a:t>
              </a:r>
              <a:r>
                <a:rPr lang="en-US" altLang="ko-KR" dirty="0" err="1"/>
                <a:t>nhiệt</a:t>
              </a:r>
              <a:endParaRPr lang="en-US" altLang="ko-KR" dirty="0"/>
            </a:p>
          </p:txBody>
        </p:sp>
        <p:pic>
          <p:nvPicPr>
            <p:cNvPr id="11" name="Picture 12" descr="http://www.ehtec.com/epart/img/fin.jpg">
              <a:extLst>
                <a:ext uri="{FF2B5EF4-FFF2-40B4-BE49-F238E27FC236}">
                  <a16:creationId xmlns:a16="http://schemas.microsoft.com/office/drawing/2014/main" id="{25767554-2592-46BC-9134-4216821D5FC6}"/>
                </a:ext>
              </a:extLst>
            </p:cNvPr>
            <p:cNvPicPr>
              <a:picLocks noChangeAspect="1" noChangeArrowheads="1"/>
            </p:cNvPicPr>
            <p:nvPr/>
          </p:nvPicPr>
          <p:blipFill>
            <a:blip r:embed="rId6" r:link="rId7">
              <a:extLst>
                <a:ext uri="{28A0092B-C50C-407E-A947-70E740481C1C}">
                  <a14:useLocalDpi xmlns:a14="http://schemas.microsoft.com/office/drawing/2010/main"/>
                </a:ext>
              </a:extLst>
            </a:blip>
            <a:srcRect/>
            <a:stretch>
              <a:fillRect/>
            </a:stretch>
          </p:blipFill>
          <p:spPr bwMode="auto">
            <a:xfrm>
              <a:off x="5973320" y="1826488"/>
              <a:ext cx="3406900" cy="14601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8" name="그룹 17"/>
          <p:cNvGrpSpPr/>
          <p:nvPr/>
        </p:nvGrpSpPr>
        <p:grpSpPr>
          <a:xfrm>
            <a:off x="666856" y="4029424"/>
            <a:ext cx="3790844" cy="2070910"/>
            <a:chOff x="2518410" y="3737173"/>
            <a:chExt cx="3347527" cy="1828729"/>
          </a:xfrm>
        </p:grpSpPr>
        <p:sp>
          <p:nvSpPr>
            <p:cNvPr id="7" name="Text Box 16">
              <a:extLst>
                <a:ext uri="{FF2B5EF4-FFF2-40B4-BE49-F238E27FC236}">
                  <a16:creationId xmlns:a16="http://schemas.microsoft.com/office/drawing/2014/main" id="{911991FA-F6D7-45D3-BEFA-ABAC7A4CACAC}"/>
                </a:ext>
              </a:extLst>
            </p:cNvPr>
            <p:cNvSpPr txBox="1">
              <a:spLocks noChangeArrowheads="1"/>
            </p:cNvSpPr>
            <p:nvPr/>
          </p:nvSpPr>
          <p:spPr bwMode="auto">
            <a:xfrm>
              <a:off x="3394936" y="5307707"/>
              <a:ext cx="1597980" cy="258195"/>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a:t>Loa</a:t>
              </a:r>
            </a:p>
          </p:txBody>
        </p:sp>
        <p:pic>
          <p:nvPicPr>
            <p:cNvPr id="12" name="Picture 13" descr="speaker1">
              <a:extLst>
                <a:ext uri="{FF2B5EF4-FFF2-40B4-BE49-F238E27FC236}">
                  <a16:creationId xmlns:a16="http://schemas.microsoft.com/office/drawing/2014/main" id="{84DF3C9E-127D-4B19-8253-4AC98DEC8447}"/>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18410" y="3737173"/>
              <a:ext cx="3347527" cy="151300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9" name="그룹 18"/>
          <p:cNvGrpSpPr/>
          <p:nvPr/>
        </p:nvGrpSpPr>
        <p:grpSpPr>
          <a:xfrm>
            <a:off x="4662756" y="4027860"/>
            <a:ext cx="3222603" cy="2069023"/>
            <a:chOff x="5988636" y="3768561"/>
            <a:chExt cx="2819469" cy="1810197"/>
          </a:xfrm>
        </p:grpSpPr>
        <p:sp>
          <p:nvSpPr>
            <p:cNvPr id="6" name="Text Box 16">
              <a:extLst>
                <a:ext uri="{FF2B5EF4-FFF2-40B4-BE49-F238E27FC236}">
                  <a16:creationId xmlns:a16="http://schemas.microsoft.com/office/drawing/2014/main" id="{D1BE1AC1-FD68-4801-8444-277288D4BA2F}"/>
                </a:ext>
              </a:extLst>
            </p:cNvPr>
            <p:cNvSpPr txBox="1">
              <a:spLocks noChangeArrowheads="1"/>
            </p:cNvSpPr>
            <p:nvPr/>
          </p:nvSpPr>
          <p:spPr bwMode="auto">
            <a:xfrm>
              <a:off x="6599380" y="5322946"/>
              <a:ext cx="1597980" cy="255812"/>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Còi</a:t>
              </a:r>
              <a:r>
                <a:rPr lang="en-US" altLang="ko-KR" dirty="0"/>
                <a:t> </a:t>
              </a:r>
              <a:r>
                <a:rPr lang="en-US" altLang="ko-KR" dirty="0" err="1"/>
                <a:t>điện</a:t>
              </a:r>
              <a:r>
                <a:rPr lang="en-US" altLang="ko-KR" dirty="0"/>
                <a:t> </a:t>
              </a:r>
              <a:r>
                <a:rPr lang="en-US" altLang="ko-KR" dirty="0" err="1"/>
                <a:t>tử</a:t>
              </a:r>
              <a:endParaRPr lang="en-US" altLang="ko-KR" dirty="0"/>
            </a:p>
          </p:txBody>
        </p:sp>
        <p:pic>
          <p:nvPicPr>
            <p:cNvPr id="13" name="Picture 14" descr="buzzer">
              <a:extLst>
                <a:ext uri="{FF2B5EF4-FFF2-40B4-BE49-F238E27FC236}">
                  <a16:creationId xmlns:a16="http://schemas.microsoft.com/office/drawing/2014/main" id="{BD5AEE4F-5A1D-428A-ACB4-8A01F50B3FF7}"/>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988636" y="3768561"/>
              <a:ext cx="2819469" cy="1496859"/>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grpSp>
      <p:sp>
        <p:nvSpPr>
          <p:cNvPr id="15"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tử</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5896892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990000" y="2748477"/>
            <a:ext cx="8344500" cy="2322355"/>
            <a:chOff x="990000" y="2748477"/>
            <a:chExt cx="8344500" cy="2322355"/>
          </a:xfrm>
        </p:grpSpPr>
        <p:sp>
          <p:nvSpPr>
            <p:cNvPr id="6"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&amp; Linh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kiện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cơ</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bản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7"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4.</a:t>
              </a:r>
            </a:p>
          </p:txBody>
        </p:sp>
        <p:sp>
          <p:nvSpPr>
            <p:cNvPr id="8" name="직사각형 32">
              <a:extLst>
                <a:ext uri="{FF2B5EF4-FFF2-40B4-BE49-F238E27FC236}">
                  <a16:creationId xmlns:a16="http://schemas.microsoft.com/office/drawing/2014/main" id="{2E299966-E9DA-49AD-A034-508597FE35B0}"/>
                </a:ext>
              </a:extLst>
            </p:cNvPr>
            <p:cNvSpPr/>
            <p:nvPr/>
          </p:nvSpPr>
          <p:spPr>
            <a:xfrm>
              <a:off x="1054112" y="3983355"/>
              <a:ext cx="5373676"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4.1. </a:t>
              </a:r>
              <a:r>
                <a:rPr lang="vi-VN" altLang="ko-KR" dirty="0">
                  <a:solidFill>
                    <a:srgbClr val="A6A6A6"/>
                  </a:solidFill>
                  <a:latin typeface="SamsungOne-400" panose="020B0503030303020204" pitchFamily="34" charset="0"/>
                  <a:ea typeface="SamsungOne-400" panose="020B0503030303020204" pitchFamily="34" charset="0"/>
                </a:rPr>
                <a:t>Nội dung cơ bản về điện tử học</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4.2.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loại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linh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kiện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điện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tử</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4.3. </a:t>
              </a:r>
              <a:r>
                <a:rPr kumimoji="1" lang="vi-VN" altLang="ko-KR" dirty="0">
                  <a:solidFill>
                    <a:prstClr val="black">
                      <a:lumMod val="75000"/>
                      <a:lumOff val="25000"/>
                    </a:prstClr>
                  </a:solidFill>
                  <a:latin typeface="SamsungOne-700" panose="020B0803030303020204" pitchFamily="34" charset="0"/>
                  <a:ea typeface="SamsungOne-700" panose="020B0803030303020204" pitchFamily="34" charset="0"/>
                </a:rPr>
                <a:t>Diễn giải sơ đồ mạch điện </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30360887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 quy tắc cơ bản</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Những thành phần cơ bản của sơ đồ mạch</a:t>
            </a:r>
          </a:p>
        </p:txBody>
      </p:sp>
      <p:sp>
        <p:nvSpPr>
          <p:cNvPr id="14" name="직사각형 13">
            <a:extLst>
              <a:ext uri="{FF2B5EF4-FFF2-40B4-BE49-F238E27FC236}">
                <a16:creationId xmlns:a16="http://schemas.microsoft.com/office/drawing/2014/main" id="{373D7423-9777-4371-A295-FCEC8E6C9630}"/>
              </a:ext>
            </a:extLst>
          </p:cNvPr>
          <p:cNvSpPr/>
          <p:nvPr/>
        </p:nvSpPr>
        <p:spPr>
          <a:xfrm>
            <a:off x="712182" y="2174873"/>
            <a:ext cx="8487381"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Tên hoặc loại linh kiện: Những linh kiện được sử dụng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Đại lượng không đổi của linh kiện bạn đang sử dụng: Đại lượng không đổi của linh kiện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Quan hệ kết nối giữa các linh kiện: Cách đấu nối các linh kiện</a:t>
            </a:r>
          </a:p>
        </p:txBody>
      </p:sp>
    </p:spTree>
    <p:extLst>
      <p:ext uri="{BB962C8B-B14F-4D97-AF65-F5344CB8AC3E}">
        <p14:creationId xmlns:p14="http://schemas.microsoft.com/office/powerpoint/2010/main" val="15288791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Đấu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nối</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giao</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cắt</a:t>
            </a:r>
            <a:endPar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cắt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373D7423-9777-4371-A295-FCEC8E6C9630}"/>
              </a:ext>
            </a:extLst>
          </p:cNvPr>
          <p:cNvSpPr/>
          <p:nvPr/>
        </p:nvSpPr>
        <p:spPr>
          <a:xfrm>
            <a:off x="712182" y="2174873"/>
            <a:ext cx="8487381"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Mối nối hình chữ T là một điểm đấu nối.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có một dấu chấm tại điểm giao cắt, tức đã kết nốt. Không có dấu chấm nghĩa là chưa được kết nối.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có hình bán nguyệt tại điểm giao cắt, tức là chưa được kết nối.</a:t>
            </a:r>
          </a:p>
        </p:txBody>
      </p:sp>
      <p:sp>
        <p:nvSpPr>
          <p:cNvPr id="17"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18" name="직사각형 17"/>
          <p:cNvSpPr/>
          <p:nvPr/>
        </p:nvSpPr>
        <p:spPr>
          <a:xfrm>
            <a:off x="7978170" y="4746945"/>
            <a:ext cx="1383982" cy="702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p:cNvGrpSpPr/>
          <p:nvPr/>
        </p:nvGrpSpPr>
        <p:grpSpPr>
          <a:xfrm>
            <a:off x="2443813" y="3282668"/>
            <a:ext cx="4993307" cy="2950492"/>
            <a:chOff x="2443813" y="3328388"/>
            <a:chExt cx="4993307" cy="2950492"/>
          </a:xfrm>
        </p:grpSpPr>
        <p:graphicFrame>
          <p:nvGraphicFramePr>
            <p:cNvPr id="8" name="Object 11">
              <a:extLst>
                <a:ext uri="{FF2B5EF4-FFF2-40B4-BE49-F238E27FC236}">
                  <a16:creationId xmlns:a16="http://schemas.microsoft.com/office/drawing/2014/main" id="{7EBF7F08-B3A3-430B-AE33-5EA8F1C3D092}"/>
                </a:ext>
              </a:extLst>
            </p:cNvPr>
            <p:cNvGraphicFramePr>
              <a:graphicFrameLocks noChangeAspect="1"/>
            </p:cNvGraphicFramePr>
            <p:nvPr>
              <p:extLst>
                <p:ext uri="{D42A27DB-BD31-4B8C-83A1-F6EECF244321}">
                  <p14:modId xmlns:p14="http://schemas.microsoft.com/office/powerpoint/2010/main" val="163938223"/>
                </p:ext>
              </p:extLst>
            </p:nvPr>
          </p:nvGraphicFramePr>
          <p:xfrm>
            <a:off x="2512270" y="3429000"/>
            <a:ext cx="4878284" cy="2843452"/>
          </p:xfrm>
          <a:graphic>
            <a:graphicData uri="http://schemas.openxmlformats.org/presentationml/2006/ole">
              <mc:AlternateContent xmlns:mc="http://schemas.openxmlformats.org/markup-compatibility/2006">
                <mc:Choice xmlns:v="urn:schemas-microsoft-com:vml" Requires="v">
                  <p:oleObj name="Visio" r:id="rId4" imgW="3333812" imgH="1938728" progId="Visio.Drawing.6">
                    <p:embed/>
                  </p:oleObj>
                </mc:Choice>
                <mc:Fallback>
                  <p:oleObj name="Visio" r:id="rId4" imgW="3333812" imgH="1938728"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270" y="3429000"/>
                          <a:ext cx="4878284" cy="28434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E49AFB87-FA08-45BE-927B-1EF29FEDA009}"/>
                </a:ext>
              </a:extLst>
            </p:cNvPr>
            <p:cNvSpPr txBox="1"/>
            <p:nvPr/>
          </p:nvSpPr>
          <p:spPr>
            <a:xfrm>
              <a:off x="2802116" y="3590497"/>
              <a:ext cx="937869" cy="359703"/>
            </a:xfrm>
            <a:prstGeom prst="roundRect">
              <a:avLst>
                <a:gd name="adj" fmla="val 11544"/>
              </a:avLst>
            </a:prstGeom>
            <a:solidFill>
              <a:schemeClr val="bg1"/>
            </a:solidFill>
          </p:spPr>
          <p:txBody>
            <a:bodyPr wrap="square" lIns="0" rIns="0" rtlCol="0" anchor="ctr" anchorCtr="0">
              <a:no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000" dirty="0"/>
                <a:t>T-shape means connected</a:t>
              </a:r>
              <a:endParaRPr lang="ko-KR" altLang="en-US" sz="1000" dirty="0"/>
            </a:p>
          </p:txBody>
        </p:sp>
        <p:sp>
          <p:nvSpPr>
            <p:cNvPr id="11" name="사각형: 둥근 모서리 10">
              <a:extLst>
                <a:ext uri="{FF2B5EF4-FFF2-40B4-BE49-F238E27FC236}">
                  <a16:creationId xmlns:a16="http://schemas.microsoft.com/office/drawing/2014/main" id="{51FA84DF-54DF-4750-8C16-2DD6747AD29B}"/>
                </a:ext>
              </a:extLst>
            </p:cNvPr>
            <p:cNvSpPr/>
            <p:nvPr/>
          </p:nvSpPr>
          <p:spPr>
            <a:xfrm>
              <a:off x="2631758" y="4630560"/>
              <a:ext cx="857336" cy="195616"/>
            </a:xfrm>
            <a:prstGeom prst="roundRect">
              <a:avLst>
                <a:gd name="adj" fmla="val 0"/>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r>
                <a:rPr lang="el-GR" altLang="ko-KR" sz="1000" dirty="0">
                  <a:solidFill>
                    <a:schemeClr val="tx1">
                      <a:lumMod val="85000"/>
                      <a:lumOff val="15000"/>
                    </a:schemeClr>
                  </a:solidFill>
                  <a:latin typeface="SamsungOne-400" panose="020B0503030303020204" pitchFamily="34" charset="0"/>
                  <a:ea typeface="SamsungOne-400" panose="020B0503030303020204" pitchFamily="34" charset="0"/>
                </a:rPr>
                <a:t>Ω </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is omitted</a:t>
              </a:r>
              <a:endParaRPr lang="ko-KR" altLang="en-US" sz="1000" dirty="0">
                <a:solidFill>
                  <a:schemeClr val="tx1">
                    <a:lumMod val="85000"/>
                    <a:lumOff val="15000"/>
                  </a:schemeClr>
                </a:solidFill>
                <a:latin typeface="SamsungOne-400" panose="020B0503030303020204" pitchFamily="34" charset="0"/>
              </a:endParaRPr>
            </a:p>
          </p:txBody>
        </p:sp>
        <p:sp>
          <p:nvSpPr>
            <p:cNvPr id="12" name="사각형: 둥근 모서리 11">
              <a:extLst>
                <a:ext uri="{FF2B5EF4-FFF2-40B4-BE49-F238E27FC236}">
                  <a16:creationId xmlns:a16="http://schemas.microsoft.com/office/drawing/2014/main" id="{2E3B019D-42CD-4C5E-B010-D7C4B7B5F163}"/>
                </a:ext>
              </a:extLst>
            </p:cNvPr>
            <p:cNvSpPr/>
            <p:nvPr/>
          </p:nvSpPr>
          <p:spPr>
            <a:xfrm>
              <a:off x="6310312" y="5440876"/>
              <a:ext cx="982796" cy="213711"/>
            </a:xfrm>
            <a:prstGeom prst="roundRect">
              <a:avLst>
                <a:gd name="adj" fmla="val 50000"/>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sym typeface="Symbol" pitchFamily="18" charset="2"/>
                </a:rPr>
                <a:t></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F</a:t>
              </a:r>
              <a:r>
                <a:rPr lang="el-GR" altLang="ko-KR" sz="10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is omitted</a:t>
              </a:r>
              <a:endParaRPr lang="ko-KR" altLang="en-US" sz="1000" dirty="0">
                <a:solidFill>
                  <a:schemeClr val="tx1">
                    <a:lumMod val="85000"/>
                    <a:lumOff val="15000"/>
                  </a:schemeClr>
                </a:solidFill>
                <a:latin typeface="SamsungOne-400" panose="020B0503030303020204" pitchFamily="34" charset="0"/>
              </a:endParaRPr>
            </a:p>
          </p:txBody>
        </p:sp>
        <p:sp>
          <p:nvSpPr>
            <p:cNvPr id="15" name="사각형: 둥근 모서리 14">
              <a:extLst>
                <a:ext uri="{FF2B5EF4-FFF2-40B4-BE49-F238E27FC236}">
                  <a16:creationId xmlns:a16="http://schemas.microsoft.com/office/drawing/2014/main" id="{AA49B8DB-7086-4D96-82F5-0BA915C1F984}"/>
                </a:ext>
              </a:extLst>
            </p:cNvPr>
            <p:cNvSpPr/>
            <p:nvPr/>
          </p:nvSpPr>
          <p:spPr>
            <a:xfrm>
              <a:off x="5450923" y="5796591"/>
              <a:ext cx="1132181" cy="396485"/>
            </a:xfrm>
            <a:prstGeom prst="round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r>
                <a:rPr lang="en-US" altLang="ko-KR" sz="1000" dirty="0">
                  <a:solidFill>
                    <a:schemeClr val="tx1">
                      <a:lumMod val="85000"/>
                      <a:lumOff val="15000"/>
                    </a:schemeClr>
                  </a:solidFill>
                  <a:latin typeface="SamsungOne-400" panose="020B0503030303020204" pitchFamily="34" charset="0"/>
                  <a:ea typeface="SamsungOne-400" panose="020B0503030303020204" pitchFamily="34" charset="0"/>
                </a:rPr>
                <a:t>The dot is connected.</a:t>
              </a:r>
              <a:endParaRPr lang="ko-KR" altLang="en-US" sz="1000" dirty="0">
                <a:solidFill>
                  <a:schemeClr val="tx1">
                    <a:lumMod val="85000"/>
                    <a:lumOff val="15000"/>
                  </a:schemeClr>
                </a:solidFill>
                <a:latin typeface="SamsungOne-400" panose="020B0503030303020204" pitchFamily="34" charset="0"/>
              </a:endParaRPr>
            </a:p>
          </p:txBody>
        </p:sp>
        <p:sp>
          <p:nvSpPr>
            <p:cNvPr id="3" name="직사각형 2"/>
            <p:cNvSpPr/>
            <p:nvPr/>
          </p:nvSpPr>
          <p:spPr>
            <a:xfrm>
              <a:off x="4343400" y="3429000"/>
              <a:ext cx="116586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모서리가 둥근 사각형 설명선 1"/>
            <p:cNvSpPr/>
            <p:nvPr/>
          </p:nvSpPr>
          <p:spPr>
            <a:xfrm>
              <a:off x="4244340" y="3328388"/>
              <a:ext cx="1262590" cy="609600"/>
            </a:xfrm>
            <a:prstGeom prst="wedgeRoundRectCallout">
              <a:avLst>
                <a:gd name="adj1" fmla="val 45252"/>
                <a:gd name="adj2" fmla="val 76250"/>
                <a:gd name="adj3" fmla="val 1666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latin typeface="SamsungOne-400" panose="020B0503030303020204" pitchFamily="34" charset="0"/>
                  <a:ea typeface="SamsungOne-400" panose="020B0503030303020204" pitchFamily="34" charset="0"/>
                </a:rPr>
                <a:t>Hình</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bán</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nguyệt</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nghĩa</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là</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đã</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giao</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cắt</a:t>
              </a:r>
              <a:endParaRPr lang="en-US" altLang="ko-KR" sz="1200" b="1" dirty="0">
                <a:latin typeface="SamsungOne-400" panose="020B0503030303020204" pitchFamily="34" charset="0"/>
                <a:ea typeface="SamsungOne-400" panose="020B0503030303020204" pitchFamily="34" charset="0"/>
              </a:endParaRPr>
            </a:p>
          </p:txBody>
        </p:sp>
        <p:sp>
          <p:nvSpPr>
            <p:cNvPr id="16" name="모서리가 둥근 직사각형 15"/>
            <p:cNvSpPr/>
            <p:nvPr/>
          </p:nvSpPr>
          <p:spPr>
            <a:xfrm>
              <a:off x="5334000" y="5734208"/>
              <a:ext cx="1371600" cy="544672"/>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200" b="1" dirty="0">
                  <a:latin typeface="SamsungOne-400" panose="020B0503030303020204" pitchFamily="34" charset="0"/>
                  <a:ea typeface="SamsungOne-400" panose="020B0503030303020204" pitchFamily="34" charset="0"/>
                </a:rPr>
                <a:t>Dấu chấm nghĩa là đã được nối.</a:t>
              </a:r>
            </a:p>
          </p:txBody>
        </p:sp>
        <p:sp>
          <p:nvSpPr>
            <p:cNvPr id="20" name="모서리가 둥근 직사각형 19"/>
            <p:cNvSpPr/>
            <p:nvPr/>
          </p:nvSpPr>
          <p:spPr>
            <a:xfrm>
              <a:off x="6227763" y="5410200"/>
              <a:ext cx="1209357" cy="259080"/>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SamsungOne-400" panose="020B0503030303020204" pitchFamily="34" charset="0"/>
                  <a:ea typeface="SamsungOne-400" panose="020B0503030303020204" pitchFamily="34" charset="0"/>
                  <a:sym typeface="Symbol" pitchFamily="18" charset="2"/>
                </a:rPr>
                <a:t></a:t>
              </a:r>
              <a:r>
                <a:rPr lang="en-US" altLang="ko-KR" sz="1200" b="1" dirty="0" err="1">
                  <a:latin typeface="SamsungOne-400" panose="020B0503030303020204" pitchFamily="34" charset="0"/>
                  <a:ea typeface="SamsungOne-400" panose="020B0503030303020204" pitchFamily="34" charset="0"/>
                  <a:sym typeface="Symbol" pitchFamily="18" charset="2"/>
                </a:rPr>
                <a:t>Bỏ</a:t>
              </a:r>
              <a:r>
                <a:rPr lang="en-US" altLang="ko-KR" sz="1200" b="1" dirty="0">
                  <a:latin typeface="SamsungOne-400" panose="020B0503030303020204" pitchFamily="34" charset="0"/>
                  <a:ea typeface="SamsungOne-400" panose="020B0503030303020204" pitchFamily="34" charset="0"/>
                  <a:sym typeface="Symbol" pitchFamily="18" charset="2"/>
                </a:rPr>
                <a:t> qua F</a:t>
              </a:r>
            </a:p>
          </p:txBody>
        </p:sp>
        <p:sp>
          <p:nvSpPr>
            <p:cNvPr id="22" name="모서리가 둥근 직사각형 21"/>
            <p:cNvSpPr/>
            <p:nvPr/>
          </p:nvSpPr>
          <p:spPr>
            <a:xfrm>
              <a:off x="2443813" y="4595407"/>
              <a:ext cx="1209357" cy="259080"/>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latin typeface="SamsungOne-400" panose="020B0503030303020204" pitchFamily="34" charset="0"/>
                  <a:ea typeface="SamsungOne-400" panose="020B0503030303020204" pitchFamily="34" charset="0"/>
                </a:rPr>
                <a:t>Bỏ</a:t>
              </a:r>
              <a:r>
                <a:rPr lang="en-US" altLang="ko-KR" sz="1200" b="1" dirty="0">
                  <a:latin typeface="SamsungOne-400" panose="020B0503030303020204" pitchFamily="34" charset="0"/>
                  <a:ea typeface="SamsungOne-400" panose="020B0503030303020204" pitchFamily="34" charset="0"/>
                </a:rPr>
                <a:t> qua </a:t>
              </a:r>
              <a:r>
                <a:rPr lang="el-GR" altLang="ko-KR" sz="1200" b="1" dirty="0">
                  <a:latin typeface="SamsungOne-400" panose="020B0503030303020204" pitchFamily="34" charset="0"/>
                  <a:ea typeface="SamsungOne-400" panose="020B0503030303020204" pitchFamily="34" charset="0"/>
                </a:rPr>
                <a:t>Ω</a:t>
              </a:r>
            </a:p>
          </p:txBody>
        </p:sp>
        <p:sp>
          <p:nvSpPr>
            <p:cNvPr id="23" name="직사각형 22"/>
            <p:cNvSpPr/>
            <p:nvPr/>
          </p:nvSpPr>
          <p:spPr>
            <a:xfrm>
              <a:off x="2764045" y="3479498"/>
              <a:ext cx="116586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모서리가 둥근 사각형 설명선 18"/>
            <p:cNvSpPr/>
            <p:nvPr/>
          </p:nvSpPr>
          <p:spPr>
            <a:xfrm>
              <a:off x="2677810" y="3343640"/>
              <a:ext cx="1291878" cy="609600"/>
            </a:xfrm>
            <a:prstGeom prst="wedgeRoundRectCallout">
              <a:avLst>
                <a:gd name="adj1" fmla="val 42893"/>
                <a:gd name="adj2" fmla="val 83750"/>
                <a:gd name="adj3" fmla="val 1666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err="1">
                  <a:latin typeface="SamsungOne-400" panose="020B0503030303020204" pitchFamily="34" charset="0"/>
                  <a:ea typeface="SamsungOne-400" panose="020B0503030303020204" pitchFamily="34" charset="0"/>
                </a:rPr>
                <a:t>Hình</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chữ</a:t>
              </a:r>
              <a:r>
                <a:rPr lang="en-US" altLang="ko-KR" sz="1200" b="1" dirty="0">
                  <a:latin typeface="SamsungOne-400" panose="020B0503030303020204" pitchFamily="34" charset="0"/>
                  <a:ea typeface="SamsungOne-400" panose="020B0503030303020204" pitchFamily="34" charset="0"/>
                </a:rPr>
                <a:t> T </a:t>
              </a:r>
              <a:r>
                <a:rPr lang="en-US" altLang="ko-KR" sz="1200" b="1" dirty="0" err="1">
                  <a:latin typeface="SamsungOne-400" panose="020B0503030303020204" pitchFamily="34" charset="0"/>
                  <a:ea typeface="SamsungOne-400" panose="020B0503030303020204" pitchFamily="34" charset="0"/>
                </a:rPr>
                <a:t>nghĩa</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là</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đã</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đấu</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nối</a:t>
              </a:r>
              <a:endParaRPr lang="en-US" altLang="ko-KR" sz="1200" b="1" dirty="0">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4446707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Những đơn vị cơ bản trên sơ đồ mạch</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87595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Những đơn vị cơ bản trên sơ đồ mạch</a:t>
            </a:r>
          </a:p>
        </p:txBody>
      </p:sp>
      <p:sp>
        <p:nvSpPr>
          <p:cNvPr id="8"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graphicFrame>
        <p:nvGraphicFramePr>
          <p:cNvPr id="2" name="Group 246">
            <a:extLst>
              <a:ext uri="{FF2B5EF4-FFF2-40B4-BE49-F238E27FC236}">
                <a16:creationId xmlns:a16="http://schemas.microsoft.com/office/drawing/2014/main" id="{7E368392-8578-0B3E-3ABD-C5441EF4E885}"/>
              </a:ext>
            </a:extLst>
          </p:cNvPr>
          <p:cNvGraphicFramePr>
            <a:graphicFrameLocks noGrp="1"/>
          </p:cNvGraphicFramePr>
          <p:nvPr>
            <p:extLst>
              <p:ext uri="{D42A27DB-BD31-4B8C-83A1-F6EECF244321}">
                <p14:modId xmlns:p14="http://schemas.microsoft.com/office/powerpoint/2010/main" val="2342814261"/>
              </p:ext>
            </p:extLst>
          </p:nvPr>
        </p:nvGraphicFramePr>
        <p:xfrm>
          <a:off x="710022" y="2222925"/>
          <a:ext cx="8630828" cy="1829200"/>
        </p:xfrm>
        <a:graphic>
          <a:graphicData uri="http://schemas.openxmlformats.org/drawingml/2006/table">
            <a:tbl>
              <a:tblPr/>
              <a:tblGrid>
                <a:gridCol w="3112067">
                  <a:extLst>
                    <a:ext uri="{9D8B030D-6E8A-4147-A177-3AD203B41FA5}">
                      <a16:colId xmlns:a16="http://schemas.microsoft.com/office/drawing/2014/main" val="20000"/>
                    </a:ext>
                  </a:extLst>
                </a:gridCol>
                <a:gridCol w="1234283">
                  <a:extLst>
                    <a:ext uri="{9D8B030D-6E8A-4147-A177-3AD203B41FA5}">
                      <a16:colId xmlns:a16="http://schemas.microsoft.com/office/drawing/2014/main" val="20001"/>
                    </a:ext>
                  </a:extLst>
                </a:gridCol>
                <a:gridCol w="1503646">
                  <a:extLst>
                    <a:ext uri="{9D8B030D-6E8A-4147-A177-3AD203B41FA5}">
                      <a16:colId xmlns:a16="http://schemas.microsoft.com/office/drawing/2014/main" val="20002"/>
                    </a:ext>
                  </a:extLst>
                </a:gridCol>
                <a:gridCol w="2780832">
                  <a:extLst>
                    <a:ext uri="{9D8B030D-6E8A-4147-A177-3AD203B41FA5}">
                      <a16:colId xmlns:a16="http://schemas.microsoft.com/office/drawing/2014/main" val="20003"/>
                    </a:ext>
                  </a:extLst>
                </a:gridCol>
              </a:tblGrid>
              <a:tr h="22865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Đại lượng không đổi</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Ký hiệu</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Ý nghĩa</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Ví dụ khi sử dụng</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22865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Hiệu điện thế</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V</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Vôn</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V，mV，V, kV</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865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Cường độ dòng điện</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A</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Ampe</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A，mA，A</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5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Công suất điện</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W</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Watt</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W，mW，W, kW</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865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Điện trở</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Ω</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Ôm</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Ω，ｋΩ，ＭΩ</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5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Độ tự cảm</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굴림" pitchFamily="50" charset="-127"/>
                        </a:rPr>
                        <a:t>Ｈ</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Henry</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H，mH</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865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Điện dung</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굴림" pitchFamily="50" charset="-127"/>
                        </a:rPr>
                        <a:t>Ｆ</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Farad</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pF(10</a:t>
                      </a:r>
                      <a:r>
                        <a:rPr kumimoji="1" lang="vi-VN" sz="1400" b="0" i="0" u="none" strike="noStrike" cap="none" normalizeH="0" baseline="30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-12</a:t>
                      </a: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F)，uF(10</a:t>
                      </a:r>
                      <a:r>
                        <a:rPr kumimoji="1" lang="vi-VN" sz="1400" b="0" i="0" u="none" strike="noStrike" cap="none" normalizeH="0" baseline="30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-6</a:t>
                      </a: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F)</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65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Tần số</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Hz</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Héc</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dirty="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Hz，KHz，MHz，GHz</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3" name="Group 311">
            <a:extLst>
              <a:ext uri="{FF2B5EF4-FFF2-40B4-BE49-F238E27FC236}">
                <a16:creationId xmlns:a16="http://schemas.microsoft.com/office/drawing/2014/main" id="{D15E6BE4-8527-1650-2AEB-0F7D84A9A032}"/>
              </a:ext>
            </a:extLst>
          </p:cNvPr>
          <p:cNvGraphicFramePr>
            <a:graphicFrameLocks noGrp="1"/>
          </p:cNvGraphicFramePr>
          <p:nvPr>
            <p:extLst>
              <p:ext uri="{D42A27DB-BD31-4B8C-83A1-F6EECF244321}">
                <p14:modId xmlns:p14="http://schemas.microsoft.com/office/powerpoint/2010/main" val="2479258248"/>
              </p:ext>
            </p:extLst>
          </p:nvPr>
        </p:nvGraphicFramePr>
        <p:xfrm>
          <a:off x="710022" y="4376677"/>
          <a:ext cx="8630828" cy="1566922"/>
        </p:xfrm>
        <a:graphic>
          <a:graphicData uri="http://schemas.openxmlformats.org/drawingml/2006/table">
            <a:tbl>
              <a:tblPr/>
              <a:tblGrid>
                <a:gridCol w="1848999">
                  <a:extLst>
                    <a:ext uri="{9D8B030D-6E8A-4147-A177-3AD203B41FA5}">
                      <a16:colId xmlns:a16="http://schemas.microsoft.com/office/drawing/2014/main" val="20000"/>
                    </a:ext>
                  </a:extLst>
                </a:gridCol>
                <a:gridCol w="3741251">
                  <a:extLst>
                    <a:ext uri="{9D8B030D-6E8A-4147-A177-3AD203B41FA5}">
                      <a16:colId xmlns:a16="http://schemas.microsoft.com/office/drawing/2014/main" val="20001"/>
                    </a:ext>
                  </a:extLst>
                </a:gridCol>
                <a:gridCol w="3040578">
                  <a:extLst>
                    <a:ext uri="{9D8B030D-6E8A-4147-A177-3AD203B41FA5}">
                      <a16:colId xmlns:a16="http://schemas.microsoft.com/office/drawing/2014/main" val="20002"/>
                    </a:ext>
                  </a:extLst>
                </a:gridCol>
              </a:tblGrid>
              <a:tr h="223846">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defRPr/>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Ký hiệu</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Đơn vị</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Cách đọc</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0"/>
                  </a:ext>
                </a:extLst>
              </a:tr>
              <a:tr h="223846">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1000000(=10</a:t>
                      </a:r>
                      <a:r>
                        <a:rPr kumimoji="1" lang="vi-VN" sz="1400" b="0" i="0" u="none" strike="noStrike" cap="none" normalizeH="0" baseline="30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6</a:t>
                      </a: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 )</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mega</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3846">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1000(=10</a:t>
                      </a:r>
                      <a:r>
                        <a:rPr kumimoji="1" lang="vi-VN" sz="1400" b="0" i="0" u="none" strike="noStrike" cap="none" normalizeH="0" baseline="30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3</a:t>
                      </a: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 </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kilo</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3846">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0,001(=10</a:t>
                      </a:r>
                      <a:r>
                        <a:rPr kumimoji="1" lang="vi-VN" sz="1400" b="0" i="0" u="none" strike="noStrike" cap="none" normalizeH="0" baseline="30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-3</a:t>
                      </a: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 </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mili</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3846">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굴림" pitchFamily="50" charset="-127"/>
                          <a:cs typeface="Times New Roman" panose="02020603050405020304" pitchFamily="18" charset="0"/>
                          <a:sym typeface="Symbol" pitchFamily="18" charset="2"/>
                        </a:rPr>
                        <a:t></a:t>
                      </a: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굴림" pitchFamily="50" charset="-127"/>
                          <a:cs typeface="Times New Roman" panose="02020603050405020304" pitchFamily="18" charset="0"/>
                        </a:rPr>
                        <a:t> </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0,000001(=10</a:t>
                      </a:r>
                      <a:r>
                        <a:rPr kumimoji="1" lang="vi-VN" sz="1400" b="0" i="0" u="none" strike="noStrike" cap="none" normalizeH="0" baseline="30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-6</a:t>
                      </a: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 </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micro</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3846">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0,000000001(=10</a:t>
                      </a:r>
                      <a:r>
                        <a:rPr kumimoji="1" lang="vi-VN" sz="1400" b="0" i="0" u="none" strike="noStrike" cap="none" normalizeH="0" baseline="30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-9</a:t>
                      </a: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 </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nano</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3846">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a:t>
                      </a:r>
                    </a:p>
                  </a:txBody>
                  <a:tcPr marT="0" marB="0"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rgbClr val="F2F2F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0,000000000001(=10</a:t>
                      </a:r>
                      <a:r>
                        <a:rPr kumimoji="1" lang="vi-VN" sz="1400" b="0" i="0" u="none" strike="noStrike" cap="none" normalizeH="0" baseline="3000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-12</a:t>
                      </a:r>
                      <a:r>
                        <a:rPr kumimoji="1" lang="vi-VN" sz="1400" b="0" i="0" u="none" strike="noStrike" cap="none" normalizeH="0" baseline="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 </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vi-VN" sz="1400" b="0" i="0" u="none" strike="noStrike" cap="none" normalizeH="0" baseline="0" dirty="0">
                          <a:ln>
                            <a:noFill/>
                          </a:ln>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rPr>
                        <a:t>pico</a:t>
                      </a:r>
                    </a:p>
                  </a:txBody>
                  <a:tcPr marT="0" marB="0"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693366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522730"/>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Nguồn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đất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306E7DAC-2EDA-4D69-A525-3EC7B4FEA84A}"/>
              </a:ext>
            </a:extLst>
          </p:cNvPr>
          <p:cNvSpPr/>
          <p:nvPr/>
        </p:nvSpPr>
        <p:spPr>
          <a:xfrm>
            <a:off x="580388" y="298276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Những thành phần không hiển thị trong sơ đồ mạch</a:t>
            </a:r>
          </a:p>
        </p:txBody>
      </p:sp>
      <p:sp>
        <p:nvSpPr>
          <p:cNvPr id="17" name="직사각형 16">
            <a:extLst>
              <a:ext uri="{FF2B5EF4-FFF2-40B4-BE49-F238E27FC236}">
                <a16:creationId xmlns:a16="http://schemas.microsoft.com/office/drawing/2014/main" id="{EC0FD790-3D36-4C20-879F-182C1D1B06C6}"/>
              </a:ext>
            </a:extLst>
          </p:cNvPr>
          <p:cNvSpPr/>
          <p:nvPr/>
        </p:nvSpPr>
        <p:spPr>
          <a:xfrm>
            <a:off x="712182" y="3213103"/>
            <a:ext cx="8487381" cy="1858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Kết nối nguồn điện và mặt đất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Nguồn cấp của IC digital và mặt đất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Sơ đồ lắp và phương pháp đấu dây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Loại linh kiện (tụ điện hoặc điện trở)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Linh kiện thiết bị</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Chức năng hoặc định giờ</a:t>
            </a:r>
          </a:p>
        </p:txBody>
      </p:sp>
      <p:grpSp>
        <p:nvGrpSpPr>
          <p:cNvPr id="3" name="그룹 2">
            <a:extLst>
              <a:ext uri="{FF2B5EF4-FFF2-40B4-BE49-F238E27FC236}">
                <a16:creationId xmlns:a16="http://schemas.microsoft.com/office/drawing/2014/main" id="{CC1869C4-80F2-4DA3-A9CE-BEFF6733E117}"/>
              </a:ext>
            </a:extLst>
          </p:cNvPr>
          <p:cNvGrpSpPr/>
          <p:nvPr/>
        </p:nvGrpSpPr>
        <p:grpSpPr>
          <a:xfrm>
            <a:off x="712182" y="1871698"/>
            <a:ext cx="4092142" cy="925292"/>
            <a:chOff x="1706230" y="1828666"/>
            <a:chExt cx="4092142" cy="925292"/>
          </a:xfrm>
        </p:grpSpPr>
        <p:sp>
          <p:nvSpPr>
            <p:cNvPr id="22" name="직사각형 21">
              <a:extLst>
                <a:ext uri="{FF2B5EF4-FFF2-40B4-BE49-F238E27FC236}">
                  <a16:creationId xmlns:a16="http://schemas.microsoft.com/office/drawing/2014/main" id="{68C339C7-1FFF-4FCE-985D-3F656B70A728}"/>
                </a:ext>
              </a:extLst>
            </p:cNvPr>
            <p:cNvSpPr/>
            <p:nvPr/>
          </p:nvSpPr>
          <p:spPr>
            <a:xfrm>
              <a:off x="1706230" y="1828666"/>
              <a:ext cx="4092142" cy="925292"/>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0A4DB5A8-BB91-4DBA-AD65-303BE9F50D45}"/>
                </a:ext>
              </a:extLst>
            </p:cNvPr>
            <p:cNvGrpSpPr/>
            <p:nvPr/>
          </p:nvGrpSpPr>
          <p:grpSpPr>
            <a:xfrm>
              <a:off x="2110087" y="1891439"/>
              <a:ext cx="3292721" cy="700222"/>
              <a:chOff x="2088572" y="1828666"/>
              <a:chExt cx="3292721" cy="700222"/>
            </a:xfrm>
          </p:grpSpPr>
          <p:pic>
            <p:nvPicPr>
              <p:cNvPr id="21" name="Picture 86">
                <a:extLst>
                  <a:ext uri="{FF2B5EF4-FFF2-40B4-BE49-F238E27FC236}">
                    <a16:creationId xmlns:a16="http://schemas.microsoft.com/office/drawing/2014/main" id="{773FB7A6-8E03-4DF4-949E-766E6C595CD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77293" y="1994702"/>
                <a:ext cx="1504000" cy="49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Object 84">
                <a:extLst>
                  <a:ext uri="{FF2B5EF4-FFF2-40B4-BE49-F238E27FC236}">
                    <a16:creationId xmlns:a16="http://schemas.microsoft.com/office/drawing/2014/main" id="{6F2D2004-0F32-4071-839E-D636769B738B}"/>
                  </a:ext>
                </a:extLst>
              </p:cNvPr>
              <p:cNvGraphicFramePr>
                <a:graphicFrameLocks noChangeAspect="1"/>
              </p:cNvGraphicFramePr>
              <p:nvPr/>
            </p:nvGraphicFramePr>
            <p:xfrm>
              <a:off x="2088572" y="1828666"/>
              <a:ext cx="1504001" cy="700222"/>
            </p:xfrm>
            <a:graphic>
              <a:graphicData uri="http://schemas.openxmlformats.org/presentationml/2006/ole">
                <mc:AlternateContent xmlns:mc="http://schemas.openxmlformats.org/markup-compatibility/2006">
                  <mc:Choice xmlns:v="urn:schemas-microsoft-com:vml" Requires="v">
                    <p:oleObj name="Visio" r:id="rId5" imgW="619239" imgH="326073" progId="Visio.Drawing.6">
                      <p:embed/>
                    </p:oleObj>
                  </mc:Choice>
                  <mc:Fallback>
                    <p:oleObj name="Visio" r:id="rId5" imgW="619239" imgH="326073"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8572" y="1828666"/>
                            <a:ext cx="1504001" cy="700222"/>
                          </a:xfrm>
                          <a:prstGeom prst="rect">
                            <a:avLst/>
                          </a:prstGeom>
                          <a:noFill/>
                        </p:spPr>
                      </p:pic>
                    </p:oleObj>
                  </mc:Fallback>
                </mc:AlternateContent>
              </a:graphicData>
            </a:graphic>
          </p:graphicFrame>
        </p:grpSp>
      </p:grpSp>
      <p:sp>
        <p:nvSpPr>
          <p:cNvPr id="12"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18648769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Cách thiết kế cơ bản mạch transistor</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87595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Tiêu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transistor</a:t>
            </a:r>
          </a:p>
        </p:txBody>
      </p:sp>
      <p:sp>
        <p:nvSpPr>
          <p:cNvPr id="14" name="직사각형 13">
            <a:extLst>
              <a:ext uri="{FF2B5EF4-FFF2-40B4-BE49-F238E27FC236}">
                <a16:creationId xmlns:a16="http://schemas.microsoft.com/office/drawing/2014/main" id="{373D7423-9777-4371-A295-FCEC8E6C9630}"/>
              </a:ext>
            </a:extLst>
          </p:cNvPr>
          <p:cNvSpPr/>
          <p:nvPr/>
        </p:nvSpPr>
        <p:spPr>
          <a:xfrm>
            <a:off x="712182" y="2106293"/>
            <a:ext cx="8487381" cy="2561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Phối cảnh của điện áp cho phép</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Dựa trên điện áp định mức tối đa (Vceo) giữa cực thu và cực phát, nên sử dụng phối cảnh với điện áp thực nhỏ hơn 1/2.</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Phối cảnh của cường độ dòng điện cho phép</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được vượt quá cường độ dòng điện định mức lớn nhấttại cực thu(Ic) và sử dụng ở cường độ dòng điện thực tế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nhỏ hơn 1/2.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Phối cảnh của hệ số khuếch đại</a:t>
            </a:r>
          </a:p>
          <a:p>
            <a:pPr marL="285750" indent="-28575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Hệ số khuếch đại dòng (hfe) của dòng điện một chiều đơn giản là tính số lần đầu ra chính là dòng điện vào, và chỉ dựa vào giá trị nhỏ nhất vì hệ số này ở mỗi transistor lại khác nhau.</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Phối cảnh của băng thông tần số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3F50899-D296-43ED-9C76-109E0ED3C07B}"/>
                  </a:ext>
                </a:extLst>
              </p:cNvPr>
              <p:cNvSpPr txBox="1"/>
              <p:nvPr/>
            </p:nvSpPr>
            <p:spPr>
              <a:xfrm>
                <a:off x="1717040" y="4690223"/>
                <a:ext cx="6468746" cy="742837"/>
              </a:xfrm>
              <a:prstGeom prst="rect">
                <a:avLst/>
              </a:prstGeom>
              <a:solidFill>
                <a:srgbClr val="F2F2F2"/>
              </a:solidFill>
            </p:spPr>
            <p:txBody>
              <a:bodyPr wrap="square" lIns="0" tIns="0" rIns="0" bIns="0" rtlCol="0" anchor="ctr">
                <a:noAutofit/>
              </a:bodyPr>
              <a:lstStyle/>
              <a:p>
                <a:pPr/>
                <a14:m>
                  <m:oMathPara xmlns:m="http://schemas.openxmlformats.org/officeDocument/2006/math">
                    <m:oMathParaPr>
                      <m:jc m:val="centerGroup"/>
                    </m:oMathParaPr>
                    <m:oMath xmlns:m="http://schemas.openxmlformats.org/officeDocument/2006/math">
                      <m:r>
                        <m:rPr>
                          <m:sty m:val="p"/>
                        </m:rPr>
                        <a:rPr lang="en-US" altLang="ko-KR" sz="1400">
                          <a:latin typeface="Cambria Math" panose="02040503050406030204" pitchFamily="18" charset="0"/>
                        </a:rPr>
                        <m:t>T</m:t>
                      </m:r>
                      <m:r>
                        <a:rPr lang="en-US" altLang="ko-KR" sz="1400">
                          <a:latin typeface="Cambria Math" panose="02040503050406030204" pitchFamily="18" charset="0"/>
                        </a:rPr>
                        <m:t>ầ</m:t>
                      </m:r>
                      <m:r>
                        <m:rPr>
                          <m:sty m:val="p"/>
                        </m:rPr>
                        <a:rPr lang="en-US" altLang="ko-KR" sz="1400">
                          <a:latin typeface="Cambria Math" panose="02040503050406030204" pitchFamily="18" charset="0"/>
                        </a:rPr>
                        <m:t>n</m:t>
                      </m:r>
                      <m:r>
                        <a:rPr lang="en-US" altLang="ko-KR" sz="1400">
                          <a:latin typeface="Cambria Math" panose="02040503050406030204" pitchFamily="18" charset="0"/>
                        </a:rPr>
                        <m:t> </m:t>
                      </m:r>
                      <m:r>
                        <m:rPr>
                          <m:sty m:val="p"/>
                        </m:rPr>
                        <a:rPr lang="en-US" altLang="ko-KR" sz="1400">
                          <a:latin typeface="Cambria Math" panose="02040503050406030204" pitchFamily="18" charset="0"/>
                        </a:rPr>
                        <m:t>su</m:t>
                      </m:r>
                      <m:r>
                        <a:rPr lang="en-US" altLang="ko-KR" sz="1400">
                          <a:latin typeface="Cambria Math" panose="02040503050406030204" pitchFamily="18" charset="0"/>
                        </a:rPr>
                        <m:t>ấ</m:t>
                      </m:r>
                      <m:r>
                        <m:rPr>
                          <m:sty m:val="p"/>
                        </m:rPr>
                        <a:rPr lang="en-US" altLang="ko-KR" sz="1400">
                          <a:latin typeface="Cambria Math" panose="02040503050406030204" pitchFamily="18" charset="0"/>
                        </a:rPr>
                        <m:t>t</m:t>
                      </m:r>
                      <m:r>
                        <a:rPr lang="en-US" altLang="ko-KR" sz="1400">
                          <a:latin typeface="Cambria Math" panose="02040503050406030204" pitchFamily="18" charset="0"/>
                        </a:rPr>
                        <m:t> </m:t>
                      </m:r>
                      <m:r>
                        <m:rPr>
                          <m:sty m:val="p"/>
                        </m:rPr>
                        <a:rPr lang="en-US" altLang="ko-KR" sz="1400">
                          <a:latin typeface="Cambria Math" panose="02040503050406030204" pitchFamily="18" charset="0"/>
                        </a:rPr>
                        <m:t>kh</m:t>
                      </m:r>
                      <m:r>
                        <a:rPr lang="en-US" altLang="ko-KR" sz="1400">
                          <a:latin typeface="Cambria Math" panose="02040503050406030204" pitchFamily="18" charset="0"/>
                        </a:rPr>
                        <m:t>ả </m:t>
                      </m:r>
                      <m:r>
                        <m:rPr>
                          <m:sty m:val="p"/>
                        </m:rPr>
                        <a:rPr lang="en-US" altLang="ko-KR" sz="1400">
                          <a:latin typeface="Cambria Math" panose="02040503050406030204" pitchFamily="18" charset="0"/>
                        </a:rPr>
                        <m:t>d</m:t>
                      </m:r>
                      <m:r>
                        <a:rPr lang="en-US" altLang="ko-KR" sz="1400">
                          <a:latin typeface="Cambria Math" panose="02040503050406030204" pitchFamily="18" charset="0"/>
                        </a:rPr>
                        <m:t>ụ</m:t>
                      </m:r>
                      <m:r>
                        <m:rPr>
                          <m:sty m:val="p"/>
                        </m:rPr>
                        <a:rPr lang="en-US" altLang="ko-KR" sz="1400">
                          <a:latin typeface="Cambria Math" panose="02040503050406030204" pitchFamily="18" charset="0"/>
                        </a:rPr>
                        <m:t>ng</m:t>
                      </m:r>
                      <m:r>
                        <a:rPr lang="ko-KR" altLang="en-US" sz="1400" i="0">
                          <a:solidFill>
                            <a:schemeClr val="tx1"/>
                          </a:solidFill>
                          <a:latin typeface="Cambria Math" panose="02040503050406030204" pitchFamily="18" charset="0"/>
                        </a:rPr>
                        <m:t>=</m:t>
                      </m:r>
                      <m:f>
                        <m:fPr>
                          <m:ctrlPr>
                            <a:rPr lang="ko-KR" altLang="en-US" sz="1400" i="1">
                              <a:solidFill>
                                <a:schemeClr val="tx1"/>
                              </a:solidFill>
                              <a:latin typeface="Cambria Math" panose="02040503050406030204" pitchFamily="18" charset="0"/>
                            </a:rPr>
                          </m:ctrlPr>
                        </m:fPr>
                        <m:num>
                          <m:r>
                            <m:rPr>
                              <m:sty m:val="p"/>
                            </m:rPr>
                            <a:rPr lang="en-US" altLang="ko-KR" sz="1400">
                              <a:latin typeface="Cambria Math" panose="02040503050406030204" pitchFamily="18" charset="0"/>
                            </a:rPr>
                            <m:t>B</m:t>
                          </m:r>
                          <m:r>
                            <a:rPr lang="en-US" altLang="ko-KR" sz="1400">
                              <a:latin typeface="Cambria Math" panose="02040503050406030204" pitchFamily="18" charset="0"/>
                            </a:rPr>
                            <m:t>ă</m:t>
                          </m:r>
                          <m:r>
                            <m:rPr>
                              <m:sty m:val="p"/>
                            </m:rPr>
                            <a:rPr lang="en-US" altLang="ko-KR" sz="1400">
                              <a:latin typeface="Cambria Math" panose="02040503050406030204" pitchFamily="18" charset="0"/>
                            </a:rPr>
                            <m:t>ng</m:t>
                          </m:r>
                          <m:r>
                            <a:rPr lang="en-US" altLang="ko-KR" sz="1400">
                              <a:latin typeface="Cambria Math" panose="02040503050406030204" pitchFamily="18" charset="0"/>
                            </a:rPr>
                            <m:t> </m:t>
                          </m:r>
                          <m:r>
                            <m:rPr>
                              <m:sty m:val="p"/>
                            </m:rPr>
                            <a:rPr lang="en-US" altLang="ko-KR" sz="1400">
                              <a:latin typeface="Cambria Math" panose="02040503050406030204" pitchFamily="18" charset="0"/>
                            </a:rPr>
                            <m:t>t</m:t>
                          </m:r>
                          <m:r>
                            <a:rPr lang="en-US" altLang="ko-KR" sz="1400">
                              <a:latin typeface="Cambria Math" panose="02040503050406030204" pitchFamily="18" charset="0"/>
                            </a:rPr>
                            <m:t>ầ</m:t>
                          </m:r>
                          <m:r>
                            <m:rPr>
                              <m:sty m:val="p"/>
                            </m:rPr>
                            <a:rPr lang="en-US" altLang="ko-KR" sz="1400">
                              <a:latin typeface="Cambria Math" panose="02040503050406030204" pitchFamily="18" charset="0"/>
                            </a:rPr>
                            <m:t>n</m:t>
                          </m:r>
                          <m:r>
                            <a:rPr lang="en-US" altLang="ko-KR" sz="1400">
                              <a:latin typeface="Cambria Math" panose="02040503050406030204" pitchFamily="18" charset="0"/>
                            </a:rPr>
                            <m:t> độ </m:t>
                          </m:r>
                          <m:r>
                            <m:rPr>
                              <m:sty m:val="p"/>
                            </m:rPr>
                            <a:rPr lang="en-US" altLang="ko-KR" sz="1400">
                              <a:latin typeface="Cambria Math" panose="02040503050406030204" pitchFamily="18" charset="0"/>
                            </a:rPr>
                            <m:t>l</m:t>
                          </m:r>
                          <m:r>
                            <a:rPr lang="en-US" altLang="ko-KR" sz="1400">
                              <a:latin typeface="Cambria Math" panose="02040503050406030204" pitchFamily="18" charset="0"/>
                            </a:rPr>
                            <m:t>ợ</m:t>
                          </m:r>
                          <m:r>
                            <m:rPr>
                              <m:sty m:val="p"/>
                            </m:rPr>
                            <a:rPr lang="en-US" altLang="ko-KR" sz="1400">
                              <a:latin typeface="Cambria Math" panose="02040503050406030204" pitchFamily="18" charset="0"/>
                            </a:rPr>
                            <m:t>i</m:t>
                          </m:r>
                          <m:r>
                            <a:rPr lang="en-US" altLang="ko-KR" sz="1400">
                              <a:latin typeface="Cambria Math" panose="02040503050406030204" pitchFamily="18" charset="0"/>
                            </a:rPr>
                            <m:t> </m:t>
                          </m:r>
                          <m:d>
                            <m:dPr>
                              <m:ctrlPr>
                                <a:rPr lang="ko-KR" altLang="en-US" sz="1400" i="1">
                                  <a:solidFill>
                                    <a:schemeClr val="tx1"/>
                                  </a:solidFill>
                                  <a:latin typeface="Cambria Math" panose="02040503050406030204" pitchFamily="18" charset="0"/>
                                </a:rPr>
                              </m:ctrlPr>
                            </m:dPr>
                            <m:e>
                              <m:sSub>
                                <m:sSubPr>
                                  <m:ctrlPr>
                                    <a:rPr lang="ko-KR" altLang="en-US" sz="1400" i="1" smtClean="0">
                                      <a:solidFill>
                                        <a:schemeClr val="tx1"/>
                                      </a:solidFill>
                                      <a:latin typeface="Cambria Math" panose="02040503050406030204" pitchFamily="18" charset="0"/>
                                    </a:rPr>
                                  </m:ctrlPr>
                                </m:sSubPr>
                                <m:e>
                                  <m:r>
                                    <a:rPr lang="ko-KR" altLang="en-US" sz="1400" i="1">
                                      <a:solidFill>
                                        <a:schemeClr val="tx1"/>
                                      </a:solidFill>
                                      <a:latin typeface="Cambria Math" panose="02040503050406030204" pitchFamily="18" charset="0"/>
                                    </a:rPr>
                                    <m:t>𝑓</m:t>
                                  </m:r>
                                </m:e>
                                <m:sub>
                                  <m:r>
                                    <a:rPr lang="ko-KR" altLang="en-US" sz="1400" i="1">
                                      <a:solidFill>
                                        <a:schemeClr val="tx1"/>
                                      </a:solidFill>
                                      <a:latin typeface="Cambria Math" panose="02040503050406030204" pitchFamily="18" charset="0"/>
                                    </a:rPr>
                                    <m:t>𝑡</m:t>
                                  </m:r>
                                </m:sub>
                              </m:sSub>
                            </m:e>
                          </m:d>
                        </m:num>
                        <m:den>
                          <m:r>
                            <m:rPr>
                              <m:sty m:val="p"/>
                            </m:rPr>
                            <a:rPr lang="en-US" altLang="ko-KR" sz="1400" i="1">
                              <a:latin typeface="Cambria Math" panose="02040503050406030204" pitchFamily="18" charset="0"/>
                            </a:rPr>
                            <m:t>H</m:t>
                          </m:r>
                          <m:r>
                            <a:rPr lang="en-US" altLang="ko-KR" sz="1400" i="1">
                              <a:latin typeface="Cambria Math" panose="02040503050406030204" pitchFamily="18" charset="0"/>
                            </a:rPr>
                            <m:t>ệ </m:t>
                          </m:r>
                          <m:r>
                            <m:rPr>
                              <m:sty m:val="p"/>
                            </m:rPr>
                            <a:rPr lang="en-US" altLang="ko-KR" sz="1400" i="1">
                              <a:latin typeface="Cambria Math" panose="02040503050406030204" pitchFamily="18" charset="0"/>
                            </a:rPr>
                            <m:t>s</m:t>
                          </m:r>
                          <m:r>
                            <a:rPr lang="en-US" altLang="ko-KR" sz="1400" i="1">
                              <a:latin typeface="Cambria Math" panose="02040503050406030204" pitchFamily="18" charset="0"/>
                            </a:rPr>
                            <m:t>ố </m:t>
                          </m:r>
                          <m:r>
                            <m:rPr>
                              <m:sty m:val="p"/>
                            </m:rPr>
                            <a:rPr lang="en-US" altLang="ko-KR" sz="1400" i="1">
                              <a:latin typeface="Cambria Math" panose="02040503050406030204" pitchFamily="18" charset="0"/>
                            </a:rPr>
                            <m:t>khu</m:t>
                          </m:r>
                          <m:r>
                            <a:rPr lang="en-US" altLang="ko-KR" sz="1400" i="1">
                              <a:latin typeface="Cambria Math" panose="02040503050406030204" pitchFamily="18" charset="0"/>
                            </a:rPr>
                            <m:t>ế</m:t>
                          </m:r>
                          <m:r>
                            <m:rPr>
                              <m:sty m:val="p"/>
                            </m:rPr>
                            <a:rPr lang="en-US" altLang="ko-KR" sz="1400" i="1">
                              <a:latin typeface="Cambria Math" panose="02040503050406030204" pitchFamily="18" charset="0"/>
                            </a:rPr>
                            <m:t>ch</m:t>
                          </m:r>
                          <m:r>
                            <a:rPr lang="en-US" altLang="ko-KR" sz="1400" i="1">
                              <a:latin typeface="Cambria Math" panose="02040503050406030204" pitchFamily="18" charset="0"/>
                            </a:rPr>
                            <m:t> đạ</m:t>
                          </m:r>
                          <m:r>
                            <m:rPr>
                              <m:sty m:val="p"/>
                            </m:rPr>
                            <a:rPr lang="en-US" altLang="ko-KR" sz="1400" i="1">
                              <a:latin typeface="Cambria Math" panose="02040503050406030204" pitchFamily="18" charset="0"/>
                            </a:rPr>
                            <m:t>i</m:t>
                          </m:r>
                          <m:r>
                            <a:rPr lang="en-US" altLang="ko-KR" sz="1400" i="1">
                              <a:latin typeface="Cambria Math" panose="02040503050406030204" pitchFamily="18" charset="0"/>
                            </a:rPr>
                            <m:t> </m:t>
                          </m:r>
                          <m:r>
                            <m:rPr>
                              <m:sty m:val="p"/>
                            </m:rPr>
                            <a:rPr lang="en-US" altLang="ko-KR" sz="1400" i="1">
                              <a:latin typeface="Cambria Math" panose="02040503050406030204" pitchFamily="18" charset="0"/>
                            </a:rPr>
                            <m:t>d</m:t>
                          </m:r>
                          <m:r>
                            <a:rPr lang="en-US" altLang="ko-KR" sz="1400" i="1">
                              <a:latin typeface="Cambria Math" panose="02040503050406030204" pitchFamily="18" charset="0"/>
                            </a:rPr>
                            <m:t>ò</m:t>
                          </m:r>
                          <m:r>
                            <m:rPr>
                              <m:sty m:val="p"/>
                            </m:rPr>
                            <a:rPr lang="en-US" altLang="ko-KR" sz="1400" i="1">
                              <a:latin typeface="Cambria Math" panose="02040503050406030204" pitchFamily="18" charset="0"/>
                            </a:rPr>
                            <m:t>ng</m:t>
                          </m:r>
                          <m:r>
                            <a:rPr lang="en-US" altLang="ko-KR" sz="1400" i="1">
                              <a:latin typeface="Cambria Math" panose="02040503050406030204" pitchFamily="18" charset="0"/>
                            </a:rPr>
                            <m:t> đ</m:t>
                          </m:r>
                          <m:r>
                            <m:rPr>
                              <m:sty m:val="p"/>
                            </m:rPr>
                            <a:rPr lang="en-US" altLang="ko-KR" sz="1400" i="1">
                              <a:latin typeface="Cambria Math" panose="02040503050406030204" pitchFamily="18" charset="0"/>
                            </a:rPr>
                            <m:t>i</m:t>
                          </m:r>
                          <m:r>
                            <a:rPr lang="en-US" altLang="ko-KR" sz="1400" i="1">
                              <a:latin typeface="Cambria Math" panose="02040503050406030204" pitchFamily="18" charset="0"/>
                            </a:rPr>
                            <m:t>ệ</m:t>
                          </m:r>
                          <m:r>
                            <m:rPr>
                              <m:sty m:val="p"/>
                            </m:rPr>
                            <a:rPr lang="en-US" altLang="ko-KR" sz="1400" i="1">
                              <a:latin typeface="Cambria Math" panose="02040503050406030204" pitchFamily="18" charset="0"/>
                            </a:rPr>
                            <m:t>n</m:t>
                          </m:r>
                          <m:r>
                            <a:rPr lang="en-US" altLang="ko-KR" sz="1400" i="1">
                              <a:latin typeface="Cambria Math" panose="02040503050406030204" pitchFamily="18" charset="0"/>
                            </a:rPr>
                            <m:t> </m:t>
                          </m:r>
                          <m:r>
                            <m:rPr>
                              <m:sty m:val="p"/>
                            </m:rPr>
                            <a:rPr lang="en-US" altLang="ko-KR" sz="1400" i="1">
                              <a:latin typeface="Cambria Math" panose="02040503050406030204" pitchFamily="18" charset="0"/>
                            </a:rPr>
                            <m:t>m</m:t>
                          </m:r>
                          <m:r>
                            <a:rPr lang="en-US" altLang="ko-KR" sz="1400" i="1">
                              <a:latin typeface="Cambria Math" panose="02040503050406030204" pitchFamily="18" charset="0"/>
                            </a:rPr>
                            <m:t>ộ</m:t>
                          </m:r>
                          <m:r>
                            <m:rPr>
                              <m:sty m:val="p"/>
                            </m:rPr>
                            <a:rPr lang="en-US" altLang="ko-KR" sz="1400" i="1">
                              <a:latin typeface="Cambria Math" panose="02040503050406030204" pitchFamily="18" charset="0"/>
                            </a:rPr>
                            <m:t>t</m:t>
                          </m:r>
                          <m:r>
                            <a:rPr lang="en-US" altLang="ko-KR" sz="1400" i="1">
                              <a:latin typeface="Cambria Math" panose="02040503050406030204" pitchFamily="18" charset="0"/>
                            </a:rPr>
                            <m:t> </m:t>
                          </m:r>
                          <m:r>
                            <m:rPr>
                              <m:sty m:val="p"/>
                            </m:rPr>
                            <a:rPr lang="en-US" altLang="ko-KR" sz="1400" i="1">
                              <a:latin typeface="Cambria Math" panose="02040503050406030204" pitchFamily="18" charset="0"/>
                            </a:rPr>
                            <m:t>chi</m:t>
                          </m:r>
                          <m:r>
                            <a:rPr lang="en-US" altLang="ko-KR" sz="1400" i="1">
                              <a:latin typeface="Cambria Math" panose="02040503050406030204" pitchFamily="18" charset="0"/>
                            </a:rPr>
                            <m:t>ề</m:t>
                          </m:r>
                          <m:r>
                            <m:rPr>
                              <m:sty m:val="p"/>
                            </m:rPr>
                            <a:rPr lang="en-US" altLang="ko-KR" sz="1400" i="1">
                              <a:latin typeface="Cambria Math" panose="02040503050406030204" pitchFamily="18" charset="0"/>
                            </a:rPr>
                            <m:t>u</m:t>
                          </m:r>
                          <m:r>
                            <a:rPr lang="en-US" altLang="ko-KR" sz="1400" i="1">
                              <a:latin typeface="Cambria Math" panose="02040503050406030204" pitchFamily="18" charset="0"/>
                            </a:rPr>
                            <m:t> </m:t>
                          </m:r>
                          <m:r>
                            <a:rPr lang="en-US" altLang="ko-KR" sz="1400">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a:latin typeface="Cambria Math" panose="02040503050406030204" pitchFamily="18" charset="0"/>
                                </a:rPr>
                                <m:t>h</m:t>
                              </m:r>
                            </m:e>
                            <m:sub>
                              <m:sSub>
                                <m:sSubPr>
                                  <m:ctrlPr>
                                    <a:rPr lang="en-US" altLang="ko-KR" sz="1400" i="1">
                                      <a:latin typeface="Cambria Math" panose="02040503050406030204" pitchFamily="18" charset="0"/>
                                    </a:rPr>
                                  </m:ctrlPr>
                                </m:sSubPr>
                                <m:e>
                                  <m:r>
                                    <a:rPr lang="en-US" altLang="ko-KR" sz="1400">
                                      <a:latin typeface="Cambria Math" panose="02040503050406030204" pitchFamily="18" charset="0"/>
                                    </a:rPr>
                                    <m:t>𝑓</m:t>
                                  </m:r>
                                </m:e>
                                <m:sub>
                                  <m:r>
                                    <a:rPr lang="en-US" altLang="ko-KR" sz="1400">
                                      <a:latin typeface="Cambria Math" panose="02040503050406030204" pitchFamily="18" charset="0"/>
                                    </a:rPr>
                                    <m:t>𝑒</m:t>
                                  </m:r>
                                </m:sub>
                              </m:sSub>
                            </m:sub>
                          </m:sSub>
                          <m:r>
                            <a:rPr lang="en-US" altLang="ko-KR" sz="1400">
                              <a:latin typeface="Cambria Math" panose="02040503050406030204" pitchFamily="18" charset="0"/>
                            </a:rPr>
                            <m:t>)</m:t>
                          </m:r>
                        </m:den>
                      </m:f>
                    </m:oMath>
                  </m:oMathPara>
                </a14:m>
                <a:endParaRPr lang="ko-KR" altLang="en-US" sz="1400" dirty="0">
                  <a:solidFill>
                    <a:schemeClr val="tx1"/>
                  </a:solidFill>
                  <a:latin typeface="SamsungOne-400" panose="020B0503030303020204"/>
                </a:endParaRPr>
              </a:p>
            </p:txBody>
          </p:sp>
        </mc:Choice>
        <mc:Fallback xmlns="">
          <p:sp>
            <p:nvSpPr>
              <p:cNvPr id="2" name="TextBox 1">
                <a:extLst>
                  <a:ext uri="{FF2B5EF4-FFF2-40B4-BE49-F238E27FC236}">
                    <a16:creationId xmlns:a16="http://schemas.microsoft.com/office/drawing/2014/main" id="{23F50899-D296-43ED-9C76-109E0ED3C07B}"/>
                  </a:ext>
                </a:extLst>
              </p:cNvPr>
              <p:cNvSpPr txBox="1">
                <a:spLocks noRot="1" noChangeAspect="1" noMove="1" noResize="1" noEditPoints="1" noAdjustHandles="1" noChangeArrowheads="1" noChangeShapeType="1" noTextEdit="1"/>
              </p:cNvSpPr>
              <p:nvPr/>
            </p:nvSpPr>
            <p:spPr>
              <a:xfrm>
                <a:off x="1717040" y="4690223"/>
                <a:ext cx="6468746" cy="742837"/>
              </a:xfrm>
              <a:prstGeom prst="rect">
                <a:avLst/>
              </a:prstGeom>
              <a:blipFill>
                <a:blip r:embed="rId4"/>
                <a:stretch>
                  <a:fillRect/>
                </a:stretch>
              </a:blipFill>
            </p:spPr>
            <p:txBody>
              <a:bodyPr/>
              <a:lstStyle/>
              <a:p>
                <a:r>
                  <a:rPr lang="en-US">
                    <a:noFill/>
                  </a:rPr>
                  <a:t> </a:t>
                </a:r>
              </a:p>
            </p:txBody>
          </p:sp>
        </mc:Fallback>
      </mc:AlternateContent>
      <p:sp>
        <p:nvSpPr>
          <p:cNvPr id="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24837500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Giới</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thiệu</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transitor</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trong</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mạch</a:t>
            </a:r>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digital</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944537"/>
            <a:ext cx="8619175" cy="1308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6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Kiểm soát dòng điện lớn hoặc điện áp cao: Điều khiển màn hình 7 đoạn, vận hành động cơ hoặc rơ-le, bật/tắt nguồn, điều khiển chiếu sáng</a:t>
            </a:r>
          </a:p>
          <a:p>
            <a:pPr marL="115888" indent="-115888">
              <a:spcAft>
                <a:spcPts val="6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Khuếch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hoặc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micrô</a:t>
            </a:r>
            <a:r>
              <a:rPr lang="en-US" altLang="ko-KR" sz="1400" dirty="0">
                <a:solidFill>
                  <a:schemeClr val="tx1"/>
                </a:solidFill>
                <a:latin typeface="SamsungOne-400" panose="020B0503030303020204" pitchFamily="34" charset="0"/>
                <a:ea typeface="SamsungOne-400" panose="020B0503030303020204" pitchFamily="34" charset="0"/>
              </a:rPr>
              <a:t> </a:t>
            </a:r>
          </a:p>
          <a:p>
            <a:pPr marL="115888" indent="-115888">
              <a:spcAft>
                <a:spcPts val="6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Khuếch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Khuếch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A/D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6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soát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lớn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30D69ED1-BC66-427A-8CEF-03C0CCB379A6}"/>
              </a:ext>
            </a:extLst>
          </p:cNvPr>
          <p:cNvSpPr/>
          <p:nvPr/>
        </p:nvSpPr>
        <p:spPr>
          <a:xfrm>
            <a:off x="712182" y="4861025"/>
            <a:ext cx="8487381"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R1, R2</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300" dirty="0" err="1">
                <a:solidFill>
                  <a:srgbClr val="1429A0"/>
                </a:solidFill>
                <a:latin typeface="SamsungOne-400" panose="020B0503030303020204" pitchFamily="34" charset="0"/>
                <a:ea typeface="SamsungOne-400" panose="020B0503030303020204" pitchFamily="34" charset="0"/>
              </a:rPr>
              <a:t>Nếu</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mạch</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tích</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hợp</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dòng</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tải</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có</a:t>
            </a:r>
            <a:r>
              <a:rPr lang="en-US" altLang="ko-KR" sz="1300" dirty="0">
                <a:solidFill>
                  <a:srgbClr val="1429A0"/>
                </a:solidFill>
                <a:latin typeface="SamsungOne-400" panose="020B0503030303020204" pitchFamily="34" charset="0"/>
                <a:ea typeface="SamsungOne-400" panose="020B0503030303020204" pitchFamily="34" charset="0"/>
              </a:rPr>
              <a:t> 100 [mA], </a:t>
            </a:r>
            <a:r>
              <a:rPr lang="en-US" altLang="ko-KR" sz="1300" dirty="0" err="1">
                <a:solidFill>
                  <a:srgbClr val="1429A0"/>
                </a:solidFill>
                <a:latin typeface="SamsungOne-400" panose="020B0503030303020204" pitchFamily="34" charset="0"/>
                <a:ea typeface="SamsungOne-400" panose="020B0503030303020204" pitchFamily="34" charset="0"/>
              </a:rPr>
              <a:t>hfe</a:t>
            </a:r>
            <a:r>
              <a:rPr lang="en-US" altLang="ko-KR" sz="1300" dirty="0">
                <a:solidFill>
                  <a:srgbClr val="1429A0"/>
                </a:solidFill>
                <a:latin typeface="SamsungOne-400" panose="020B0503030303020204" pitchFamily="34" charset="0"/>
                <a:ea typeface="SamsungOne-400" panose="020B0503030303020204" pitchFamily="34" charset="0"/>
              </a:rPr>
              <a:t> = 100, IB = 1mA </a:t>
            </a:r>
            <a:r>
              <a:rPr lang="en-US" altLang="ko-KR" sz="1300" dirty="0" err="1">
                <a:solidFill>
                  <a:srgbClr val="1429A0"/>
                </a:solidFill>
                <a:latin typeface="SamsungOne-400" panose="020B0503030303020204" pitchFamily="34" charset="0"/>
                <a:ea typeface="SamsungOne-400" panose="020B0503030303020204" pitchFamily="34" charset="0"/>
              </a:rPr>
              <a:t>và</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nguồn</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điện</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của</a:t>
            </a:r>
            <a:r>
              <a:rPr lang="en-US" altLang="ko-KR" sz="1300" dirty="0">
                <a:solidFill>
                  <a:srgbClr val="1429A0"/>
                </a:solidFill>
                <a:latin typeface="SamsungOne-400" panose="020B0503030303020204" pitchFamily="34" charset="0"/>
                <a:ea typeface="SamsungOne-400" panose="020B0503030303020204" pitchFamily="34" charset="0"/>
              </a:rPr>
              <a:t> IC digital </a:t>
            </a:r>
            <a:r>
              <a:rPr lang="en-US" altLang="ko-KR" sz="1300" dirty="0" err="1">
                <a:solidFill>
                  <a:srgbClr val="1429A0"/>
                </a:solidFill>
                <a:latin typeface="SamsungOne-400" panose="020B0503030303020204" pitchFamily="34" charset="0"/>
                <a:ea typeface="SamsungOne-400" panose="020B0503030303020204" pitchFamily="34" charset="0"/>
              </a:rPr>
              <a:t>là</a:t>
            </a:r>
            <a:r>
              <a:rPr lang="en-US" altLang="ko-KR" sz="1300" dirty="0">
                <a:solidFill>
                  <a:srgbClr val="1429A0"/>
                </a:solidFill>
                <a:latin typeface="SamsungOne-400" panose="020B0503030303020204" pitchFamily="34" charset="0"/>
                <a:ea typeface="SamsungOne-400" panose="020B0503030303020204" pitchFamily="34" charset="0"/>
              </a:rPr>
              <a:t> 5 [V], VBE </a:t>
            </a:r>
            <a:r>
              <a:rPr lang="en-US" altLang="ko-KR" sz="1300" dirty="0" err="1">
                <a:solidFill>
                  <a:srgbClr val="1429A0"/>
                </a:solidFill>
                <a:latin typeface="SamsungOne-400" panose="020B0503030303020204" pitchFamily="34" charset="0"/>
                <a:ea typeface="SamsungOne-400" panose="020B0503030303020204" pitchFamily="34" charset="0"/>
              </a:rPr>
              <a:t>duy</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trì</a:t>
            </a:r>
            <a:r>
              <a:rPr lang="en-US" altLang="ko-KR" sz="1300" dirty="0">
                <a:solidFill>
                  <a:srgbClr val="1429A0"/>
                </a:solidFill>
                <a:latin typeface="SamsungOne-400" panose="020B0503030303020204" pitchFamily="34" charset="0"/>
                <a:ea typeface="SamsungOne-400" panose="020B0503030303020204" pitchFamily="34" charset="0"/>
              </a:rPr>
              <a:t> ở </a:t>
            </a:r>
            <a:r>
              <a:rPr lang="en-US" altLang="ko-KR" sz="1300" dirty="0" err="1">
                <a:solidFill>
                  <a:srgbClr val="1429A0"/>
                </a:solidFill>
                <a:latin typeface="SamsungOne-400" panose="020B0503030303020204" pitchFamily="34" charset="0"/>
                <a:ea typeface="SamsungOne-400" panose="020B0503030303020204" pitchFamily="34" charset="0"/>
              </a:rPr>
              <a:t>khoảng</a:t>
            </a:r>
            <a:r>
              <a:rPr lang="en-US" altLang="ko-KR" sz="1300" dirty="0">
                <a:solidFill>
                  <a:srgbClr val="1429A0"/>
                </a:solidFill>
                <a:latin typeface="SamsungOne-400" panose="020B0503030303020204" pitchFamily="34" charset="0"/>
                <a:ea typeface="SamsungOne-400" panose="020B0503030303020204" pitchFamily="34" charset="0"/>
              </a:rPr>
              <a:t> 0,6 [V], </a:t>
            </a:r>
            <a:r>
              <a:rPr lang="en-US" altLang="ko-KR" sz="1300" dirty="0" err="1">
                <a:solidFill>
                  <a:srgbClr val="1429A0"/>
                </a:solidFill>
                <a:latin typeface="SamsungOne-400" panose="020B0503030303020204" pitchFamily="34" charset="0"/>
                <a:ea typeface="SamsungOne-400" panose="020B0503030303020204" pitchFamily="34" charset="0"/>
              </a:rPr>
              <a:t>vì</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thế</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giới</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hạn</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khoảng</a:t>
            </a:r>
            <a:r>
              <a:rPr lang="en-US" altLang="ko-KR" sz="1300" dirty="0">
                <a:solidFill>
                  <a:srgbClr val="1429A0"/>
                </a:solidFill>
                <a:latin typeface="SamsungOne-400" panose="020B0503030303020204" pitchFamily="34" charset="0"/>
                <a:ea typeface="SamsungOne-400" panose="020B0503030303020204" pitchFamily="34" charset="0"/>
              </a:rPr>
              <a:t> 4,4 [K</a:t>
            </a:r>
            <a:r>
              <a:rPr lang="el-GR" altLang="ko-KR" sz="1300" dirty="0">
                <a:solidFill>
                  <a:srgbClr val="1429A0"/>
                </a:solidFill>
                <a:latin typeface="SamsungOne-400" panose="020B0503030303020204" pitchFamily="34" charset="0"/>
                <a:ea typeface="SamsungOne-400" panose="020B0503030303020204" pitchFamily="34" charset="0"/>
              </a:rPr>
              <a:t>Ω], </a:t>
            </a:r>
            <a:r>
              <a:rPr lang="en-US" altLang="ko-KR" sz="1300" dirty="0" err="1">
                <a:solidFill>
                  <a:srgbClr val="1429A0"/>
                </a:solidFill>
                <a:latin typeface="SamsungOne-400" panose="020B0503030303020204" pitchFamily="34" charset="0"/>
                <a:ea typeface="SamsungOne-400" panose="020B0503030303020204" pitchFamily="34" charset="0"/>
              </a:rPr>
              <a:t>tuy</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nhiên</a:t>
            </a:r>
            <a:r>
              <a:rPr lang="en-US" altLang="ko-KR" sz="1300" dirty="0">
                <a:solidFill>
                  <a:srgbClr val="1429A0"/>
                </a:solidFill>
                <a:latin typeface="SamsungOne-400" panose="020B0503030303020204" pitchFamily="34" charset="0"/>
                <a:ea typeface="SamsungOne-400" panose="020B0503030303020204" pitchFamily="34" charset="0"/>
              </a:rPr>
              <a:t> 3,3 [K</a:t>
            </a:r>
            <a:r>
              <a:rPr lang="el-GR" altLang="ko-KR" sz="1300" dirty="0">
                <a:solidFill>
                  <a:srgbClr val="1429A0"/>
                </a:solidFill>
                <a:latin typeface="SamsungOne-400" panose="020B0503030303020204" pitchFamily="34" charset="0"/>
                <a:ea typeface="SamsungOne-400" panose="020B0503030303020204" pitchFamily="34" charset="0"/>
              </a:rPr>
              <a:t>Ω] </a:t>
            </a:r>
            <a:r>
              <a:rPr lang="en-US" altLang="ko-KR" sz="1300" dirty="0" err="1">
                <a:solidFill>
                  <a:srgbClr val="1429A0"/>
                </a:solidFill>
                <a:latin typeface="SamsungOne-400" panose="020B0503030303020204" pitchFamily="34" charset="0"/>
                <a:ea typeface="SamsungOne-400" panose="020B0503030303020204" pitchFamily="34" charset="0"/>
              </a:rPr>
              <a:t>là</a:t>
            </a:r>
            <a:r>
              <a:rPr lang="en-US" altLang="ko-KR" sz="1300" dirty="0">
                <a:solidFill>
                  <a:srgbClr val="1429A0"/>
                </a:solidFill>
                <a:latin typeface="SamsungOne-400" panose="020B0503030303020204" pitchFamily="34" charset="0"/>
                <a:ea typeface="SamsungOne-400" panose="020B0503030303020204" pitchFamily="34" charset="0"/>
              </a:rPr>
              <a:t> </a:t>
            </a:r>
            <a:r>
              <a:rPr lang="en-US" altLang="ko-KR" sz="1300" dirty="0" err="1">
                <a:solidFill>
                  <a:srgbClr val="1429A0"/>
                </a:solidFill>
                <a:latin typeface="SamsungOne-400" panose="020B0503030303020204" pitchFamily="34" charset="0"/>
                <a:ea typeface="SamsungOne-400" panose="020B0503030303020204" pitchFamily="34" charset="0"/>
              </a:rPr>
              <a:t>đủ</a:t>
            </a:r>
            <a:r>
              <a:rPr lang="en-US" altLang="ko-KR" sz="1300" dirty="0">
                <a:solidFill>
                  <a:srgbClr val="1429A0"/>
                </a:solidFill>
                <a:latin typeface="SamsungOne-400" panose="020B0503030303020204" pitchFamily="34" charset="0"/>
                <a:ea typeface="SamsungOne-400" panose="020B0503030303020204" pitchFamily="34" charset="0"/>
              </a:rPr>
              <a:t>.</a:t>
            </a:r>
          </a:p>
        </p:txBody>
      </p:sp>
      <p:grpSp>
        <p:nvGrpSpPr>
          <p:cNvPr id="4" name="그룹 3">
            <a:extLst>
              <a:ext uri="{FF2B5EF4-FFF2-40B4-BE49-F238E27FC236}">
                <a16:creationId xmlns:a16="http://schemas.microsoft.com/office/drawing/2014/main" id="{13B35D32-669C-4E77-A7E6-B6ABC65373D9}"/>
              </a:ext>
            </a:extLst>
          </p:cNvPr>
          <p:cNvGrpSpPr/>
          <p:nvPr/>
        </p:nvGrpSpPr>
        <p:grpSpPr>
          <a:xfrm>
            <a:off x="2411027" y="3168686"/>
            <a:ext cx="5082928" cy="1800439"/>
            <a:chOff x="2353089" y="3444619"/>
            <a:chExt cx="5082928" cy="1800439"/>
          </a:xfrm>
        </p:grpSpPr>
        <p:sp>
          <p:nvSpPr>
            <p:cNvPr id="6" name="Text Box 16">
              <a:extLst>
                <a:ext uri="{FF2B5EF4-FFF2-40B4-BE49-F238E27FC236}">
                  <a16:creationId xmlns:a16="http://schemas.microsoft.com/office/drawing/2014/main" id="{A3C7621C-D5E5-4B38-9CEE-B8F9303C6C16}"/>
                </a:ext>
              </a:extLst>
            </p:cNvPr>
            <p:cNvSpPr txBox="1">
              <a:spLocks noChangeArrowheads="1"/>
            </p:cNvSpPr>
            <p:nvPr/>
          </p:nvSpPr>
          <p:spPr bwMode="auto">
            <a:xfrm>
              <a:off x="5293274" y="4752615"/>
              <a:ext cx="2142743" cy="492443"/>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đầu</a:t>
              </a:r>
              <a:r>
                <a:rPr lang="en-US" altLang="ko-KR" dirty="0"/>
                <a:t> </a:t>
              </a:r>
              <a:r>
                <a:rPr lang="en-US" altLang="ko-KR" dirty="0" err="1"/>
                <a:t>vào</a:t>
              </a:r>
              <a:r>
                <a:rPr lang="en-US" altLang="ko-KR" dirty="0"/>
                <a:t> </a:t>
              </a:r>
              <a:r>
                <a:rPr lang="en-US" altLang="ko-KR" dirty="0" err="1"/>
                <a:t>mức</a:t>
              </a:r>
              <a:r>
                <a:rPr lang="en-US" altLang="ko-KR" dirty="0"/>
                <a:t> </a:t>
              </a:r>
              <a:r>
                <a:rPr lang="en-US" altLang="ko-KR" dirty="0" err="1"/>
                <a:t>thấp</a:t>
              </a:r>
              <a:r>
                <a:rPr lang="en-US" altLang="ko-KR" dirty="0"/>
                <a:t> (</a:t>
              </a:r>
              <a:r>
                <a:rPr lang="en-US" altLang="ko-KR" dirty="0" err="1"/>
                <a:t>dòng</a:t>
              </a:r>
              <a:r>
                <a:rPr lang="en-US" altLang="ko-KR" dirty="0"/>
                <a:t> </a:t>
              </a:r>
              <a:r>
                <a:rPr lang="en-US" altLang="ko-KR" dirty="0" err="1"/>
                <a:t>điện</a:t>
              </a:r>
              <a:r>
                <a:rPr lang="en-US" altLang="ko-KR" dirty="0"/>
                <a:t> </a:t>
              </a:r>
              <a:r>
                <a:rPr lang="en-US" altLang="ko-KR" dirty="0" err="1"/>
                <a:t>vào</a:t>
              </a:r>
              <a:r>
                <a:rPr lang="en-US" altLang="ko-KR" dirty="0"/>
                <a:t>)</a:t>
              </a:r>
            </a:p>
          </p:txBody>
        </p:sp>
        <p:sp>
          <p:nvSpPr>
            <p:cNvPr id="7" name="Text Box 16">
              <a:extLst>
                <a:ext uri="{FF2B5EF4-FFF2-40B4-BE49-F238E27FC236}">
                  <a16:creationId xmlns:a16="http://schemas.microsoft.com/office/drawing/2014/main" id="{A218E139-4C22-474A-9E62-91EA49DF9EB5}"/>
                </a:ext>
              </a:extLst>
            </p:cNvPr>
            <p:cNvSpPr txBox="1">
              <a:spLocks noChangeArrowheads="1"/>
            </p:cNvSpPr>
            <p:nvPr/>
          </p:nvSpPr>
          <p:spPr bwMode="auto">
            <a:xfrm>
              <a:off x="2353089" y="4752616"/>
              <a:ext cx="2503132"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đầu</a:t>
              </a:r>
              <a:r>
                <a:rPr lang="en-US" altLang="ko-KR" dirty="0"/>
                <a:t> </a:t>
              </a:r>
              <a:r>
                <a:rPr lang="en-US" altLang="ko-KR" dirty="0" err="1"/>
                <a:t>vào</a:t>
              </a:r>
              <a:r>
                <a:rPr lang="en-US" altLang="ko-KR" dirty="0"/>
                <a:t> </a:t>
              </a:r>
              <a:r>
                <a:rPr lang="en-US" altLang="ko-KR" dirty="0" err="1"/>
                <a:t>mức</a:t>
              </a:r>
              <a:r>
                <a:rPr lang="en-US" altLang="ko-KR" dirty="0"/>
                <a:t> </a:t>
              </a:r>
              <a:r>
                <a:rPr lang="en-US" altLang="ko-KR" dirty="0" err="1"/>
                <a:t>cao</a:t>
              </a:r>
              <a:r>
                <a:rPr lang="en-US" altLang="ko-KR" dirty="0"/>
                <a:t> (</a:t>
              </a:r>
              <a:r>
                <a:rPr lang="en-US" altLang="ko-KR" dirty="0" err="1"/>
                <a:t>dòng</a:t>
              </a:r>
              <a:r>
                <a:rPr lang="en-US" altLang="ko-KR" dirty="0"/>
                <a:t> </a:t>
              </a:r>
              <a:r>
                <a:rPr lang="en-US" altLang="ko-KR" dirty="0" err="1"/>
                <a:t>điện</a:t>
              </a:r>
              <a:r>
                <a:rPr lang="en-US" altLang="ko-KR" dirty="0"/>
                <a:t> </a:t>
              </a:r>
              <a:r>
                <a:rPr lang="en-US" altLang="ko-KR" dirty="0" err="1"/>
                <a:t>ra</a:t>
              </a:r>
              <a:r>
                <a:rPr lang="en-US" altLang="ko-KR" dirty="0"/>
                <a:t>) </a:t>
              </a:r>
            </a:p>
          </p:txBody>
        </p:sp>
        <p:pic>
          <p:nvPicPr>
            <p:cNvPr id="8" name="그림 7">
              <a:extLst>
                <a:ext uri="{FF2B5EF4-FFF2-40B4-BE49-F238E27FC236}">
                  <a16:creationId xmlns:a16="http://schemas.microsoft.com/office/drawing/2014/main" id="{82CDD820-D2AA-491E-874C-0CBC37C9E42D}"/>
                </a:ext>
              </a:extLst>
            </p:cNvPr>
            <p:cNvPicPr>
              <a:picLocks noChangeAspect="1"/>
            </p:cNvPicPr>
            <p:nvPr/>
          </p:nvPicPr>
          <p:blipFill>
            <a:blip r:embed="rId4"/>
            <a:stretch>
              <a:fillRect/>
            </a:stretch>
          </p:blipFill>
          <p:spPr>
            <a:xfrm>
              <a:off x="2701878" y="3451525"/>
              <a:ext cx="4499069" cy="1315273"/>
            </a:xfrm>
            <a:prstGeom prst="rect">
              <a:avLst/>
            </a:prstGeom>
          </p:spPr>
        </p:pic>
        <p:sp>
          <p:nvSpPr>
            <p:cNvPr id="10" name="Text Box 120">
              <a:extLst>
                <a:ext uri="{FF2B5EF4-FFF2-40B4-BE49-F238E27FC236}">
                  <a16:creationId xmlns:a16="http://schemas.microsoft.com/office/drawing/2014/main" id="{795E41B7-811B-40A8-AD22-D7973CECA64B}"/>
                </a:ext>
              </a:extLst>
            </p:cNvPr>
            <p:cNvSpPr txBox="1">
              <a:spLocks noChangeArrowheads="1"/>
            </p:cNvSpPr>
            <p:nvPr/>
          </p:nvSpPr>
          <p:spPr bwMode="auto">
            <a:xfrm>
              <a:off x="2738119" y="4287533"/>
              <a:ext cx="677083"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Digital IC</a:t>
              </a:r>
            </a:p>
          </p:txBody>
        </p:sp>
        <p:sp>
          <p:nvSpPr>
            <p:cNvPr id="11" name="Text Box 120">
              <a:extLst>
                <a:ext uri="{FF2B5EF4-FFF2-40B4-BE49-F238E27FC236}">
                  <a16:creationId xmlns:a16="http://schemas.microsoft.com/office/drawing/2014/main" id="{BC0B36AE-03C5-4B9D-B29F-8DF2781F4CDD}"/>
                </a:ext>
              </a:extLst>
            </p:cNvPr>
            <p:cNvSpPr txBox="1">
              <a:spLocks noChangeArrowheads="1"/>
            </p:cNvSpPr>
            <p:nvPr/>
          </p:nvSpPr>
          <p:spPr bwMode="auto">
            <a:xfrm>
              <a:off x="4058286" y="3848713"/>
              <a:ext cx="267970"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000" dirty="0">
                  <a:latin typeface="SamsungOne-400" panose="020B0503030303020204" pitchFamily="34" charset="0"/>
                  <a:ea typeface="SamsungOne-400" panose="020B0503030303020204" pitchFamily="34" charset="0"/>
                </a:rPr>
                <a:t>load</a:t>
              </a:r>
            </a:p>
          </p:txBody>
        </p:sp>
        <mc:AlternateContent xmlns:mc="http://schemas.openxmlformats.org/markup-compatibility/2006" xmlns:a14="http://schemas.microsoft.com/office/drawing/2010/main">
          <mc:Choice Requires="a14">
            <p:sp>
              <p:nvSpPr>
                <p:cNvPr id="12" name="Text Box 120">
                  <a:extLst>
                    <a:ext uri="{FF2B5EF4-FFF2-40B4-BE49-F238E27FC236}">
                      <a16:creationId xmlns:a16="http://schemas.microsoft.com/office/drawing/2014/main" id="{F1C07CC7-C996-4F26-9DBA-B2A5EEE70E09}"/>
                    </a:ext>
                  </a:extLst>
                </p:cNvPr>
                <p:cNvSpPr txBox="1">
                  <a:spLocks noChangeArrowheads="1"/>
                </p:cNvSpPr>
                <p:nvPr/>
              </p:nvSpPr>
              <p:spPr bwMode="auto">
                <a:xfrm>
                  <a:off x="4081781" y="3456957"/>
                  <a:ext cx="267970"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dirty="0" smtClean="0">
                                <a:solidFill>
                                  <a:schemeClr val="tx1"/>
                                </a:solidFill>
                                <a:latin typeface="Cambria Math" panose="02040503050406030204" pitchFamily="18" charset="0"/>
                              </a:rPr>
                            </m:ctrlPr>
                          </m:sSubPr>
                          <m:e>
                            <m:r>
                              <a:rPr lang="en-US" altLang="ko-KR" sz="1000" i="1" dirty="0" smtClean="0">
                                <a:solidFill>
                                  <a:schemeClr val="tx1"/>
                                </a:solidFill>
                                <a:latin typeface="Cambria Math" panose="02040503050406030204" pitchFamily="18" charset="0"/>
                              </a:rPr>
                              <m:t>𝑉</m:t>
                            </m:r>
                          </m:e>
                          <m:sub>
                            <m:r>
                              <a:rPr lang="en-US" altLang="ko-KR" sz="1000" i="1" dirty="0" smtClean="0">
                                <a:solidFill>
                                  <a:schemeClr val="tx1"/>
                                </a:solidFill>
                                <a:latin typeface="Cambria Math" panose="02040503050406030204" pitchFamily="18" charset="0"/>
                              </a:rPr>
                              <m:t>𝐶𝐶</m:t>
                            </m:r>
                          </m:sub>
                        </m:sSub>
                      </m:oMath>
                    </m:oMathPara>
                  </a14:m>
                  <a:endParaRPr lang="en-US" altLang="ko-KR" sz="1000" dirty="0">
                    <a:solidFill>
                      <a:schemeClr val="tx1"/>
                    </a:solidFill>
                    <a:latin typeface="SamsungOne-400" panose="020B0503030303020204" pitchFamily="34" charset="0"/>
                    <a:ea typeface="SamsungOne-400" panose="020B0503030303020204" pitchFamily="34" charset="0"/>
                  </a:endParaRPr>
                </a:p>
              </p:txBody>
            </p:sp>
          </mc:Choice>
          <mc:Fallback xmlns="">
            <p:sp>
              <p:nvSpPr>
                <p:cNvPr id="12" name="Text Box 120">
                  <a:extLst>
                    <a:ext uri="{FF2B5EF4-FFF2-40B4-BE49-F238E27FC236}">
                      <a16:creationId xmlns:a16="http://schemas.microsoft.com/office/drawing/2014/main" id="{F1C07CC7-C996-4F26-9DBA-B2A5EEE70E09}"/>
                    </a:ext>
                  </a:extLst>
                </p:cNvPr>
                <p:cNvSpPr txBox="1">
                  <a:spLocks noRot="1" noChangeAspect="1" noMove="1" noResize="1" noEditPoints="1" noAdjustHandles="1" noChangeArrowheads="1" noChangeShapeType="1" noTextEdit="1"/>
                </p:cNvSpPr>
                <p:nvPr/>
              </p:nvSpPr>
              <p:spPr bwMode="auto">
                <a:xfrm>
                  <a:off x="4081781" y="3456957"/>
                  <a:ext cx="267970" cy="153888"/>
                </a:xfrm>
                <a:prstGeom prst="rect">
                  <a:avLst/>
                </a:prstGeom>
                <a:blipFill>
                  <a:blip r:embed="rId5"/>
                  <a:stretch>
                    <a:fillRect b="-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 Box 120">
                  <a:extLst>
                    <a:ext uri="{FF2B5EF4-FFF2-40B4-BE49-F238E27FC236}">
                      <a16:creationId xmlns:a16="http://schemas.microsoft.com/office/drawing/2014/main" id="{75AA98DE-3904-4F9D-B2F5-EDDACDC9E094}"/>
                    </a:ext>
                  </a:extLst>
                </p:cNvPr>
                <p:cNvSpPr txBox="1">
                  <a:spLocks noChangeArrowheads="1"/>
                </p:cNvSpPr>
                <p:nvPr/>
              </p:nvSpPr>
              <p:spPr bwMode="auto">
                <a:xfrm>
                  <a:off x="4372609" y="4239313"/>
                  <a:ext cx="132716"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dirty="0" smtClean="0">
                                <a:solidFill>
                                  <a:schemeClr val="tx1"/>
                                </a:solidFill>
                                <a:latin typeface="Cambria Math" panose="02040503050406030204" pitchFamily="18" charset="0"/>
                              </a:rPr>
                            </m:ctrlPr>
                          </m:sSubPr>
                          <m:e>
                            <m:r>
                              <a:rPr lang="en-US" altLang="ko-KR" sz="1000" i="1" dirty="0" smtClean="0">
                                <a:solidFill>
                                  <a:schemeClr val="tx1"/>
                                </a:solidFill>
                                <a:latin typeface="Cambria Math" panose="02040503050406030204" pitchFamily="18" charset="0"/>
                              </a:rPr>
                              <m:t>𝐼</m:t>
                            </m:r>
                          </m:e>
                          <m:sub>
                            <m:r>
                              <a:rPr lang="en-US" altLang="ko-KR" sz="1000" i="1" dirty="0" smtClean="0">
                                <a:solidFill>
                                  <a:schemeClr val="tx1"/>
                                </a:solidFill>
                                <a:latin typeface="Cambria Math" panose="02040503050406030204" pitchFamily="18" charset="0"/>
                              </a:rPr>
                              <m:t>𝐶</m:t>
                            </m:r>
                          </m:sub>
                        </m:sSub>
                      </m:oMath>
                    </m:oMathPara>
                  </a14:m>
                  <a:endParaRPr lang="en-US" altLang="ko-KR" sz="1000" dirty="0">
                    <a:solidFill>
                      <a:schemeClr val="tx1"/>
                    </a:solidFill>
                    <a:latin typeface="SamsungOne-400" panose="020B0503030303020204" pitchFamily="34" charset="0"/>
                    <a:ea typeface="SamsungOne-400" panose="020B0503030303020204" pitchFamily="34" charset="0"/>
                  </a:endParaRPr>
                </a:p>
              </p:txBody>
            </p:sp>
          </mc:Choice>
          <mc:Fallback xmlns="">
            <p:sp>
              <p:nvSpPr>
                <p:cNvPr id="14" name="Text Box 120">
                  <a:extLst>
                    <a:ext uri="{FF2B5EF4-FFF2-40B4-BE49-F238E27FC236}">
                      <a16:creationId xmlns:a16="http://schemas.microsoft.com/office/drawing/2014/main" id="{75AA98DE-3904-4F9D-B2F5-EDDACDC9E094}"/>
                    </a:ext>
                  </a:extLst>
                </p:cNvPr>
                <p:cNvSpPr txBox="1">
                  <a:spLocks noRot="1" noChangeAspect="1" noMove="1" noResize="1" noEditPoints="1" noAdjustHandles="1" noChangeArrowheads="1" noChangeShapeType="1" noTextEdit="1"/>
                </p:cNvSpPr>
                <p:nvPr/>
              </p:nvSpPr>
              <p:spPr bwMode="auto">
                <a:xfrm>
                  <a:off x="4372609" y="4239313"/>
                  <a:ext cx="132716" cy="153888"/>
                </a:xfrm>
                <a:prstGeom prst="rect">
                  <a:avLst/>
                </a:prstGeom>
                <a:blipFill>
                  <a:blip r:embed="rId6"/>
                  <a:stretch>
                    <a:fillRect l="-1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 Box 120">
                  <a:extLst>
                    <a:ext uri="{FF2B5EF4-FFF2-40B4-BE49-F238E27FC236}">
                      <a16:creationId xmlns:a16="http://schemas.microsoft.com/office/drawing/2014/main" id="{A83A22B7-4FD3-4D35-9177-286B1952107E}"/>
                    </a:ext>
                  </a:extLst>
                </p:cNvPr>
                <p:cNvSpPr txBox="1">
                  <a:spLocks noChangeArrowheads="1"/>
                </p:cNvSpPr>
                <p:nvPr/>
              </p:nvSpPr>
              <p:spPr bwMode="auto">
                <a:xfrm>
                  <a:off x="3631274" y="4181920"/>
                  <a:ext cx="132716"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dirty="0" smtClean="0">
                                <a:solidFill>
                                  <a:schemeClr val="tx1"/>
                                </a:solidFill>
                                <a:latin typeface="Cambria Math" panose="02040503050406030204" pitchFamily="18" charset="0"/>
                              </a:rPr>
                            </m:ctrlPr>
                          </m:sSubPr>
                          <m:e>
                            <m:r>
                              <a:rPr lang="en-US" altLang="ko-KR" sz="1000" i="1" dirty="0" smtClean="0">
                                <a:solidFill>
                                  <a:schemeClr val="tx1"/>
                                </a:solidFill>
                                <a:latin typeface="Cambria Math" panose="02040503050406030204" pitchFamily="18" charset="0"/>
                              </a:rPr>
                              <m:t>𝑅</m:t>
                            </m:r>
                          </m:e>
                          <m:sub>
                            <m:r>
                              <a:rPr lang="en-US" altLang="ko-KR" sz="1000" i="0" dirty="0" smtClean="0">
                                <a:solidFill>
                                  <a:schemeClr val="tx1"/>
                                </a:solidFill>
                                <a:latin typeface="Cambria Math" panose="02040503050406030204" pitchFamily="18" charset="0"/>
                              </a:rPr>
                              <m:t>1</m:t>
                            </m:r>
                          </m:sub>
                        </m:sSub>
                      </m:oMath>
                    </m:oMathPara>
                  </a14:m>
                  <a:endParaRPr lang="en-US" altLang="ko-KR" sz="1000" dirty="0">
                    <a:solidFill>
                      <a:schemeClr val="tx1"/>
                    </a:solidFill>
                    <a:latin typeface="SamsungOne-400" panose="020B0503030303020204" pitchFamily="34" charset="0"/>
                    <a:ea typeface="SamsungOne-400" panose="020B0503030303020204" pitchFamily="34" charset="0"/>
                  </a:endParaRPr>
                </a:p>
              </p:txBody>
            </p:sp>
          </mc:Choice>
          <mc:Fallback xmlns="">
            <p:sp>
              <p:nvSpPr>
                <p:cNvPr id="15" name="Text Box 120">
                  <a:extLst>
                    <a:ext uri="{FF2B5EF4-FFF2-40B4-BE49-F238E27FC236}">
                      <a16:creationId xmlns:a16="http://schemas.microsoft.com/office/drawing/2014/main" id="{A83A22B7-4FD3-4D35-9177-286B1952107E}"/>
                    </a:ext>
                  </a:extLst>
                </p:cNvPr>
                <p:cNvSpPr txBox="1">
                  <a:spLocks noRot="1" noChangeAspect="1" noMove="1" noResize="1" noEditPoints="1" noAdjustHandles="1" noChangeArrowheads="1" noChangeShapeType="1" noTextEdit="1"/>
                </p:cNvSpPr>
                <p:nvPr/>
              </p:nvSpPr>
              <p:spPr bwMode="auto">
                <a:xfrm>
                  <a:off x="3631274" y="4181920"/>
                  <a:ext cx="132716" cy="153888"/>
                </a:xfrm>
                <a:prstGeom prst="rect">
                  <a:avLst/>
                </a:prstGeom>
                <a:blipFill>
                  <a:blip r:embed="rId7"/>
                  <a:stretch>
                    <a:fillRect l="-18182" b="-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 Box 120">
                  <a:extLst>
                    <a:ext uri="{FF2B5EF4-FFF2-40B4-BE49-F238E27FC236}">
                      <a16:creationId xmlns:a16="http://schemas.microsoft.com/office/drawing/2014/main" id="{D8A64356-EC06-497F-A737-984A068AA653}"/>
                    </a:ext>
                  </a:extLst>
                </p:cNvPr>
                <p:cNvSpPr txBox="1">
                  <a:spLocks noChangeArrowheads="1"/>
                </p:cNvSpPr>
                <p:nvPr/>
              </p:nvSpPr>
              <p:spPr bwMode="auto">
                <a:xfrm>
                  <a:off x="3631274" y="4490067"/>
                  <a:ext cx="132716"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dirty="0" smtClean="0">
                                <a:solidFill>
                                  <a:schemeClr val="tx1"/>
                                </a:solidFill>
                                <a:latin typeface="Cambria Math" panose="02040503050406030204" pitchFamily="18" charset="0"/>
                              </a:rPr>
                            </m:ctrlPr>
                          </m:sSubPr>
                          <m:e>
                            <m:r>
                              <a:rPr lang="en-US" altLang="ko-KR" sz="1000" i="1" dirty="0" smtClean="0">
                                <a:solidFill>
                                  <a:schemeClr val="tx1"/>
                                </a:solidFill>
                                <a:latin typeface="Cambria Math" panose="02040503050406030204" pitchFamily="18" charset="0"/>
                              </a:rPr>
                              <m:t>𝐼</m:t>
                            </m:r>
                          </m:e>
                          <m:sub>
                            <m:r>
                              <a:rPr lang="en-US" altLang="ko-KR" sz="1000" i="1" dirty="0" smtClean="0">
                                <a:solidFill>
                                  <a:schemeClr val="tx1"/>
                                </a:solidFill>
                                <a:latin typeface="Cambria Math" panose="02040503050406030204" pitchFamily="18" charset="0"/>
                              </a:rPr>
                              <m:t>𝐵</m:t>
                            </m:r>
                          </m:sub>
                        </m:sSub>
                      </m:oMath>
                    </m:oMathPara>
                  </a14:m>
                  <a:endParaRPr lang="en-US" altLang="ko-KR" sz="1000" dirty="0">
                    <a:solidFill>
                      <a:schemeClr val="tx1"/>
                    </a:solidFill>
                    <a:latin typeface="SamsungOne-400" panose="020B0503030303020204" pitchFamily="34" charset="0"/>
                    <a:ea typeface="SamsungOne-400" panose="020B0503030303020204" pitchFamily="34" charset="0"/>
                  </a:endParaRPr>
                </a:p>
              </p:txBody>
            </p:sp>
          </mc:Choice>
          <mc:Fallback xmlns="">
            <p:sp>
              <p:nvSpPr>
                <p:cNvPr id="16" name="Text Box 120">
                  <a:extLst>
                    <a:ext uri="{FF2B5EF4-FFF2-40B4-BE49-F238E27FC236}">
                      <a16:creationId xmlns:a16="http://schemas.microsoft.com/office/drawing/2014/main" id="{D8A64356-EC06-497F-A737-984A068AA653}"/>
                    </a:ext>
                  </a:extLst>
                </p:cNvPr>
                <p:cNvSpPr txBox="1">
                  <a:spLocks noRot="1" noChangeAspect="1" noMove="1" noResize="1" noEditPoints="1" noAdjustHandles="1" noChangeArrowheads="1" noChangeShapeType="1" noTextEdit="1"/>
                </p:cNvSpPr>
                <p:nvPr/>
              </p:nvSpPr>
              <p:spPr bwMode="auto">
                <a:xfrm>
                  <a:off x="3631274" y="4490067"/>
                  <a:ext cx="132716" cy="153888"/>
                </a:xfrm>
                <a:prstGeom prst="rect">
                  <a:avLst/>
                </a:prstGeom>
                <a:blipFill>
                  <a:blip r:embed="rId8"/>
                  <a:stretch>
                    <a:fillRect l="-9091"/>
                  </a:stretch>
                </a:blipFill>
              </p:spPr>
              <p:txBody>
                <a:bodyPr/>
                <a:lstStyle/>
                <a:p>
                  <a:r>
                    <a:rPr lang="ko-KR" altLang="en-US">
                      <a:noFill/>
                    </a:rPr>
                    <a:t> </a:t>
                  </a:r>
                </a:p>
              </p:txBody>
            </p:sp>
          </mc:Fallback>
        </mc:AlternateContent>
        <p:sp>
          <p:nvSpPr>
            <p:cNvPr id="17" name="Text Box 120">
              <a:extLst>
                <a:ext uri="{FF2B5EF4-FFF2-40B4-BE49-F238E27FC236}">
                  <a16:creationId xmlns:a16="http://schemas.microsoft.com/office/drawing/2014/main" id="{6E2EB4B2-12FC-4512-A137-161B0BC8AE1D}"/>
                </a:ext>
              </a:extLst>
            </p:cNvPr>
            <p:cNvSpPr txBox="1">
              <a:spLocks noChangeArrowheads="1"/>
            </p:cNvSpPr>
            <p:nvPr/>
          </p:nvSpPr>
          <p:spPr bwMode="auto">
            <a:xfrm>
              <a:off x="5504513" y="3868150"/>
              <a:ext cx="677083"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200" dirty="0">
                  <a:latin typeface="SamsungOne-400" panose="020B0503030303020204" pitchFamily="34" charset="0"/>
                  <a:ea typeface="SamsungOne-400" panose="020B0503030303020204" pitchFamily="34" charset="0"/>
                </a:rPr>
                <a:t>Digital IC</a:t>
              </a:r>
            </a:p>
          </p:txBody>
        </p:sp>
        <p:sp>
          <p:nvSpPr>
            <p:cNvPr id="18" name="Text Box 120">
              <a:extLst>
                <a:ext uri="{FF2B5EF4-FFF2-40B4-BE49-F238E27FC236}">
                  <a16:creationId xmlns:a16="http://schemas.microsoft.com/office/drawing/2014/main" id="{2CC6F160-3D72-42A1-942F-B53F6BE8C610}"/>
                </a:ext>
              </a:extLst>
            </p:cNvPr>
            <p:cNvSpPr txBox="1">
              <a:spLocks noChangeArrowheads="1"/>
            </p:cNvSpPr>
            <p:nvPr/>
          </p:nvSpPr>
          <p:spPr bwMode="auto">
            <a:xfrm>
              <a:off x="6836199" y="4232811"/>
              <a:ext cx="267970"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000" dirty="0">
                  <a:latin typeface="SamsungOne-400" panose="020B0503030303020204" pitchFamily="34" charset="0"/>
                  <a:ea typeface="SamsungOne-400" panose="020B0503030303020204" pitchFamily="34" charset="0"/>
                </a:rPr>
                <a:t>load</a:t>
              </a:r>
            </a:p>
          </p:txBody>
        </p:sp>
        <mc:AlternateContent xmlns:mc="http://schemas.openxmlformats.org/markup-compatibility/2006" xmlns:a14="http://schemas.microsoft.com/office/drawing/2010/main">
          <mc:Choice Requires="a14">
            <p:sp>
              <p:nvSpPr>
                <p:cNvPr id="20" name="Text Box 120">
                  <a:extLst>
                    <a:ext uri="{FF2B5EF4-FFF2-40B4-BE49-F238E27FC236}">
                      <a16:creationId xmlns:a16="http://schemas.microsoft.com/office/drawing/2014/main" id="{0E831094-7655-45D0-81DC-E8CC721DADC1}"/>
                    </a:ext>
                  </a:extLst>
                </p:cNvPr>
                <p:cNvSpPr txBox="1">
                  <a:spLocks noChangeArrowheads="1"/>
                </p:cNvSpPr>
                <p:nvPr/>
              </p:nvSpPr>
              <p:spPr bwMode="auto">
                <a:xfrm>
                  <a:off x="6836199" y="3444619"/>
                  <a:ext cx="267970"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dirty="0" smtClean="0">
                                <a:solidFill>
                                  <a:schemeClr val="tx1"/>
                                </a:solidFill>
                                <a:latin typeface="Cambria Math" panose="02040503050406030204" pitchFamily="18" charset="0"/>
                              </a:rPr>
                            </m:ctrlPr>
                          </m:sSubPr>
                          <m:e>
                            <m:r>
                              <a:rPr lang="en-US" altLang="ko-KR" sz="1000" i="1" dirty="0" smtClean="0">
                                <a:solidFill>
                                  <a:schemeClr val="tx1"/>
                                </a:solidFill>
                                <a:latin typeface="Cambria Math" panose="02040503050406030204" pitchFamily="18" charset="0"/>
                              </a:rPr>
                              <m:t>𝑉</m:t>
                            </m:r>
                          </m:e>
                          <m:sub>
                            <m:r>
                              <a:rPr lang="en-US" altLang="ko-KR" sz="1000" i="1" dirty="0" smtClean="0">
                                <a:solidFill>
                                  <a:schemeClr val="tx1"/>
                                </a:solidFill>
                                <a:latin typeface="Cambria Math" panose="02040503050406030204" pitchFamily="18" charset="0"/>
                              </a:rPr>
                              <m:t>𝐶𝐶</m:t>
                            </m:r>
                          </m:sub>
                        </m:sSub>
                      </m:oMath>
                    </m:oMathPara>
                  </a14:m>
                  <a:endParaRPr lang="en-US" altLang="ko-KR" sz="1000" dirty="0">
                    <a:solidFill>
                      <a:schemeClr val="tx1"/>
                    </a:solidFill>
                    <a:latin typeface="SamsungOne-400" panose="020B0503030303020204" pitchFamily="34" charset="0"/>
                    <a:ea typeface="SamsungOne-400" panose="020B0503030303020204" pitchFamily="34" charset="0"/>
                  </a:endParaRPr>
                </a:p>
              </p:txBody>
            </p:sp>
          </mc:Choice>
          <mc:Fallback xmlns="">
            <p:sp>
              <p:nvSpPr>
                <p:cNvPr id="20" name="Text Box 120">
                  <a:extLst>
                    <a:ext uri="{FF2B5EF4-FFF2-40B4-BE49-F238E27FC236}">
                      <a16:creationId xmlns:a16="http://schemas.microsoft.com/office/drawing/2014/main" id="{0E831094-7655-45D0-81DC-E8CC721DADC1}"/>
                    </a:ext>
                  </a:extLst>
                </p:cNvPr>
                <p:cNvSpPr txBox="1">
                  <a:spLocks noRot="1" noChangeAspect="1" noMove="1" noResize="1" noEditPoints="1" noAdjustHandles="1" noChangeArrowheads="1" noChangeShapeType="1" noTextEdit="1"/>
                </p:cNvSpPr>
                <p:nvPr/>
              </p:nvSpPr>
              <p:spPr bwMode="auto">
                <a:xfrm>
                  <a:off x="6836199" y="3444619"/>
                  <a:ext cx="267970" cy="153888"/>
                </a:xfrm>
                <a:prstGeom prst="rect">
                  <a:avLst/>
                </a:prstGeom>
                <a:blipFill>
                  <a:blip r:embed="rId5"/>
                  <a:stretch>
                    <a:fillRect b="-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 Box 120">
                  <a:extLst>
                    <a:ext uri="{FF2B5EF4-FFF2-40B4-BE49-F238E27FC236}">
                      <a16:creationId xmlns:a16="http://schemas.microsoft.com/office/drawing/2014/main" id="{2975FDF5-4A76-47B1-B490-39A3F799A4DD}"/>
                    </a:ext>
                  </a:extLst>
                </p:cNvPr>
                <p:cNvSpPr txBox="1">
                  <a:spLocks noChangeArrowheads="1"/>
                </p:cNvSpPr>
                <p:nvPr/>
              </p:nvSpPr>
              <p:spPr bwMode="auto">
                <a:xfrm>
                  <a:off x="7104169" y="3752841"/>
                  <a:ext cx="132716"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dirty="0" smtClean="0">
                                <a:solidFill>
                                  <a:schemeClr val="tx1"/>
                                </a:solidFill>
                                <a:latin typeface="Cambria Math" panose="02040503050406030204" pitchFamily="18" charset="0"/>
                              </a:rPr>
                            </m:ctrlPr>
                          </m:sSubPr>
                          <m:e>
                            <m:r>
                              <a:rPr lang="en-US" altLang="ko-KR" sz="1000" i="1" dirty="0" smtClean="0">
                                <a:solidFill>
                                  <a:schemeClr val="tx1"/>
                                </a:solidFill>
                                <a:latin typeface="Cambria Math" panose="02040503050406030204" pitchFamily="18" charset="0"/>
                              </a:rPr>
                              <m:t>𝐼</m:t>
                            </m:r>
                          </m:e>
                          <m:sub>
                            <m:r>
                              <a:rPr lang="en-US" altLang="ko-KR" sz="1000" i="1" dirty="0" smtClean="0">
                                <a:solidFill>
                                  <a:schemeClr val="tx1"/>
                                </a:solidFill>
                                <a:latin typeface="Cambria Math" panose="02040503050406030204" pitchFamily="18" charset="0"/>
                              </a:rPr>
                              <m:t>𝐶</m:t>
                            </m:r>
                          </m:sub>
                        </m:sSub>
                      </m:oMath>
                    </m:oMathPara>
                  </a14:m>
                  <a:endParaRPr lang="en-US" altLang="ko-KR" sz="1000" dirty="0">
                    <a:solidFill>
                      <a:schemeClr val="tx1"/>
                    </a:solidFill>
                    <a:latin typeface="SamsungOne-400" panose="020B0503030303020204" pitchFamily="34" charset="0"/>
                    <a:ea typeface="SamsungOne-400" panose="020B0503030303020204" pitchFamily="34" charset="0"/>
                  </a:endParaRPr>
                </a:p>
              </p:txBody>
            </p:sp>
          </mc:Choice>
          <mc:Fallback xmlns="">
            <p:sp>
              <p:nvSpPr>
                <p:cNvPr id="22" name="Text Box 120">
                  <a:extLst>
                    <a:ext uri="{FF2B5EF4-FFF2-40B4-BE49-F238E27FC236}">
                      <a16:creationId xmlns:a16="http://schemas.microsoft.com/office/drawing/2014/main" id="{2975FDF5-4A76-47B1-B490-39A3F799A4DD}"/>
                    </a:ext>
                  </a:extLst>
                </p:cNvPr>
                <p:cNvSpPr txBox="1">
                  <a:spLocks noRot="1" noChangeAspect="1" noMove="1" noResize="1" noEditPoints="1" noAdjustHandles="1" noChangeArrowheads="1" noChangeShapeType="1" noTextEdit="1"/>
                </p:cNvSpPr>
                <p:nvPr/>
              </p:nvSpPr>
              <p:spPr bwMode="auto">
                <a:xfrm>
                  <a:off x="7104169" y="3752841"/>
                  <a:ext cx="132716" cy="153888"/>
                </a:xfrm>
                <a:prstGeom prst="rect">
                  <a:avLst/>
                </a:prstGeom>
                <a:blipFill>
                  <a:blip r:embed="rId9"/>
                  <a:stretch>
                    <a:fillRect l="-952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 Box 120">
                  <a:extLst>
                    <a:ext uri="{FF2B5EF4-FFF2-40B4-BE49-F238E27FC236}">
                      <a16:creationId xmlns:a16="http://schemas.microsoft.com/office/drawing/2014/main" id="{75B641DB-E51E-4B07-81AD-0D62A718DAAB}"/>
                    </a:ext>
                  </a:extLst>
                </p:cNvPr>
                <p:cNvSpPr txBox="1">
                  <a:spLocks noChangeArrowheads="1"/>
                </p:cNvSpPr>
                <p:nvPr/>
              </p:nvSpPr>
              <p:spPr bwMode="auto">
                <a:xfrm>
                  <a:off x="6407254" y="3770057"/>
                  <a:ext cx="132716"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dirty="0" smtClean="0">
                                <a:solidFill>
                                  <a:schemeClr val="tx1"/>
                                </a:solidFill>
                                <a:latin typeface="Cambria Math" panose="02040503050406030204" pitchFamily="18" charset="0"/>
                              </a:rPr>
                            </m:ctrlPr>
                          </m:sSubPr>
                          <m:e>
                            <m:r>
                              <a:rPr lang="en-US" altLang="ko-KR" sz="1000" i="1" dirty="0" smtClean="0">
                                <a:solidFill>
                                  <a:schemeClr val="tx1"/>
                                </a:solidFill>
                                <a:latin typeface="Cambria Math" panose="02040503050406030204" pitchFamily="18" charset="0"/>
                              </a:rPr>
                              <m:t>𝑅</m:t>
                            </m:r>
                          </m:e>
                          <m:sub>
                            <m:r>
                              <a:rPr lang="en-US" altLang="ko-KR" sz="1000" b="0" i="0" dirty="0" smtClean="0">
                                <a:solidFill>
                                  <a:schemeClr val="tx1"/>
                                </a:solidFill>
                                <a:latin typeface="Cambria Math" panose="02040503050406030204" pitchFamily="18" charset="0"/>
                              </a:rPr>
                              <m:t>2</m:t>
                            </m:r>
                          </m:sub>
                        </m:sSub>
                      </m:oMath>
                    </m:oMathPara>
                  </a14:m>
                  <a:endParaRPr lang="en-US" altLang="ko-KR" sz="1000" dirty="0">
                    <a:solidFill>
                      <a:schemeClr val="tx1"/>
                    </a:solidFill>
                    <a:latin typeface="SamsungOne-400" panose="020B0503030303020204" pitchFamily="34" charset="0"/>
                    <a:ea typeface="SamsungOne-400" panose="020B0503030303020204" pitchFamily="34" charset="0"/>
                  </a:endParaRPr>
                </a:p>
              </p:txBody>
            </p:sp>
          </mc:Choice>
          <mc:Fallback xmlns="">
            <p:sp>
              <p:nvSpPr>
                <p:cNvPr id="23" name="Text Box 120">
                  <a:extLst>
                    <a:ext uri="{FF2B5EF4-FFF2-40B4-BE49-F238E27FC236}">
                      <a16:creationId xmlns:a16="http://schemas.microsoft.com/office/drawing/2014/main" id="{75B641DB-E51E-4B07-81AD-0D62A718DAAB}"/>
                    </a:ext>
                  </a:extLst>
                </p:cNvPr>
                <p:cNvSpPr txBox="1">
                  <a:spLocks noRot="1" noChangeAspect="1" noMove="1" noResize="1" noEditPoints="1" noAdjustHandles="1" noChangeArrowheads="1" noChangeShapeType="1" noTextEdit="1"/>
                </p:cNvSpPr>
                <p:nvPr/>
              </p:nvSpPr>
              <p:spPr bwMode="auto">
                <a:xfrm>
                  <a:off x="6407254" y="3770057"/>
                  <a:ext cx="132716" cy="153888"/>
                </a:xfrm>
                <a:prstGeom prst="rect">
                  <a:avLst/>
                </a:prstGeom>
                <a:blipFill>
                  <a:blip r:embed="rId10"/>
                  <a:stretch>
                    <a:fillRect l="-181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 Box 120">
                  <a:extLst>
                    <a:ext uri="{FF2B5EF4-FFF2-40B4-BE49-F238E27FC236}">
                      <a16:creationId xmlns:a16="http://schemas.microsoft.com/office/drawing/2014/main" id="{33E7871F-9285-42CF-8AC7-85D93D95506C}"/>
                    </a:ext>
                  </a:extLst>
                </p:cNvPr>
                <p:cNvSpPr txBox="1">
                  <a:spLocks noChangeArrowheads="1"/>
                </p:cNvSpPr>
                <p:nvPr/>
              </p:nvSpPr>
              <p:spPr bwMode="auto">
                <a:xfrm>
                  <a:off x="6407254" y="4058738"/>
                  <a:ext cx="132716" cy="15388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000" i="1" dirty="0" smtClean="0">
                                <a:solidFill>
                                  <a:schemeClr val="tx1"/>
                                </a:solidFill>
                                <a:latin typeface="Cambria Math" panose="02040503050406030204" pitchFamily="18" charset="0"/>
                              </a:rPr>
                            </m:ctrlPr>
                          </m:sSubPr>
                          <m:e>
                            <m:r>
                              <a:rPr lang="en-US" altLang="ko-KR" sz="1000" i="1" dirty="0" smtClean="0">
                                <a:solidFill>
                                  <a:schemeClr val="tx1"/>
                                </a:solidFill>
                                <a:latin typeface="Cambria Math" panose="02040503050406030204" pitchFamily="18" charset="0"/>
                              </a:rPr>
                              <m:t>𝐼</m:t>
                            </m:r>
                          </m:e>
                          <m:sub>
                            <m:r>
                              <a:rPr lang="en-US" altLang="ko-KR" sz="1000" i="1" dirty="0" smtClean="0">
                                <a:solidFill>
                                  <a:schemeClr val="tx1"/>
                                </a:solidFill>
                                <a:latin typeface="Cambria Math" panose="02040503050406030204" pitchFamily="18" charset="0"/>
                              </a:rPr>
                              <m:t>𝐵</m:t>
                            </m:r>
                          </m:sub>
                        </m:sSub>
                      </m:oMath>
                    </m:oMathPara>
                  </a14:m>
                  <a:endParaRPr lang="en-US" altLang="ko-KR" sz="1000" dirty="0">
                    <a:solidFill>
                      <a:schemeClr val="tx1"/>
                    </a:solidFill>
                    <a:latin typeface="SamsungOne-400" panose="020B0503030303020204" pitchFamily="34" charset="0"/>
                    <a:ea typeface="SamsungOne-400" panose="020B0503030303020204" pitchFamily="34" charset="0"/>
                  </a:endParaRPr>
                </a:p>
              </p:txBody>
            </p:sp>
          </mc:Choice>
          <mc:Fallback xmlns="">
            <p:sp>
              <p:nvSpPr>
                <p:cNvPr id="24" name="Text Box 120">
                  <a:extLst>
                    <a:ext uri="{FF2B5EF4-FFF2-40B4-BE49-F238E27FC236}">
                      <a16:creationId xmlns:a16="http://schemas.microsoft.com/office/drawing/2014/main" id="{33E7871F-9285-42CF-8AC7-85D93D95506C}"/>
                    </a:ext>
                  </a:extLst>
                </p:cNvPr>
                <p:cNvSpPr txBox="1">
                  <a:spLocks noRot="1" noChangeAspect="1" noMove="1" noResize="1" noEditPoints="1" noAdjustHandles="1" noChangeArrowheads="1" noChangeShapeType="1" noTextEdit="1"/>
                </p:cNvSpPr>
                <p:nvPr/>
              </p:nvSpPr>
              <p:spPr bwMode="auto">
                <a:xfrm>
                  <a:off x="6407254" y="4058738"/>
                  <a:ext cx="132716" cy="153888"/>
                </a:xfrm>
                <a:prstGeom prst="rect">
                  <a:avLst/>
                </a:prstGeom>
                <a:blipFill>
                  <a:blip r:embed="rId8"/>
                  <a:stretch>
                    <a:fillRect l="-9091"/>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5" name="Object 11">
                <a:extLst>
                  <a:ext uri="{FF2B5EF4-FFF2-40B4-BE49-F238E27FC236}">
                    <a16:creationId xmlns:a16="http://schemas.microsoft.com/office/drawing/2014/main" id="{8B5254DE-CC27-47E8-B133-66280E7C5874}"/>
                  </a:ext>
                </a:extLst>
              </p:cNvPr>
              <p:cNvSpPr txBox="1"/>
              <p:nvPr/>
            </p:nvSpPr>
            <p:spPr bwMode="auto">
              <a:xfrm>
                <a:off x="3147061" y="5660828"/>
                <a:ext cx="866384" cy="523220"/>
              </a:xfrm>
              <a:prstGeom prst="rect">
                <a:avLst/>
              </a:prstGeom>
              <a:solidFill>
                <a:srgbClr val="F2F2F2"/>
              </a:solidFill>
            </p:spPr>
            <p:txBody>
              <a:bodyPr wrap="none" lIns="0" rIns="0" rtlCol="0" anchor="ctr">
                <a:noAutofit/>
                <a:scene3d>
                  <a:camera prst="orthographicFront"/>
                  <a:lightRig rig="threePt" dir="t"/>
                </a:scene3d>
                <a:sp3d>
                  <a:bevelT w="0" h="6350"/>
                  <a:bevelB w="0" h="0"/>
                </a:sp3d>
              </a:bodyPr>
              <a:lstStyle>
                <a:defPPr>
                  <a:defRPr lang="en-US"/>
                </a:defPPr>
                <a:lvl1pPr lvl="0">
                  <a:defRPr sz="1600" i="1">
                    <a:solidFill>
                      <a:srgbClr val="000000"/>
                    </a:solidFill>
                    <a:latin typeface="Cambria Math" panose="02040503050406030204" pitchFamily="18" charset="0"/>
                    <a:ea typeface="SamsungOne-400" panose="020B0503030303020204" pitchFamily="34" charset="0"/>
                  </a:defRPr>
                </a:lvl1pPr>
              </a:lstStyle>
              <a:p>
                <a:pPr/>
                <a14:m>
                  <m:oMathPara xmlns:m="http://schemas.openxmlformats.org/officeDocument/2006/math">
                    <m:oMathParaPr>
                      <m:jc m:val="center"/>
                    </m:oMathParaPr>
                    <m:oMath xmlns:m="http://schemas.openxmlformats.org/officeDocument/2006/math">
                      <m:sSub>
                        <m:sSubPr>
                          <m:ctrlPr>
                            <a:rPr lang="ko-KR" altLang="en-US" sz="1300" i="1">
                              <a:latin typeface="Cambria Math" panose="02040503050406030204" pitchFamily="18" charset="0"/>
                            </a:rPr>
                          </m:ctrlPr>
                        </m:sSubPr>
                        <m:e>
                          <m:r>
                            <a:rPr lang="ko-KR" altLang="en-US" sz="1300">
                              <a:latin typeface="Cambria Math" panose="02040503050406030204" pitchFamily="18" charset="0"/>
                            </a:rPr>
                            <m:t>𝐼</m:t>
                          </m:r>
                        </m:e>
                        <m:sub>
                          <m:r>
                            <a:rPr lang="ko-KR" altLang="en-US" sz="1300">
                              <a:latin typeface="Cambria Math" panose="02040503050406030204" pitchFamily="18" charset="0"/>
                            </a:rPr>
                            <m:t>𝐵</m:t>
                          </m:r>
                        </m:sub>
                      </m:sSub>
                      <m:r>
                        <a:rPr lang="ko-KR" altLang="en-US" sz="1300">
                          <a:latin typeface="Cambria Math" panose="02040503050406030204" pitchFamily="18" charset="0"/>
                        </a:rPr>
                        <m:t>=</m:t>
                      </m:r>
                      <m:f>
                        <m:fPr>
                          <m:ctrlPr>
                            <a:rPr lang="ko-KR" altLang="en-US" sz="1300" i="1">
                              <a:latin typeface="Cambria Math" panose="02040503050406030204" pitchFamily="18" charset="0"/>
                            </a:rPr>
                          </m:ctrlPr>
                        </m:fPr>
                        <m:num>
                          <m:sSub>
                            <m:sSubPr>
                              <m:ctrlPr>
                                <a:rPr lang="ko-KR" altLang="en-US" sz="1300" i="1">
                                  <a:latin typeface="Cambria Math" panose="02040503050406030204" pitchFamily="18" charset="0"/>
                                </a:rPr>
                              </m:ctrlPr>
                            </m:sSubPr>
                            <m:e>
                              <m:r>
                                <a:rPr lang="ko-KR" altLang="en-US" sz="1300">
                                  <a:latin typeface="Cambria Math" panose="02040503050406030204" pitchFamily="18" charset="0"/>
                                </a:rPr>
                                <m:t>𝐼</m:t>
                              </m:r>
                            </m:e>
                            <m:sub>
                              <m:r>
                                <a:rPr lang="ko-KR" altLang="en-US" sz="1300">
                                  <a:latin typeface="Cambria Math" panose="02040503050406030204" pitchFamily="18" charset="0"/>
                                </a:rPr>
                                <m:t>𝐶</m:t>
                              </m:r>
                            </m:sub>
                          </m:sSub>
                        </m:num>
                        <m:den>
                          <m:sSub>
                            <m:sSubPr>
                              <m:ctrlPr>
                                <a:rPr lang="ko-KR" altLang="en-US" sz="1300" i="1">
                                  <a:latin typeface="Cambria Math" panose="02040503050406030204" pitchFamily="18" charset="0"/>
                                </a:rPr>
                              </m:ctrlPr>
                            </m:sSubPr>
                            <m:e>
                              <m:r>
                                <a:rPr lang="ko-KR" altLang="en-US" sz="1300">
                                  <a:latin typeface="Cambria Math" panose="02040503050406030204" pitchFamily="18" charset="0"/>
                                </a:rPr>
                                <m:t>h</m:t>
                              </m:r>
                            </m:e>
                            <m:sub>
                              <m:r>
                                <a:rPr lang="ko-KR" altLang="en-US" sz="1300">
                                  <a:latin typeface="Cambria Math" panose="02040503050406030204" pitchFamily="18" charset="0"/>
                                </a:rPr>
                                <m:t>𝑓𝑒</m:t>
                              </m:r>
                            </m:sub>
                          </m:sSub>
                        </m:den>
                      </m:f>
                    </m:oMath>
                  </m:oMathPara>
                </a14:m>
                <a:endParaRPr lang="ko-KR" altLang="en-US" sz="1300" dirty="0"/>
              </a:p>
            </p:txBody>
          </p:sp>
        </mc:Choice>
        <mc:Fallback xmlns="">
          <p:sp>
            <p:nvSpPr>
              <p:cNvPr id="25" name="Object 11">
                <a:extLst>
                  <a:ext uri="{FF2B5EF4-FFF2-40B4-BE49-F238E27FC236}">
                    <a16:creationId xmlns:a16="http://schemas.microsoft.com/office/drawing/2014/main" xmlns="" xmlns:a14="http://schemas.microsoft.com/office/drawing/2010/main" id="{8B5254DE-CC27-47E8-B133-66280E7C5874}"/>
                  </a:ext>
                </a:extLst>
              </p:cNvPr>
              <p:cNvSpPr txBox="1">
                <a:spLocks noRot="1" noChangeAspect="1" noMove="1" noResize="1" noEditPoints="1" noAdjustHandles="1" noChangeArrowheads="1" noChangeShapeType="1" noTextEdit="1"/>
              </p:cNvSpPr>
              <p:nvPr/>
            </p:nvSpPr>
            <p:spPr bwMode="auto">
              <a:xfrm>
                <a:off x="3147061" y="5660828"/>
                <a:ext cx="866384" cy="523220"/>
              </a:xfrm>
              <a:prstGeom prst="rect">
                <a:avLst/>
              </a:prstGeom>
              <a:blipFill rotWithShape="0">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Object 13">
                <a:extLst>
                  <a:ext uri="{FF2B5EF4-FFF2-40B4-BE49-F238E27FC236}">
                    <a16:creationId xmlns:a16="http://schemas.microsoft.com/office/drawing/2014/main" id="{7073EEF3-FC84-4814-B6DD-66B2A6E69BBF}"/>
                  </a:ext>
                </a:extLst>
              </p:cNvPr>
              <p:cNvSpPr txBox="1"/>
              <p:nvPr/>
            </p:nvSpPr>
            <p:spPr bwMode="auto">
              <a:xfrm>
                <a:off x="4302489" y="5637041"/>
                <a:ext cx="2591648" cy="547007"/>
              </a:xfrm>
              <a:prstGeom prst="rect">
                <a:avLst/>
              </a:prstGeom>
              <a:solidFill>
                <a:srgbClr val="F2F2F2"/>
              </a:solidFill>
            </p:spPr>
            <p:txBody>
              <a:bodyPr wrap="none" lIns="0" rIns="0" rtlCol="0" anchor="ctr">
                <a:noAutofit/>
                <a:scene3d>
                  <a:camera prst="orthographicFront"/>
                  <a:lightRig rig="threePt" dir="t"/>
                </a:scene3d>
                <a:sp3d>
                  <a:bevelT w="0" h="6350"/>
                  <a:bevelB w="0" h="0"/>
                </a:sp3d>
              </a:bodyPr>
              <a:lstStyle>
                <a:defPPr>
                  <a:defRPr lang="en-US"/>
                </a:defPPr>
                <a:lvl1pPr lvl="0">
                  <a:defRPr sz="1600" i="1">
                    <a:solidFill>
                      <a:srgbClr val="000000"/>
                    </a:solidFill>
                    <a:latin typeface="Cambria Math" panose="02040503050406030204" pitchFamily="18" charset="0"/>
                    <a:ea typeface="SamsungOne-400" panose="020B0503030303020204" pitchFamily="34" charset="0"/>
                  </a:defRPr>
                </a:lvl1pPr>
              </a:lstStyle>
              <a:p>
                <a:pPr algn="ctr"/>
                <a14:m>
                  <m:oMathPara xmlns:m="http://schemas.openxmlformats.org/officeDocument/2006/math">
                    <m:oMathParaPr>
                      <m:jc m:val="center"/>
                    </m:oMathParaPr>
                    <m:oMath xmlns:m="http://schemas.openxmlformats.org/officeDocument/2006/math">
                      <m:sSub>
                        <m:sSubPr>
                          <m:ctrlPr>
                            <a:rPr lang="ko-KR" altLang="en-US" sz="1300" i="1">
                              <a:latin typeface="Cambria Math" panose="02040503050406030204" pitchFamily="18" charset="0"/>
                            </a:rPr>
                          </m:ctrlPr>
                        </m:sSubPr>
                        <m:e>
                          <m:r>
                            <a:rPr lang="ko-KR" altLang="en-US" sz="1300">
                              <a:latin typeface="Cambria Math" panose="02040503050406030204" pitchFamily="18" charset="0"/>
                            </a:rPr>
                            <m:t>𝑅</m:t>
                          </m:r>
                        </m:e>
                        <m:sub>
                          <m:r>
                            <a:rPr lang="ko-KR" altLang="en-US" sz="1300">
                              <a:latin typeface="Cambria Math" panose="02040503050406030204" pitchFamily="18" charset="0"/>
                            </a:rPr>
                            <m:t>1</m:t>
                          </m:r>
                        </m:sub>
                      </m:sSub>
                      <m:r>
                        <a:rPr lang="ko-KR" altLang="en-US" sz="1300">
                          <a:latin typeface="Cambria Math" panose="02040503050406030204" pitchFamily="18" charset="0"/>
                        </a:rPr>
                        <m:t>=</m:t>
                      </m:r>
                      <m:sSub>
                        <m:sSubPr>
                          <m:ctrlPr>
                            <a:rPr lang="ko-KR" altLang="en-US" sz="1300" i="1">
                              <a:latin typeface="Cambria Math" panose="02040503050406030204" pitchFamily="18" charset="0"/>
                            </a:rPr>
                          </m:ctrlPr>
                        </m:sSubPr>
                        <m:e>
                          <m:r>
                            <a:rPr lang="ko-KR" altLang="en-US" sz="1300">
                              <a:latin typeface="Cambria Math" panose="02040503050406030204" pitchFamily="18" charset="0"/>
                            </a:rPr>
                            <m:t>𝑅</m:t>
                          </m:r>
                        </m:e>
                        <m:sub>
                          <m:r>
                            <a:rPr lang="ko-KR" altLang="en-US" sz="1300">
                              <a:latin typeface="Cambria Math" panose="02040503050406030204" pitchFamily="18" charset="0"/>
                            </a:rPr>
                            <m:t>2</m:t>
                          </m:r>
                        </m:sub>
                      </m:sSub>
                      <m:r>
                        <a:rPr lang="ko-KR" altLang="en-US" sz="1300">
                          <a:latin typeface="Cambria Math" panose="02040503050406030204" pitchFamily="18" charset="0"/>
                        </a:rPr>
                        <m:t>=</m:t>
                      </m:r>
                      <m:f>
                        <m:fPr>
                          <m:ctrlPr>
                            <a:rPr lang="ko-KR" altLang="en-US" sz="1300" i="1">
                              <a:latin typeface="Cambria Math" panose="02040503050406030204" pitchFamily="18" charset="0"/>
                            </a:rPr>
                          </m:ctrlPr>
                        </m:fPr>
                        <m:num>
                          <m:r>
                            <a:rPr lang="ko-KR" altLang="en-US" sz="1300">
                              <a:latin typeface="Cambria Math" panose="02040503050406030204" pitchFamily="18" charset="0"/>
                            </a:rPr>
                            <m:t>5</m:t>
                          </m:r>
                          <m:r>
                            <a:rPr lang="ko-KR" altLang="en-US" sz="1300">
                              <a:latin typeface="Cambria Math" panose="02040503050406030204" pitchFamily="18" charset="0"/>
                            </a:rPr>
                            <m:t>𝑉</m:t>
                          </m:r>
                          <m:r>
                            <a:rPr lang="ko-KR" altLang="en-US" sz="1300">
                              <a:latin typeface="Cambria Math" panose="02040503050406030204" pitchFamily="18" charset="0"/>
                            </a:rPr>
                            <m:t>−0.6</m:t>
                          </m:r>
                          <m:r>
                            <a:rPr lang="ko-KR" altLang="en-US" sz="1300">
                              <a:latin typeface="Cambria Math" panose="02040503050406030204" pitchFamily="18" charset="0"/>
                            </a:rPr>
                            <m:t>𝑉</m:t>
                          </m:r>
                        </m:num>
                        <m:den>
                          <m:r>
                            <a:rPr lang="ko-KR" altLang="en-US" sz="1300">
                              <a:latin typeface="Cambria Math" panose="02040503050406030204" pitchFamily="18" charset="0"/>
                            </a:rPr>
                            <m:t>1</m:t>
                          </m:r>
                          <m:r>
                            <a:rPr lang="ko-KR" altLang="en-US" sz="1300">
                              <a:latin typeface="Cambria Math" panose="02040503050406030204" pitchFamily="18" charset="0"/>
                            </a:rPr>
                            <m:t>𝑚𝐴</m:t>
                          </m:r>
                        </m:den>
                      </m:f>
                      <m:r>
                        <a:rPr lang="ko-KR" altLang="en-US" sz="1300">
                          <a:latin typeface="Cambria Math" panose="02040503050406030204" pitchFamily="18" charset="0"/>
                        </a:rPr>
                        <m:t>=4.4</m:t>
                      </m:r>
                      <m:r>
                        <a:rPr lang="ko-KR" altLang="en-US" sz="1300">
                          <a:latin typeface="Cambria Math" panose="02040503050406030204" pitchFamily="18" charset="0"/>
                        </a:rPr>
                        <m:t>𝐾</m:t>
                      </m:r>
                      <m:r>
                        <m:rPr>
                          <m:sty m:val="p"/>
                        </m:rPr>
                        <a:rPr lang="ko-KR" altLang="en-US" sz="1300">
                          <a:latin typeface="Cambria Math" panose="02040503050406030204" pitchFamily="18" charset="0"/>
                        </a:rPr>
                        <m:t>Ω</m:t>
                      </m:r>
                    </m:oMath>
                  </m:oMathPara>
                </a14:m>
                <a:endParaRPr lang="ko-KR" altLang="en-US" sz="1300" dirty="0"/>
              </a:p>
            </p:txBody>
          </p:sp>
        </mc:Choice>
        <mc:Fallback xmlns="">
          <p:sp>
            <p:nvSpPr>
              <p:cNvPr id="26" name="Object 13">
                <a:extLst>
                  <a:ext uri="{FF2B5EF4-FFF2-40B4-BE49-F238E27FC236}">
                    <a16:creationId xmlns:a16="http://schemas.microsoft.com/office/drawing/2014/main" xmlns="" xmlns:a14="http://schemas.microsoft.com/office/drawing/2010/main" id="{7073EEF3-FC84-4814-B6DD-66B2A6E69BBF}"/>
                  </a:ext>
                </a:extLst>
              </p:cNvPr>
              <p:cNvSpPr txBox="1">
                <a:spLocks noRot="1" noChangeAspect="1" noMove="1" noResize="1" noEditPoints="1" noAdjustHandles="1" noChangeArrowheads="1" noChangeShapeType="1" noTextEdit="1"/>
              </p:cNvSpPr>
              <p:nvPr/>
            </p:nvSpPr>
            <p:spPr bwMode="auto">
              <a:xfrm>
                <a:off x="4302489" y="5637041"/>
                <a:ext cx="2591648" cy="547007"/>
              </a:xfrm>
              <a:prstGeom prst="rect">
                <a:avLst/>
              </a:prstGeom>
              <a:blipFill rotWithShape="0">
                <a:blip r:embed="rId12"/>
                <a:stretch>
                  <a:fillRect/>
                </a:stretch>
              </a:blipFill>
            </p:spPr>
            <p:txBody>
              <a:bodyPr/>
              <a:lstStyle/>
              <a:p>
                <a:r>
                  <a:rPr lang="ko-KR" altLang="en-US">
                    <a:noFill/>
                  </a:rPr>
                  <a:t> </a:t>
                </a:r>
              </a:p>
            </p:txBody>
          </p:sp>
        </mc:Fallback>
      </mc:AlternateContent>
      <p:sp>
        <p:nvSpPr>
          <p:cNvPr id="27"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3848866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1" name="직사각형 20">
            <a:extLst>
              <a:ext uri="{FF2B5EF4-FFF2-40B4-BE49-F238E27FC236}">
                <a16:creationId xmlns:a16="http://schemas.microsoft.com/office/drawing/2014/main" id="{CA5B0EE5-1998-40B9-B629-9050562F4443}"/>
              </a:ext>
            </a:extLst>
          </p:cNvPr>
          <p:cNvSpPr/>
          <p:nvPr/>
        </p:nvSpPr>
        <p:spPr>
          <a:xfrm>
            <a:off x="580400" y="1520828"/>
            <a:ext cx="861025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Nhà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thông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minh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a:t>
            </a:r>
          </a:p>
        </p:txBody>
      </p:sp>
      <p:sp>
        <p:nvSpPr>
          <p:cNvPr id="7" name="직사각형 6">
            <a:extLst>
              <a:ext uri="{FF2B5EF4-FFF2-40B4-BE49-F238E27FC236}">
                <a16:creationId xmlns:a16="http://schemas.microsoft.com/office/drawing/2014/main" id="{B5F5743C-B13A-492F-AF05-FCC9A9775C36}"/>
              </a:ext>
            </a:extLst>
          </p:cNvPr>
          <p:cNvSpPr/>
          <p:nvPr/>
        </p:nvSpPr>
        <p:spPr>
          <a:xfrm>
            <a:off x="712188" y="1751171"/>
            <a:ext cx="7688868"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Raspberry Pi +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ẩm</a:t>
            </a:r>
            <a:endPar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8" name="Picture 2" descr="C:\Users\Administrator\Downloads\20160108_160445.jpg">
            <a:extLst>
              <a:ext uri="{FF2B5EF4-FFF2-40B4-BE49-F238E27FC236}">
                <a16:creationId xmlns:a16="http://schemas.microsoft.com/office/drawing/2014/main" id="{82E9088C-661F-4BEB-8DC2-326BE09E91E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826"/>
          <a:stretch/>
        </p:blipFill>
        <p:spPr bwMode="auto">
          <a:xfrm>
            <a:off x="712188" y="2149812"/>
            <a:ext cx="3045757" cy="248886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F2EF5AC1-730A-48C6-871C-B7BE95BB4B93}"/>
              </a:ext>
            </a:extLst>
          </p:cNvPr>
          <p:cNvGrpSpPr/>
          <p:nvPr/>
        </p:nvGrpSpPr>
        <p:grpSpPr>
          <a:xfrm>
            <a:off x="3864961" y="2149812"/>
            <a:ext cx="5493357" cy="2488869"/>
            <a:chOff x="611484" y="2860970"/>
            <a:chExt cx="9478469" cy="2755734"/>
          </a:xfrm>
        </p:grpSpPr>
        <p:pic>
          <p:nvPicPr>
            <p:cNvPr id="10" name="Picture 2">
              <a:extLst>
                <a:ext uri="{FF2B5EF4-FFF2-40B4-BE49-F238E27FC236}">
                  <a16:creationId xmlns:a16="http://schemas.microsoft.com/office/drawing/2014/main" id="{B29AB077-332F-45FB-9C9E-64CC956219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85" t="7895" r="409" b="52392"/>
            <a:stretch/>
          </p:blipFill>
          <p:spPr bwMode="auto">
            <a:xfrm>
              <a:off x="611484" y="2860970"/>
              <a:ext cx="9478469" cy="2755734"/>
            </a:xfrm>
            <a:prstGeom prst="rect">
              <a:avLst/>
            </a:prstGeom>
            <a:ln>
              <a:solidFill>
                <a:schemeClr val="tx1">
                  <a:lumMod val="50000"/>
                  <a:lumOff val="50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직사각형 10">
              <a:extLst>
                <a:ext uri="{FF2B5EF4-FFF2-40B4-BE49-F238E27FC236}">
                  <a16:creationId xmlns:a16="http://schemas.microsoft.com/office/drawing/2014/main" id="{9C1F4C87-CBA4-4FF9-AFD2-D7E05DFA79EC}"/>
                </a:ext>
              </a:extLst>
            </p:cNvPr>
            <p:cNvSpPr/>
            <p:nvPr/>
          </p:nvSpPr>
          <p:spPr>
            <a:xfrm>
              <a:off x="2639052" y="2986355"/>
              <a:ext cx="5571499" cy="332511"/>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1200" dirty="0" err="1">
                  <a:solidFill>
                    <a:srgbClr val="000000"/>
                  </a:solidFill>
                  <a:latin typeface="SamsungOne-400" panose="020B0503030303020204" pitchFamily="34" charset="0"/>
                  <a:ea typeface="SamsungOne-400" panose="020B0503030303020204" pitchFamily="34" charset="0"/>
                </a:rPr>
                <a:t>Độ</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ẩm</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và</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Nhiệt</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độ</a:t>
              </a:r>
              <a:r>
                <a:rPr lang="en-US" altLang="ko-KR" sz="1200" dirty="0">
                  <a:solidFill>
                    <a:srgbClr val="000000"/>
                  </a:solidFill>
                  <a:latin typeface="SamsungOne-400" panose="020B0503030303020204" pitchFamily="34" charset="0"/>
                  <a:ea typeface="SamsungOne-400" panose="020B0503030303020204" pitchFamily="34" charset="0"/>
                </a:rPr>
                <a:t> </a:t>
              </a:r>
              <a:r>
                <a:rPr lang="en-US" altLang="ko-KR" sz="1200" dirty="0" err="1">
                  <a:solidFill>
                    <a:srgbClr val="000000"/>
                  </a:solidFill>
                  <a:latin typeface="SamsungOne-400" panose="020B0503030303020204" pitchFamily="34" charset="0"/>
                  <a:ea typeface="SamsungOne-400" panose="020B0503030303020204" pitchFamily="34" charset="0"/>
                </a:rPr>
                <a:t>của</a:t>
              </a:r>
              <a:r>
                <a:rPr lang="en-US" altLang="ko-KR" sz="1200" dirty="0">
                  <a:solidFill>
                    <a:srgbClr val="000000"/>
                  </a:solidFill>
                  <a:latin typeface="SamsungOne-400" panose="020B0503030303020204" pitchFamily="34" charset="0"/>
                  <a:ea typeface="SamsungOne-400" panose="020B0503030303020204" pitchFamily="34" charset="0"/>
                </a:rPr>
                <a:t> Raspberry Pi</a:t>
              </a:r>
            </a:p>
            <a:p>
              <a:pPr algn="ctr">
                <a:spcAft>
                  <a:spcPts val="199"/>
                </a:spcAft>
              </a:pPr>
              <a:r>
                <a:rPr lang="en-US" altLang="ko-KR" sz="1051" dirty="0">
                  <a:solidFill>
                    <a:srgbClr val="000000"/>
                  </a:solidFill>
                  <a:latin typeface="SamsungOne-400" panose="020B0503030303020204" pitchFamily="34" charset="0"/>
                  <a:ea typeface="SamsungOne-400" panose="020B0503030303020204" pitchFamily="34" charset="0"/>
                </a:rPr>
                <a:t>Cho </a:t>
              </a:r>
              <a:r>
                <a:rPr lang="en-US" altLang="ko-KR" sz="1051" dirty="0" err="1">
                  <a:solidFill>
                    <a:srgbClr val="000000"/>
                  </a:solidFill>
                  <a:latin typeface="SamsungOne-400" panose="020B0503030303020204" pitchFamily="34" charset="0"/>
                  <a:ea typeface="SamsungOne-400" panose="020B0503030303020204" pitchFamily="34" charset="0"/>
                </a:rPr>
                <a:t>Đại</a:t>
              </a:r>
              <a:r>
                <a:rPr lang="en-US" altLang="ko-KR" sz="1051" dirty="0">
                  <a:solidFill>
                    <a:srgbClr val="000000"/>
                  </a:solidFill>
                  <a:latin typeface="SamsungOne-400" panose="020B0503030303020204" pitchFamily="34" charset="0"/>
                  <a:ea typeface="SamsungOne-400" panose="020B0503030303020204" pitchFamily="34" charset="0"/>
                </a:rPr>
                <a:t> </a:t>
              </a:r>
              <a:r>
                <a:rPr lang="en-US" altLang="ko-KR" sz="1051" dirty="0" err="1">
                  <a:solidFill>
                    <a:srgbClr val="000000"/>
                  </a:solidFill>
                  <a:latin typeface="SamsungOne-400" panose="020B0503030303020204" pitchFamily="34" charset="0"/>
                  <a:ea typeface="SamsungOne-400" panose="020B0503030303020204" pitchFamily="34" charset="0"/>
                </a:rPr>
                <a:t>học</a:t>
              </a:r>
              <a:r>
                <a:rPr lang="en-US" altLang="ko-KR" sz="1051" dirty="0">
                  <a:solidFill>
                    <a:srgbClr val="000000"/>
                  </a:solidFill>
                  <a:latin typeface="SamsungOne-400" panose="020B0503030303020204" pitchFamily="34" charset="0"/>
                  <a:ea typeface="SamsungOne-400" panose="020B0503030303020204" pitchFamily="34" charset="0"/>
                </a:rPr>
                <a:t> </a:t>
              </a:r>
              <a:r>
                <a:rPr lang="en-US" altLang="ko-KR" sz="1051" dirty="0" err="1">
                  <a:solidFill>
                    <a:srgbClr val="000000"/>
                  </a:solidFill>
                  <a:latin typeface="SamsungOne-400" panose="020B0503030303020204" pitchFamily="34" charset="0"/>
                  <a:ea typeface="SamsungOne-400" panose="020B0503030303020204" pitchFamily="34" charset="0"/>
                </a:rPr>
                <a:t>Kyungwoon</a:t>
              </a:r>
              <a:r>
                <a:rPr lang="en-US" altLang="ko-KR" sz="1051" dirty="0">
                  <a:solidFill>
                    <a:srgbClr val="000000"/>
                  </a:solidFill>
                  <a:latin typeface="SamsungOne-400" panose="020B0503030303020204" pitchFamily="34" charset="0"/>
                  <a:ea typeface="SamsungOne-400" panose="020B0503030303020204" pitchFamily="34" charset="0"/>
                </a:rPr>
                <a:t>.</a:t>
              </a:r>
              <a:endParaRPr lang="ko-KR" altLang="en-US" sz="1051" dirty="0">
                <a:solidFill>
                  <a:srgbClr val="000000"/>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42E2AB3D-5CAF-4202-8CF5-5627432DC58D}"/>
                </a:ext>
              </a:extLst>
            </p:cNvPr>
            <p:cNvGrpSpPr/>
            <p:nvPr/>
          </p:nvGrpSpPr>
          <p:grpSpPr>
            <a:xfrm>
              <a:off x="1149812" y="5149234"/>
              <a:ext cx="8761860" cy="443457"/>
              <a:chOff x="1149812" y="5149234"/>
              <a:chExt cx="8761860" cy="443457"/>
            </a:xfrm>
          </p:grpSpPr>
          <p:sp>
            <p:nvSpPr>
              <p:cNvPr id="12" name="직사각형 11">
                <a:extLst>
                  <a:ext uri="{FF2B5EF4-FFF2-40B4-BE49-F238E27FC236}">
                    <a16:creationId xmlns:a16="http://schemas.microsoft.com/office/drawing/2014/main" id="{60A3193C-7B5C-4397-A0E7-9720AD15046E}"/>
                  </a:ext>
                </a:extLst>
              </p:cNvPr>
              <p:cNvSpPr/>
              <p:nvPr/>
            </p:nvSpPr>
            <p:spPr>
              <a:xfrm>
                <a:off x="1149812"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11/12 22:20</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86D49779-DDC5-4B77-8BE7-A0D79F541486}"/>
                  </a:ext>
                </a:extLst>
              </p:cNvPr>
              <p:cNvSpPr/>
              <p:nvPr/>
            </p:nvSpPr>
            <p:spPr>
              <a:xfrm>
                <a:off x="1890680"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11/12 22:20</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87AE73BB-FA5E-4730-BB22-C3F3D2C6600F}"/>
                  </a:ext>
                </a:extLst>
              </p:cNvPr>
              <p:cNvSpPr/>
              <p:nvPr/>
            </p:nvSpPr>
            <p:spPr>
              <a:xfrm>
                <a:off x="2631548"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11/12 22:20</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00B84867-9A4A-4CAF-84BC-EAE1E623858F}"/>
                  </a:ext>
                </a:extLst>
              </p:cNvPr>
              <p:cNvSpPr/>
              <p:nvPr/>
            </p:nvSpPr>
            <p:spPr>
              <a:xfrm>
                <a:off x="3372416"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11/12 22:20</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32683BBF-9F4D-4130-9F86-264E00B2BAD4}"/>
                  </a:ext>
                </a:extLst>
              </p:cNvPr>
              <p:cNvSpPr/>
              <p:nvPr/>
            </p:nvSpPr>
            <p:spPr>
              <a:xfrm>
                <a:off x="6335888"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11/12 22:20</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44E0B940-AF36-4219-ABE4-BAF52FC056B8}"/>
                  </a:ext>
                </a:extLst>
              </p:cNvPr>
              <p:cNvSpPr/>
              <p:nvPr/>
            </p:nvSpPr>
            <p:spPr>
              <a:xfrm>
                <a:off x="7076756"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11/12 22:20</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E11767B2-705B-48BC-872A-1B33D5050148}"/>
                  </a:ext>
                </a:extLst>
              </p:cNvPr>
              <p:cNvSpPr/>
              <p:nvPr/>
            </p:nvSpPr>
            <p:spPr>
              <a:xfrm>
                <a:off x="7817624"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11/12 22:20</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25" name="직사각형 24">
                <a:extLst>
                  <a:ext uri="{FF2B5EF4-FFF2-40B4-BE49-F238E27FC236}">
                    <a16:creationId xmlns:a16="http://schemas.microsoft.com/office/drawing/2014/main" id="{6B95D8AD-29B6-48BC-BA01-689F7EB58D3B}"/>
                  </a:ext>
                </a:extLst>
              </p:cNvPr>
              <p:cNvSpPr/>
              <p:nvPr/>
            </p:nvSpPr>
            <p:spPr>
              <a:xfrm>
                <a:off x="8558492"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11/12 22:26</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985E90AE-F000-49F4-98AE-76D2C3E5F426}"/>
                  </a:ext>
                </a:extLst>
              </p:cNvPr>
              <p:cNvSpPr/>
              <p:nvPr/>
            </p:nvSpPr>
            <p:spPr>
              <a:xfrm>
                <a:off x="9299359"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11/12 22:27</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61" name="직사각형 60">
                <a:extLst>
                  <a:ext uri="{FF2B5EF4-FFF2-40B4-BE49-F238E27FC236}">
                    <a16:creationId xmlns:a16="http://schemas.microsoft.com/office/drawing/2014/main" id="{F0948501-C889-4B93-AD53-CB17A17CED3F}"/>
                  </a:ext>
                </a:extLst>
              </p:cNvPr>
              <p:cNvSpPr/>
              <p:nvPr/>
            </p:nvSpPr>
            <p:spPr>
              <a:xfrm>
                <a:off x="4483718" y="5332230"/>
                <a:ext cx="1673889" cy="260461"/>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73260975-B20D-48F6-926F-0ADB539DE7A6}"/>
                  </a:ext>
                </a:extLst>
              </p:cNvPr>
              <p:cNvSpPr/>
              <p:nvPr/>
            </p:nvSpPr>
            <p:spPr>
              <a:xfrm>
                <a:off x="4113284"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11/12 22:20</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AB35A24B-5619-4470-8FD6-F1E7A5330784}"/>
                  </a:ext>
                </a:extLst>
              </p:cNvPr>
              <p:cNvSpPr/>
              <p:nvPr/>
            </p:nvSpPr>
            <p:spPr>
              <a:xfrm>
                <a:off x="4854152"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11/12 22:20</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20" name="직사각형 19">
                <a:extLst>
                  <a:ext uri="{FF2B5EF4-FFF2-40B4-BE49-F238E27FC236}">
                    <a16:creationId xmlns:a16="http://schemas.microsoft.com/office/drawing/2014/main" id="{431D109C-23BB-4FAF-8A47-6E3D17B8DFD9}"/>
                  </a:ext>
                </a:extLst>
              </p:cNvPr>
              <p:cNvSpPr/>
              <p:nvPr/>
            </p:nvSpPr>
            <p:spPr>
              <a:xfrm>
                <a:off x="5595020" y="5149234"/>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11/12 22:20</a:t>
                </a:r>
                <a:endParaRPr lang="ko-KR" altLang="en-US" sz="600" dirty="0">
                  <a:solidFill>
                    <a:srgbClr val="000000"/>
                  </a:solidFill>
                  <a:latin typeface="SamsungOne-400" panose="020B0503030303020204" pitchFamily="34" charset="0"/>
                  <a:ea typeface="SamsungOne-400" panose="020B0503030303020204" pitchFamily="34" charset="0"/>
                </a:endParaRPr>
              </a:p>
            </p:txBody>
          </p:sp>
        </p:grpSp>
        <p:sp>
          <p:nvSpPr>
            <p:cNvPr id="27" name="직사각형 26">
              <a:extLst>
                <a:ext uri="{FF2B5EF4-FFF2-40B4-BE49-F238E27FC236}">
                  <a16:creationId xmlns:a16="http://schemas.microsoft.com/office/drawing/2014/main" id="{C9E305D4-6030-4489-A45F-EE5439BCBCEF}"/>
                </a:ext>
              </a:extLst>
            </p:cNvPr>
            <p:cNvSpPr/>
            <p:nvPr/>
          </p:nvSpPr>
          <p:spPr>
            <a:xfrm rot="16200000">
              <a:off x="416078" y="4144079"/>
              <a:ext cx="612313"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Values</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28" name="직사각형 27">
              <a:extLst>
                <a:ext uri="{FF2B5EF4-FFF2-40B4-BE49-F238E27FC236}">
                  <a16:creationId xmlns:a16="http://schemas.microsoft.com/office/drawing/2014/main" id="{8B6E3B80-F1CB-4941-B1B7-DD4F88E7467E}"/>
                </a:ext>
              </a:extLst>
            </p:cNvPr>
            <p:cNvSpPr/>
            <p:nvPr/>
          </p:nvSpPr>
          <p:spPr>
            <a:xfrm>
              <a:off x="810586" y="3262850"/>
              <a:ext cx="271612"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35</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29" name="직사각형 28">
              <a:extLst>
                <a:ext uri="{FF2B5EF4-FFF2-40B4-BE49-F238E27FC236}">
                  <a16:creationId xmlns:a16="http://schemas.microsoft.com/office/drawing/2014/main" id="{1D28A0C3-4442-4D18-8616-826B656A409D}"/>
                </a:ext>
              </a:extLst>
            </p:cNvPr>
            <p:cNvSpPr/>
            <p:nvPr/>
          </p:nvSpPr>
          <p:spPr>
            <a:xfrm>
              <a:off x="810585" y="3705444"/>
              <a:ext cx="523550" cy="172306"/>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32.5</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30" name="직사각형 29">
              <a:extLst>
                <a:ext uri="{FF2B5EF4-FFF2-40B4-BE49-F238E27FC236}">
                  <a16:creationId xmlns:a16="http://schemas.microsoft.com/office/drawing/2014/main" id="{F7CD1AD9-6B01-4314-85BF-A2BDCC46C224}"/>
                </a:ext>
              </a:extLst>
            </p:cNvPr>
            <p:cNvSpPr/>
            <p:nvPr/>
          </p:nvSpPr>
          <p:spPr>
            <a:xfrm>
              <a:off x="810586" y="4143488"/>
              <a:ext cx="271612"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30</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99185F0D-E811-4CDD-AB5F-82C5BE025A48}"/>
                </a:ext>
              </a:extLst>
            </p:cNvPr>
            <p:cNvSpPr/>
            <p:nvPr/>
          </p:nvSpPr>
          <p:spPr>
            <a:xfrm>
              <a:off x="810585" y="4536840"/>
              <a:ext cx="523550" cy="172306"/>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27.5</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id="{1B5B347C-42AB-434D-8D79-F1D2FD7C4DF6}"/>
                </a:ext>
              </a:extLst>
            </p:cNvPr>
            <p:cNvSpPr/>
            <p:nvPr/>
          </p:nvSpPr>
          <p:spPr>
            <a:xfrm>
              <a:off x="810586" y="4974883"/>
              <a:ext cx="271612" cy="221502"/>
            </a:xfrm>
            <a:prstGeom prst="rect">
              <a:avLst/>
            </a:prstGeom>
            <a:solidFill>
              <a:schemeClr val="bg1"/>
            </a:solidFill>
          </p:spPr>
          <p:txBody>
            <a:bodyPr wrap="square" lIns="0" tIns="0" rIns="0" bIns="0" rtlCol="0" anchor="ctr">
              <a:no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25</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7C5E8EDA-AA43-4720-A520-DD657DCB7398}"/>
                </a:ext>
              </a:extLst>
            </p:cNvPr>
            <p:cNvSpPr/>
            <p:nvPr/>
          </p:nvSpPr>
          <p:spPr>
            <a:xfrm>
              <a:off x="1369386" y="3416018"/>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34</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34" name="직사각형 33">
              <a:extLst>
                <a:ext uri="{FF2B5EF4-FFF2-40B4-BE49-F238E27FC236}">
                  <a16:creationId xmlns:a16="http://schemas.microsoft.com/office/drawing/2014/main" id="{8250E2ED-4760-4507-85A0-F628792692C9}"/>
                </a:ext>
              </a:extLst>
            </p:cNvPr>
            <p:cNvSpPr/>
            <p:nvPr/>
          </p:nvSpPr>
          <p:spPr>
            <a:xfrm>
              <a:off x="2118687" y="3565094"/>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33</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a16="http://schemas.microsoft.com/office/drawing/2014/main" id="{311C61DB-BEB0-4FAB-8320-F1609CDC2E7A}"/>
                </a:ext>
              </a:extLst>
            </p:cNvPr>
            <p:cNvSpPr/>
            <p:nvPr/>
          </p:nvSpPr>
          <p:spPr>
            <a:xfrm>
              <a:off x="2801898" y="3720831"/>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32</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36" name="직사각형 35">
              <a:extLst>
                <a:ext uri="{FF2B5EF4-FFF2-40B4-BE49-F238E27FC236}">
                  <a16:creationId xmlns:a16="http://schemas.microsoft.com/office/drawing/2014/main" id="{9D20E8AF-2BA8-4A73-B360-27B32B4E15B8}"/>
                </a:ext>
              </a:extLst>
            </p:cNvPr>
            <p:cNvSpPr/>
            <p:nvPr/>
          </p:nvSpPr>
          <p:spPr>
            <a:xfrm>
              <a:off x="3563508" y="3720831"/>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32</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37" name="직사각형 36">
              <a:extLst>
                <a:ext uri="{FF2B5EF4-FFF2-40B4-BE49-F238E27FC236}">
                  <a16:creationId xmlns:a16="http://schemas.microsoft.com/office/drawing/2014/main" id="{C542743C-4DC3-4940-BF76-7FB52D9BDA57}"/>
                </a:ext>
              </a:extLst>
            </p:cNvPr>
            <p:cNvSpPr/>
            <p:nvPr/>
          </p:nvSpPr>
          <p:spPr>
            <a:xfrm>
              <a:off x="4301490" y="3729272"/>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32</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38" name="직사각형 37">
              <a:extLst>
                <a:ext uri="{FF2B5EF4-FFF2-40B4-BE49-F238E27FC236}">
                  <a16:creationId xmlns:a16="http://schemas.microsoft.com/office/drawing/2014/main" id="{83FCBA42-1FE5-4CD7-ADCE-D0F0E45631F9}"/>
                </a:ext>
              </a:extLst>
            </p:cNvPr>
            <p:cNvSpPr/>
            <p:nvPr/>
          </p:nvSpPr>
          <p:spPr>
            <a:xfrm>
              <a:off x="5057544" y="3572600"/>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33</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644279E4-F69C-4031-AF61-81947FFBA6DD}"/>
                </a:ext>
              </a:extLst>
            </p:cNvPr>
            <p:cNvSpPr/>
            <p:nvPr/>
          </p:nvSpPr>
          <p:spPr>
            <a:xfrm>
              <a:off x="5799056" y="3572600"/>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33</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41" name="직사각형 40">
              <a:extLst>
                <a:ext uri="{FF2B5EF4-FFF2-40B4-BE49-F238E27FC236}">
                  <a16:creationId xmlns:a16="http://schemas.microsoft.com/office/drawing/2014/main" id="{A871D0BC-663F-41A6-8C2F-51D75D2BDF6F}"/>
                </a:ext>
              </a:extLst>
            </p:cNvPr>
            <p:cNvSpPr/>
            <p:nvPr/>
          </p:nvSpPr>
          <p:spPr>
            <a:xfrm>
              <a:off x="6512549" y="3407646"/>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34</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42" name="직사각형 41">
              <a:extLst>
                <a:ext uri="{FF2B5EF4-FFF2-40B4-BE49-F238E27FC236}">
                  <a16:creationId xmlns:a16="http://schemas.microsoft.com/office/drawing/2014/main" id="{4BE2B1EB-89B4-4B4D-9D4F-FCC730E64543}"/>
                </a:ext>
              </a:extLst>
            </p:cNvPr>
            <p:cNvSpPr/>
            <p:nvPr/>
          </p:nvSpPr>
          <p:spPr>
            <a:xfrm>
              <a:off x="7261325" y="3407646"/>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34</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44" name="직사각형 43">
              <a:extLst>
                <a:ext uri="{FF2B5EF4-FFF2-40B4-BE49-F238E27FC236}">
                  <a16:creationId xmlns:a16="http://schemas.microsoft.com/office/drawing/2014/main" id="{F2728110-DB01-4A80-ADBC-D0727075A56C}"/>
                </a:ext>
              </a:extLst>
            </p:cNvPr>
            <p:cNvSpPr/>
            <p:nvPr/>
          </p:nvSpPr>
          <p:spPr>
            <a:xfrm>
              <a:off x="8001758" y="3407646"/>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34</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45" name="직사각형 44">
              <a:extLst>
                <a:ext uri="{FF2B5EF4-FFF2-40B4-BE49-F238E27FC236}">
                  <a16:creationId xmlns:a16="http://schemas.microsoft.com/office/drawing/2014/main" id="{32DD69E0-C3CF-43F1-8D35-9223FD4B382E}"/>
                </a:ext>
              </a:extLst>
            </p:cNvPr>
            <p:cNvSpPr/>
            <p:nvPr/>
          </p:nvSpPr>
          <p:spPr>
            <a:xfrm>
              <a:off x="8728843" y="3572600"/>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33</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46" name="직사각형 45">
              <a:extLst>
                <a:ext uri="{FF2B5EF4-FFF2-40B4-BE49-F238E27FC236}">
                  <a16:creationId xmlns:a16="http://schemas.microsoft.com/office/drawing/2014/main" id="{3C71D5E7-F8C6-4D05-9927-22FEC25819E9}"/>
                </a:ext>
              </a:extLst>
            </p:cNvPr>
            <p:cNvSpPr/>
            <p:nvPr/>
          </p:nvSpPr>
          <p:spPr>
            <a:xfrm>
              <a:off x="9469707" y="3572600"/>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33</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47" name="직사각형 46">
              <a:extLst>
                <a:ext uri="{FF2B5EF4-FFF2-40B4-BE49-F238E27FC236}">
                  <a16:creationId xmlns:a16="http://schemas.microsoft.com/office/drawing/2014/main" id="{D5C5EFCE-6062-4270-983E-39A10EEF4108}"/>
                </a:ext>
              </a:extLst>
            </p:cNvPr>
            <p:cNvSpPr/>
            <p:nvPr/>
          </p:nvSpPr>
          <p:spPr>
            <a:xfrm>
              <a:off x="9469707" y="4579256"/>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27</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48" name="직사각형 47">
              <a:extLst>
                <a:ext uri="{FF2B5EF4-FFF2-40B4-BE49-F238E27FC236}">
                  <a16:creationId xmlns:a16="http://schemas.microsoft.com/office/drawing/2014/main" id="{16B51554-AE06-4BEE-A297-25A9EB068622}"/>
                </a:ext>
              </a:extLst>
            </p:cNvPr>
            <p:cNvSpPr/>
            <p:nvPr/>
          </p:nvSpPr>
          <p:spPr>
            <a:xfrm>
              <a:off x="8728843" y="4431099"/>
              <a:ext cx="271610"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a:solidFill>
                    <a:srgbClr val="000000"/>
                  </a:solidFill>
                  <a:latin typeface="SamsungOne-400" panose="020B0503030303020204" pitchFamily="34" charset="0"/>
                  <a:ea typeface="SamsungOne-400" panose="020B0503030303020204" pitchFamily="34" charset="0"/>
                </a:rPr>
                <a:t>28</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49" name="직사각형 48">
              <a:extLst>
                <a:ext uri="{FF2B5EF4-FFF2-40B4-BE49-F238E27FC236}">
                  <a16:creationId xmlns:a16="http://schemas.microsoft.com/office/drawing/2014/main" id="{71A27785-2675-406E-AC94-25D1D7D64C2F}"/>
                </a:ext>
              </a:extLst>
            </p:cNvPr>
            <p:cNvSpPr/>
            <p:nvPr/>
          </p:nvSpPr>
          <p:spPr>
            <a:xfrm>
              <a:off x="7987971" y="4751565"/>
              <a:ext cx="222577"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26</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50" name="직사각형 49">
              <a:extLst>
                <a:ext uri="{FF2B5EF4-FFF2-40B4-BE49-F238E27FC236}">
                  <a16:creationId xmlns:a16="http://schemas.microsoft.com/office/drawing/2014/main" id="{11753CFD-1947-4BEC-8ACD-925BB6877ADF}"/>
                </a:ext>
              </a:extLst>
            </p:cNvPr>
            <p:cNvSpPr/>
            <p:nvPr/>
          </p:nvSpPr>
          <p:spPr>
            <a:xfrm>
              <a:off x="7294535" y="4751565"/>
              <a:ext cx="222577"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26</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51" name="직사각형 50">
              <a:extLst>
                <a:ext uri="{FF2B5EF4-FFF2-40B4-BE49-F238E27FC236}">
                  <a16:creationId xmlns:a16="http://schemas.microsoft.com/office/drawing/2014/main" id="{AE315E28-0A7B-4070-96D5-A11D7425D1A6}"/>
                </a:ext>
              </a:extLst>
            </p:cNvPr>
            <p:cNvSpPr/>
            <p:nvPr/>
          </p:nvSpPr>
          <p:spPr>
            <a:xfrm>
              <a:off x="6553371" y="4751565"/>
              <a:ext cx="222577"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26</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52" name="직사각형 51">
              <a:extLst>
                <a:ext uri="{FF2B5EF4-FFF2-40B4-BE49-F238E27FC236}">
                  <a16:creationId xmlns:a16="http://schemas.microsoft.com/office/drawing/2014/main" id="{07740F7C-5D17-4738-80B9-627D0C703333}"/>
                </a:ext>
              </a:extLst>
            </p:cNvPr>
            <p:cNvSpPr/>
            <p:nvPr/>
          </p:nvSpPr>
          <p:spPr>
            <a:xfrm>
              <a:off x="5823572" y="4579259"/>
              <a:ext cx="222577"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27</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53" name="직사각형 52">
              <a:extLst>
                <a:ext uri="{FF2B5EF4-FFF2-40B4-BE49-F238E27FC236}">
                  <a16:creationId xmlns:a16="http://schemas.microsoft.com/office/drawing/2014/main" id="{DEC0F0B4-E6FC-4CEE-8B06-FB7C87CF49D2}"/>
                </a:ext>
              </a:extLst>
            </p:cNvPr>
            <p:cNvSpPr/>
            <p:nvPr/>
          </p:nvSpPr>
          <p:spPr>
            <a:xfrm>
              <a:off x="5082061" y="4579259"/>
              <a:ext cx="222577"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27</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54" name="직사각형 53">
              <a:extLst>
                <a:ext uri="{FF2B5EF4-FFF2-40B4-BE49-F238E27FC236}">
                  <a16:creationId xmlns:a16="http://schemas.microsoft.com/office/drawing/2014/main" id="{1554E960-00CC-4DFE-86DD-E17DA1504A82}"/>
                </a:ext>
              </a:extLst>
            </p:cNvPr>
            <p:cNvSpPr/>
            <p:nvPr/>
          </p:nvSpPr>
          <p:spPr>
            <a:xfrm>
              <a:off x="4342533" y="4579259"/>
              <a:ext cx="222577"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27</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55" name="직사각형 54">
              <a:extLst>
                <a:ext uri="{FF2B5EF4-FFF2-40B4-BE49-F238E27FC236}">
                  <a16:creationId xmlns:a16="http://schemas.microsoft.com/office/drawing/2014/main" id="{22C8DC9C-6A23-43C3-B9BE-746F1EA12CD2}"/>
                </a:ext>
              </a:extLst>
            </p:cNvPr>
            <p:cNvSpPr/>
            <p:nvPr/>
          </p:nvSpPr>
          <p:spPr>
            <a:xfrm>
              <a:off x="3588027" y="4579259"/>
              <a:ext cx="222577"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27</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56" name="직사각형 55">
              <a:extLst>
                <a:ext uri="{FF2B5EF4-FFF2-40B4-BE49-F238E27FC236}">
                  <a16:creationId xmlns:a16="http://schemas.microsoft.com/office/drawing/2014/main" id="{8AC348E3-4F44-4F36-ADA3-1098EA5635FB}"/>
                </a:ext>
              </a:extLst>
            </p:cNvPr>
            <p:cNvSpPr/>
            <p:nvPr/>
          </p:nvSpPr>
          <p:spPr>
            <a:xfrm>
              <a:off x="2846515" y="4579259"/>
              <a:ext cx="222577"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27</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57" name="직사각형 56">
              <a:extLst>
                <a:ext uri="{FF2B5EF4-FFF2-40B4-BE49-F238E27FC236}">
                  <a16:creationId xmlns:a16="http://schemas.microsoft.com/office/drawing/2014/main" id="{5DC51F33-ED1D-4207-8FA3-2E01ADDB4503}"/>
                </a:ext>
              </a:extLst>
            </p:cNvPr>
            <p:cNvSpPr/>
            <p:nvPr/>
          </p:nvSpPr>
          <p:spPr>
            <a:xfrm>
              <a:off x="2122793" y="4579259"/>
              <a:ext cx="222577"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27</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58" name="직사각형 57">
              <a:extLst>
                <a:ext uri="{FF2B5EF4-FFF2-40B4-BE49-F238E27FC236}">
                  <a16:creationId xmlns:a16="http://schemas.microsoft.com/office/drawing/2014/main" id="{91B9BB37-0ADF-4CB7-A92F-56A6D201D1D6}"/>
                </a:ext>
              </a:extLst>
            </p:cNvPr>
            <p:cNvSpPr/>
            <p:nvPr/>
          </p:nvSpPr>
          <p:spPr>
            <a:xfrm>
              <a:off x="1387653" y="4579259"/>
              <a:ext cx="222577" cy="136667"/>
            </a:xfrm>
            <a:prstGeom prst="rect">
              <a:avLst/>
            </a:prstGeom>
            <a:solidFill>
              <a:schemeClr val="bg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802" dirty="0">
                  <a:solidFill>
                    <a:srgbClr val="000000"/>
                  </a:solidFill>
                  <a:latin typeface="SamsungOne-400" panose="020B0503030303020204" pitchFamily="34" charset="0"/>
                  <a:ea typeface="SamsungOne-400" panose="020B0503030303020204" pitchFamily="34" charset="0"/>
                </a:rPr>
                <a:t>27</a:t>
              </a:r>
              <a:endParaRPr lang="ko-KR" altLang="en-US" sz="600" dirty="0">
                <a:solidFill>
                  <a:srgbClr val="000000"/>
                </a:solidFill>
                <a:latin typeface="SamsungOne-400" panose="020B0503030303020204" pitchFamily="34" charset="0"/>
                <a:ea typeface="SamsungOne-400" panose="020B0503030303020204" pitchFamily="34" charset="0"/>
              </a:endParaRPr>
            </a:p>
          </p:txBody>
        </p:sp>
        <p:sp>
          <p:nvSpPr>
            <p:cNvPr id="59" name="직사각형 58">
              <a:extLst>
                <a:ext uri="{FF2B5EF4-FFF2-40B4-BE49-F238E27FC236}">
                  <a16:creationId xmlns:a16="http://schemas.microsoft.com/office/drawing/2014/main" id="{777EC591-AE36-495E-8F8A-F2C3492D5106}"/>
                </a:ext>
              </a:extLst>
            </p:cNvPr>
            <p:cNvSpPr/>
            <p:nvPr/>
          </p:nvSpPr>
          <p:spPr>
            <a:xfrm>
              <a:off x="1387653" y="4371342"/>
              <a:ext cx="1681442" cy="170388"/>
            </a:xfrm>
            <a:prstGeom prst="rect">
              <a:avLst/>
            </a:prstGeom>
            <a:solidFill>
              <a:schemeClr val="tx1"/>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00" b="1" dirty="0" err="1">
                  <a:solidFill>
                    <a:schemeClr val="bg1"/>
                  </a:solidFill>
                  <a:latin typeface="SamsungOne-400" panose="020B0503030303020204" pitchFamily="34" charset="0"/>
                  <a:ea typeface="SamsungOne-400" panose="020B0503030303020204" pitchFamily="34" charset="0"/>
                </a:rPr>
                <a:t>Nhiệt</a:t>
              </a:r>
              <a:r>
                <a:rPr lang="en-US" altLang="ko-KR" sz="1000" b="1" dirty="0">
                  <a:solidFill>
                    <a:schemeClr val="bg1"/>
                  </a:solidFill>
                  <a:latin typeface="SamsungOne-400" panose="020B0503030303020204" pitchFamily="34" charset="0"/>
                  <a:ea typeface="SamsungOne-400" panose="020B0503030303020204" pitchFamily="34" charset="0"/>
                </a:rPr>
                <a:t> </a:t>
              </a:r>
              <a:r>
                <a:rPr lang="en-US" altLang="ko-KR" sz="1000" b="1" dirty="0" err="1">
                  <a:solidFill>
                    <a:schemeClr val="bg1"/>
                  </a:solidFill>
                  <a:latin typeface="SamsungOne-400" panose="020B0503030303020204" pitchFamily="34" charset="0"/>
                  <a:ea typeface="SamsungOne-400" panose="020B0503030303020204" pitchFamily="34" charset="0"/>
                </a:rPr>
                <a:t>độ</a:t>
              </a:r>
              <a:endParaRPr lang="ko-KR" altLang="en-US" sz="802" b="1" dirty="0">
                <a:solidFill>
                  <a:schemeClr val="bg1"/>
                </a:solidFill>
                <a:latin typeface="SamsungOne-400" panose="020B0503030303020204" pitchFamily="34" charset="0"/>
                <a:ea typeface="SamsungOne-400" panose="020B0503030303020204" pitchFamily="34" charset="0"/>
              </a:endParaRPr>
            </a:p>
          </p:txBody>
        </p:sp>
        <p:sp>
          <p:nvSpPr>
            <p:cNvPr id="60" name="직사각형 59">
              <a:extLst>
                <a:ext uri="{FF2B5EF4-FFF2-40B4-BE49-F238E27FC236}">
                  <a16:creationId xmlns:a16="http://schemas.microsoft.com/office/drawing/2014/main" id="{AF063B6B-D48D-4D15-AC68-C7542C3D5C00}"/>
                </a:ext>
              </a:extLst>
            </p:cNvPr>
            <p:cNvSpPr/>
            <p:nvPr/>
          </p:nvSpPr>
          <p:spPr>
            <a:xfrm>
              <a:off x="1387653" y="3147898"/>
              <a:ext cx="1243895" cy="170388"/>
            </a:xfrm>
            <a:prstGeom prst="rect">
              <a:avLst/>
            </a:prstGeom>
            <a:solidFill>
              <a:srgbClr val="7CB5EC"/>
            </a:solidFill>
          </p:spPr>
          <p:txBody>
            <a:bodyPr wrap="square" lIns="0" tIns="0" rIns="0" bIns="0" rtlCol="0" anchor="ctr">
              <a:spAutoFit/>
              <a:scene3d>
                <a:camera prst="orthographicFront"/>
                <a:lightRig rig="threePt" dir="t"/>
              </a:scene3d>
              <a:sp3d>
                <a:bevelT w="0" h="6350"/>
                <a:bevelB w="0" h="0"/>
              </a:sp3d>
            </a:bodyPr>
            <a:lstStyle/>
            <a:p>
              <a:pPr algn="ctr">
                <a:spcAft>
                  <a:spcPts val="199"/>
                </a:spcAft>
              </a:pPr>
              <a:r>
                <a:rPr lang="en-US" altLang="ko-KR" sz="1000" b="1" dirty="0" err="1">
                  <a:solidFill>
                    <a:schemeClr val="bg1"/>
                  </a:solidFill>
                  <a:latin typeface="SamsungOne-400" panose="020B0503030303020204" pitchFamily="34" charset="0"/>
                  <a:ea typeface="SamsungOne-400" panose="020B0503030303020204" pitchFamily="34" charset="0"/>
                </a:rPr>
                <a:t>Độ</a:t>
              </a:r>
              <a:r>
                <a:rPr lang="en-US" altLang="ko-KR" sz="1000" b="1" dirty="0">
                  <a:solidFill>
                    <a:schemeClr val="bg1"/>
                  </a:solidFill>
                  <a:latin typeface="SamsungOne-400" panose="020B0503030303020204" pitchFamily="34" charset="0"/>
                  <a:ea typeface="SamsungOne-400" panose="020B0503030303020204" pitchFamily="34" charset="0"/>
                </a:rPr>
                <a:t> </a:t>
              </a:r>
              <a:r>
                <a:rPr lang="en-US" altLang="ko-KR" sz="1000" b="1" dirty="0" err="1">
                  <a:solidFill>
                    <a:schemeClr val="bg1"/>
                  </a:solidFill>
                  <a:latin typeface="SamsungOne-400" panose="020B0503030303020204" pitchFamily="34" charset="0"/>
                  <a:ea typeface="SamsungOne-400" panose="020B0503030303020204" pitchFamily="34" charset="0"/>
                </a:rPr>
                <a:t>ẩm</a:t>
              </a:r>
              <a:endParaRPr lang="ko-KR" altLang="en-US" sz="600" b="1" dirty="0">
                <a:solidFill>
                  <a:schemeClr val="bg1"/>
                </a:solidFill>
                <a:latin typeface="SamsungOne-400" panose="020B0503030303020204" pitchFamily="34" charset="0"/>
                <a:ea typeface="SamsungOne-400" panose="020B0503030303020204" pitchFamily="34" charset="0"/>
              </a:endParaRPr>
            </a:p>
          </p:txBody>
        </p:sp>
      </p:grpSp>
      <p:sp>
        <p:nvSpPr>
          <p:cNvPr id="62"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39035122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b="1" dirty="0">
                <a:solidFill>
                  <a:prstClr val="black">
                    <a:lumMod val="95000"/>
                    <a:lumOff val="5000"/>
                  </a:prstClr>
                </a:solidFill>
                <a:latin typeface="Arial" pitchFamily="2" charset="0"/>
                <a:ea typeface="iCiel Samsung Sharp Sans Regular" pitchFamily="2" charset="77"/>
                <a:cs typeface="iCiel Samsung Sharp Sans Regular" pitchFamily="2" charset="77"/>
              </a:rPr>
              <a:t>Nếu Phụ tải là một cuộn cảm</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944537"/>
            <a:ext cx="8619175"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Khi phụ tải do transistor vận hành là một phụ tải cuộn cảm giống như động cơ điện hoặc rơ-le thì cần chú ý tới lực phản điện động. Nói cách khác, khi cấp/ngắt dòng điện của cuộn cảm, ngay lập tức sẽ sinh ra điện áp cao theo chiều ngược lại ở cả hai đầu cuộn cảm cần đặt vào giữa cực thu và cực phát của transistor, do vậy trong một số trường hợp, transistor có thể bị hỏng.</a:t>
            </a:r>
          </a:p>
        </p:txBody>
      </p:sp>
      <p:sp>
        <p:nvSpPr>
          <p:cNvPr id="17"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grpSp>
        <p:nvGrpSpPr>
          <p:cNvPr id="9" name="그룹 18">
            <a:extLst>
              <a:ext uri="{FF2B5EF4-FFF2-40B4-BE49-F238E27FC236}">
                <a16:creationId xmlns:a16="http://schemas.microsoft.com/office/drawing/2014/main" id="{77351A93-0356-F8CB-B814-E4C5CA23D28A}"/>
              </a:ext>
            </a:extLst>
          </p:cNvPr>
          <p:cNvGrpSpPr/>
          <p:nvPr/>
        </p:nvGrpSpPr>
        <p:grpSpPr>
          <a:xfrm>
            <a:off x="2516618" y="3429000"/>
            <a:ext cx="4869587" cy="2378075"/>
            <a:chOff x="12485267" y="3580826"/>
            <a:chExt cx="4869587" cy="2378075"/>
          </a:xfrm>
        </p:grpSpPr>
        <p:graphicFrame>
          <p:nvGraphicFramePr>
            <p:cNvPr id="10" name="Object 9">
              <a:extLst>
                <a:ext uri="{FF2B5EF4-FFF2-40B4-BE49-F238E27FC236}">
                  <a16:creationId xmlns:a16="http://schemas.microsoft.com/office/drawing/2014/main" id="{E1C7C4D9-DA7F-4C1B-F78D-4CB120A0226A}"/>
                </a:ext>
              </a:extLst>
            </p:cNvPr>
            <p:cNvGraphicFramePr>
              <a:graphicFrameLocks noChangeAspect="1"/>
            </p:cNvGraphicFramePr>
            <p:nvPr>
              <p:extLst>
                <p:ext uri="{D42A27DB-BD31-4B8C-83A1-F6EECF244321}">
                  <p14:modId xmlns:p14="http://schemas.microsoft.com/office/powerpoint/2010/main" val="2569254507"/>
                </p:ext>
              </p:extLst>
            </p:nvPr>
          </p:nvGraphicFramePr>
          <p:xfrm>
            <a:off x="12485267" y="3580826"/>
            <a:ext cx="4324350" cy="2378075"/>
          </p:xfrm>
          <a:graphic>
            <a:graphicData uri="http://schemas.openxmlformats.org/presentationml/2006/ole">
              <mc:AlternateContent xmlns:mc="http://schemas.openxmlformats.org/markup-compatibility/2006">
                <mc:Choice xmlns:v="urn:schemas-microsoft-com:vml" Requires="v">
                  <p:oleObj r:id="rId4" imgW="2861123" imgH="1567971" progId="Visio.Drawing.6">
                    <p:embed/>
                  </p:oleObj>
                </mc:Choice>
                <mc:Fallback>
                  <p:oleObj r:id="rId4" imgW="2861123" imgH="1567971" progId="Visio.Drawing.6">
                    <p:embed/>
                    <p:pic>
                      <p:nvPicPr>
                        <p:cNvPr id="20" name="Object 9">
                          <a:extLst>
                            <a:ext uri="{FF2B5EF4-FFF2-40B4-BE49-F238E27FC236}">
                              <a16:creationId xmlns:a16="http://schemas.microsoft.com/office/drawing/2014/main" id="{D88C8405-55DD-41A7-93C5-3E6DAED50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5267" y="3580826"/>
                          <a:ext cx="4324350" cy="237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a:extLst>
                <a:ext uri="{FF2B5EF4-FFF2-40B4-BE49-F238E27FC236}">
                  <a16:creationId xmlns:a16="http://schemas.microsoft.com/office/drawing/2014/main" id="{7BCBE70C-63CF-10EE-1E52-C284F0027BA0}"/>
                </a:ext>
              </a:extLst>
            </p:cNvPr>
            <p:cNvSpPr txBox="1"/>
            <p:nvPr/>
          </p:nvSpPr>
          <p:spPr>
            <a:xfrm>
              <a:off x="12654050" y="4934204"/>
              <a:ext cx="1103086" cy="646331"/>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defPPr>
                <a:defRPr lang="ko-KR"/>
              </a:defPPr>
              <a:lvl1pPr algn="ctr" defTabSz="457200" latinLnBrk="0">
                <a:defRPr sz="1100">
                  <a:solidFill>
                    <a:schemeClr val="tx1">
                      <a:lumMod val="85000"/>
                      <a:lumOff val="15000"/>
                    </a:schemeClr>
                  </a:solidFill>
                  <a:latin typeface="SamsungOne-400" panose="020B0503030303020204" pitchFamily="34" charset="0"/>
                  <a:ea typeface="SamsungOne-400" panose="020B0503030303020204" pitchFamily="34" charset="0"/>
                </a:defRPr>
              </a:lvl1pPr>
            </a:lstStyle>
            <a:p>
              <a:r>
                <a:rPr lang="vi-VN" dirty="0"/>
                <a:t>IC digital</a:t>
              </a:r>
            </a:p>
          </p:txBody>
        </p:sp>
        <p:sp>
          <p:nvSpPr>
            <p:cNvPr id="12" name="TextBox 11">
              <a:extLst>
                <a:ext uri="{FF2B5EF4-FFF2-40B4-BE49-F238E27FC236}">
                  <a16:creationId xmlns:a16="http://schemas.microsoft.com/office/drawing/2014/main" id="{6AB22561-763C-E11F-C495-9BCBA7ABA6D5}"/>
                </a:ext>
              </a:extLst>
            </p:cNvPr>
            <p:cNvSpPr txBox="1"/>
            <p:nvPr/>
          </p:nvSpPr>
          <p:spPr>
            <a:xfrm>
              <a:off x="14164711" y="4320794"/>
              <a:ext cx="855361" cy="261610"/>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defPPr>
                <a:defRPr lang="ko-KR"/>
              </a:defPPr>
              <a:lvl1pPr algn="ctr" defTabSz="457200" latinLnBrk="0">
                <a:defRPr sz="1100">
                  <a:solidFill>
                    <a:schemeClr val="tx1">
                      <a:lumMod val="85000"/>
                      <a:lumOff val="15000"/>
                    </a:schemeClr>
                  </a:solidFill>
                  <a:latin typeface="SamsungOne-400" panose="020B0503030303020204" pitchFamily="34" charset="0"/>
                  <a:ea typeface="SamsungOne-400" panose="020B0503030303020204" pitchFamily="34" charset="0"/>
                </a:defRPr>
              </a:lvl1pPr>
            </a:lstStyle>
            <a:p>
              <a:r>
                <a:rPr lang="vi-VN"/>
                <a:t>Phụ tải cuộn cảm</a:t>
              </a:r>
            </a:p>
          </p:txBody>
        </p:sp>
        <p:sp>
          <p:nvSpPr>
            <p:cNvPr id="14" name="TextBox 13">
              <a:extLst>
                <a:ext uri="{FF2B5EF4-FFF2-40B4-BE49-F238E27FC236}">
                  <a16:creationId xmlns:a16="http://schemas.microsoft.com/office/drawing/2014/main" id="{47C877C8-03A1-BFC4-9FA5-9F0863F2E767}"/>
                </a:ext>
              </a:extLst>
            </p:cNvPr>
            <p:cNvSpPr txBox="1"/>
            <p:nvPr/>
          </p:nvSpPr>
          <p:spPr>
            <a:xfrm>
              <a:off x="15841339" y="4019114"/>
              <a:ext cx="1513515" cy="954107"/>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defPPr>
                <a:defRPr lang="ko-KR"/>
              </a:defPPr>
              <a:lvl1pPr algn="ctr" defTabSz="457200" latinLnBrk="0">
                <a:defRPr sz="1100">
                  <a:solidFill>
                    <a:schemeClr val="tx1">
                      <a:lumMod val="85000"/>
                      <a:lumOff val="15000"/>
                    </a:schemeClr>
                  </a:solidFill>
                  <a:latin typeface="SamsungOne-400" panose="020B0503030303020204" pitchFamily="34" charset="0"/>
                  <a:ea typeface="SamsungOne-400" panose="020B0503030303020204" pitchFamily="34" charset="0"/>
                </a:defRPr>
              </a:lvl1pPr>
            </a:lstStyle>
            <a:p>
              <a:pPr algn="l"/>
              <a:r>
                <a:rPr lang="vi-VN"/>
                <a:t>Bổ sung một điốt để hấp thụ lực phản điện động.</a:t>
              </a:r>
            </a:p>
          </p:txBody>
        </p:sp>
      </p:grpSp>
    </p:spTree>
    <p:extLst>
      <p:ext uri="{BB962C8B-B14F-4D97-AF65-F5344CB8AC3E}">
        <p14:creationId xmlns:p14="http://schemas.microsoft.com/office/powerpoint/2010/main" val="31744867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Phương pháp chuyển đổi mức điện áp (mạch thực tế)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944537"/>
            <a:ext cx="8619175"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If the load driven by the transistor is a coil load such as a motor or relay, you should pay attention to the counter electromotive force. That is, when the current of the coil is turned on/off, a high voltage in the opposite direction is instantaneously generated across the coil. This is applied between the collector and emitter of the transistor and damages the transistor.</a:t>
            </a:r>
          </a:p>
        </p:txBody>
      </p:sp>
      <p:sp>
        <p:nvSpPr>
          <p:cNvPr id="28"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grpSp>
        <p:nvGrpSpPr>
          <p:cNvPr id="2" name="그룹 2">
            <a:extLst>
              <a:ext uri="{FF2B5EF4-FFF2-40B4-BE49-F238E27FC236}">
                <a16:creationId xmlns:a16="http://schemas.microsoft.com/office/drawing/2014/main" id="{4C1DD33E-FB2A-47D6-CE6D-64CB42887CE0}"/>
              </a:ext>
            </a:extLst>
          </p:cNvPr>
          <p:cNvGrpSpPr/>
          <p:nvPr/>
        </p:nvGrpSpPr>
        <p:grpSpPr>
          <a:xfrm>
            <a:off x="906586" y="3196350"/>
            <a:ext cx="7584829" cy="2488738"/>
            <a:chOff x="873371" y="3043950"/>
            <a:chExt cx="7584829" cy="2488738"/>
          </a:xfrm>
        </p:grpSpPr>
        <p:pic>
          <p:nvPicPr>
            <p:cNvPr id="3" name="Picture 5">
              <a:extLst>
                <a:ext uri="{FF2B5EF4-FFF2-40B4-BE49-F238E27FC236}">
                  <a16:creationId xmlns:a16="http://schemas.microsoft.com/office/drawing/2014/main" id="{6DD8F6DF-C304-42E8-B262-2B1B8EFD80E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52822" y="3043950"/>
              <a:ext cx="2613025"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B768D1DC-DC68-6FB1-8CFA-8F3146B82E8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03277" y="3175711"/>
              <a:ext cx="2627313"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10">
              <a:extLst>
                <a:ext uri="{FF2B5EF4-FFF2-40B4-BE49-F238E27FC236}">
                  <a16:creationId xmlns:a16="http://schemas.microsoft.com/office/drawing/2014/main" id="{283860AB-86F6-2711-AC5B-78FF2C60CAD1}"/>
                </a:ext>
              </a:extLst>
            </p:cNvPr>
            <p:cNvGraphicFramePr>
              <a:graphicFrameLocks noChangeAspect="1"/>
            </p:cNvGraphicFramePr>
            <p:nvPr>
              <p:extLst>
                <p:ext uri="{D42A27DB-BD31-4B8C-83A1-F6EECF244321}">
                  <p14:modId xmlns:p14="http://schemas.microsoft.com/office/powerpoint/2010/main" val="1127828638"/>
                </p:ext>
              </p:extLst>
            </p:nvPr>
          </p:nvGraphicFramePr>
          <p:xfrm>
            <a:off x="4203605" y="4667963"/>
            <a:ext cx="981075" cy="409575"/>
          </p:xfrm>
          <a:graphic>
            <a:graphicData uri="http://schemas.openxmlformats.org/presentationml/2006/ole">
              <mc:AlternateContent xmlns:mc="http://schemas.openxmlformats.org/markup-compatibility/2006">
                <mc:Choice xmlns:v="urn:schemas-microsoft-com:vml" Requires="v">
                  <p:oleObj r:id="rId6" imgW="977476" imgH="406224" progId="Equation.3">
                    <p:embed/>
                  </p:oleObj>
                </mc:Choice>
                <mc:Fallback>
                  <p:oleObj r:id="rId6" imgW="977476" imgH="406224" progId="Equation.3">
                    <p:embed/>
                    <p:pic>
                      <p:nvPicPr>
                        <p:cNvPr id="21" name="Object 10">
                          <a:extLst>
                            <a:ext uri="{FF2B5EF4-FFF2-40B4-BE49-F238E27FC236}">
                              <a16:creationId xmlns:a16="http://schemas.microsoft.com/office/drawing/2014/main" id="{1B08E142-AEF1-40EA-A61C-E0DEA1ABC3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3605" y="4667963"/>
                          <a:ext cx="981075"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F87E88E4-B026-75BA-9092-E4540F75C951}"/>
                </a:ext>
              </a:extLst>
            </p:cNvPr>
            <p:cNvSpPr txBox="1"/>
            <p:nvPr/>
          </p:nvSpPr>
          <p:spPr>
            <a:xfrm>
              <a:off x="3641664" y="3703029"/>
              <a:ext cx="668208" cy="430887"/>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defPPr>
                <a:defRPr lang="ko-KR"/>
              </a:defPPr>
              <a:lvl1pPr algn="ctr" defTabSz="457200" latinLnBrk="0">
                <a:defRPr sz="1100">
                  <a:solidFill>
                    <a:schemeClr val="tx1">
                      <a:lumMod val="85000"/>
                      <a:lumOff val="15000"/>
                    </a:schemeClr>
                  </a:solidFill>
                  <a:latin typeface="SamsungOne-400" panose="020B0503030303020204" pitchFamily="34" charset="0"/>
                  <a:ea typeface="SamsungOne-400" panose="020B0503030303020204" pitchFamily="34" charset="0"/>
                </a:defRPr>
              </a:lvl1pPr>
            </a:lstStyle>
            <a:p>
              <a:r>
                <a:rPr lang="vi-VN"/>
                <a:t>Mạch digital</a:t>
              </a:r>
            </a:p>
          </p:txBody>
        </p:sp>
        <p:sp>
          <p:nvSpPr>
            <p:cNvPr id="8" name="TextBox 7">
              <a:extLst>
                <a:ext uri="{FF2B5EF4-FFF2-40B4-BE49-F238E27FC236}">
                  <a16:creationId xmlns:a16="http://schemas.microsoft.com/office/drawing/2014/main" id="{16C38983-FDCB-A44D-2086-5B78AF4B0266}"/>
                </a:ext>
              </a:extLst>
            </p:cNvPr>
            <p:cNvSpPr txBox="1"/>
            <p:nvPr/>
          </p:nvSpPr>
          <p:spPr>
            <a:xfrm>
              <a:off x="7282514" y="3881189"/>
              <a:ext cx="697150" cy="430887"/>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defPPr>
                <a:defRPr lang="ko-KR"/>
              </a:defPPr>
              <a:lvl1pPr algn="ctr" defTabSz="457200" latinLnBrk="0">
                <a:defRPr sz="1100">
                  <a:solidFill>
                    <a:schemeClr val="tx1">
                      <a:lumMod val="85000"/>
                      <a:lumOff val="15000"/>
                    </a:schemeClr>
                  </a:solidFill>
                  <a:latin typeface="SamsungOne-400" panose="020B0503030303020204" pitchFamily="34" charset="0"/>
                  <a:ea typeface="SamsungOne-400" panose="020B0503030303020204" pitchFamily="34" charset="0"/>
                </a:defRPr>
              </a:lvl1pPr>
            </a:lstStyle>
            <a:p>
              <a:r>
                <a:rPr lang="vi-VN"/>
                <a:t>Mạch digital</a:t>
              </a:r>
            </a:p>
          </p:txBody>
        </p:sp>
        <p:sp>
          <p:nvSpPr>
            <p:cNvPr id="9" name="TextBox 8">
              <a:extLst>
                <a:ext uri="{FF2B5EF4-FFF2-40B4-BE49-F238E27FC236}">
                  <a16:creationId xmlns:a16="http://schemas.microsoft.com/office/drawing/2014/main" id="{95128E04-5EB1-F0F1-BDB4-2E3439832DD4}"/>
                </a:ext>
              </a:extLst>
            </p:cNvPr>
            <p:cNvSpPr txBox="1"/>
            <p:nvPr/>
          </p:nvSpPr>
          <p:spPr>
            <a:xfrm>
              <a:off x="1674186" y="4053840"/>
              <a:ext cx="441126" cy="670561"/>
            </a:xfrm>
            <a:prstGeom prst="rect">
              <a:avLst/>
            </a:prstGeom>
            <a:solidFill>
              <a:schemeClr val="bg1"/>
            </a:solidFill>
            <a:ln>
              <a:solidFill>
                <a:srgbClr val="000000"/>
              </a:solidFill>
            </a:ln>
          </p:spPr>
          <p:txBody>
            <a:bodyPr wrap="square" lIns="0" rIns="0" rtlCol="0" anchor="ctr" anchorCtr="0">
              <a:noAutofit/>
              <a:scene3d>
                <a:camera prst="orthographicFront"/>
                <a:lightRig rig="threePt" dir="t"/>
              </a:scene3d>
              <a:sp3d>
                <a:bevelT w="0" h="6350"/>
                <a:bevelB w="0" h="0"/>
              </a:sp3d>
            </a:bodyPr>
            <a:lstStyle>
              <a:defPPr>
                <a:defRPr lang="ko-KR"/>
              </a:defPPr>
              <a:lvl1pPr algn="ctr" defTabSz="457200" latinLnBrk="0">
                <a:defRPr sz="1100">
                  <a:solidFill>
                    <a:schemeClr val="tx1">
                      <a:lumMod val="85000"/>
                      <a:lumOff val="15000"/>
                    </a:schemeClr>
                  </a:solidFill>
                  <a:latin typeface="SamsungOne-400" panose="020B0503030303020204" pitchFamily="34" charset="0"/>
                  <a:ea typeface="SamsungOne-400" panose="020B0503030303020204" pitchFamily="34" charset="0"/>
                </a:defRPr>
              </a:lvl1pPr>
            </a:lstStyle>
            <a:p>
              <a:r>
                <a:rPr lang="vi-VN"/>
                <a:t>Cảm biến</a:t>
              </a:r>
            </a:p>
          </p:txBody>
        </p:sp>
        <p:sp>
          <p:nvSpPr>
            <p:cNvPr id="10" name="TextBox 9">
              <a:extLst>
                <a:ext uri="{FF2B5EF4-FFF2-40B4-BE49-F238E27FC236}">
                  <a16:creationId xmlns:a16="http://schemas.microsoft.com/office/drawing/2014/main" id="{3653DBD7-6878-4323-B549-86FFD61396ED}"/>
                </a:ext>
              </a:extLst>
            </p:cNvPr>
            <p:cNvSpPr txBox="1"/>
            <p:nvPr/>
          </p:nvSpPr>
          <p:spPr>
            <a:xfrm>
              <a:off x="5290625" y="4006860"/>
              <a:ext cx="476191" cy="926215"/>
            </a:xfrm>
            <a:prstGeom prst="rect">
              <a:avLst/>
            </a:prstGeom>
            <a:solidFill>
              <a:schemeClr val="bg1"/>
            </a:solidFill>
            <a:ln>
              <a:solidFill>
                <a:srgbClr val="000000"/>
              </a:solidFill>
            </a:ln>
          </p:spPr>
          <p:txBody>
            <a:bodyPr wrap="square" lIns="0" rIns="0" rtlCol="0" anchor="ctr" anchorCtr="0">
              <a:noAutofit/>
              <a:scene3d>
                <a:camera prst="orthographicFront"/>
                <a:lightRig rig="threePt" dir="t"/>
              </a:scene3d>
              <a:sp3d>
                <a:bevelT w="0" h="6350"/>
                <a:bevelB w="0" h="0"/>
              </a:sp3d>
            </a:bodyPr>
            <a:lstStyle>
              <a:defPPr>
                <a:defRPr lang="ko-KR"/>
              </a:defPPr>
              <a:lvl1pPr algn="ctr" defTabSz="457200" latinLnBrk="0">
                <a:defRPr sz="1100">
                  <a:solidFill>
                    <a:schemeClr val="tx1">
                      <a:lumMod val="85000"/>
                      <a:lumOff val="15000"/>
                    </a:schemeClr>
                  </a:solidFill>
                  <a:latin typeface="SamsungOne-400" panose="020B0503030303020204" pitchFamily="34" charset="0"/>
                  <a:ea typeface="SamsungOne-400" panose="020B0503030303020204" pitchFamily="34" charset="0"/>
                </a:defRPr>
              </a:lvl1pPr>
            </a:lstStyle>
            <a:p>
              <a:r>
                <a:rPr lang="vi-VN"/>
                <a:t>Cảm biến</a:t>
              </a:r>
            </a:p>
          </p:txBody>
        </p:sp>
        <p:sp>
          <p:nvSpPr>
            <p:cNvPr id="11" name="Text Box 16">
              <a:extLst>
                <a:ext uri="{FF2B5EF4-FFF2-40B4-BE49-F238E27FC236}">
                  <a16:creationId xmlns:a16="http://schemas.microsoft.com/office/drawing/2014/main" id="{79D0B0A5-5A31-DF52-0171-088F9061D3BB}"/>
                </a:ext>
              </a:extLst>
            </p:cNvPr>
            <p:cNvSpPr txBox="1">
              <a:spLocks noChangeArrowheads="1"/>
            </p:cNvSpPr>
            <p:nvPr/>
          </p:nvSpPr>
          <p:spPr bwMode="auto">
            <a:xfrm>
              <a:off x="873371" y="5271078"/>
              <a:ext cx="3060454" cy="261610"/>
            </a:xfrm>
            <a:prstGeom prst="rect">
              <a:avLst/>
            </a:prstGeom>
            <a:no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sz="1100">
                  <a:latin typeface="Arial" panose="020B0803030303020204" pitchFamily="34" charset="0"/>
                  <a:ea typeface="SamsungOne-700" panose="020B0803030303020204" pitchFamily="34" charset="0"/>
                </a:rPr>
                <a:t>Khi đầu ra cảm biến trên 0,6 [V]</a:t>
              </a:r>
            </a:p>
          </p:txBody>
        </p:sp>
        <p:sp>
          <p:nvSpPr>
            <p:cNvPr id="12" name="Text Box 16">
              <a:extLst>
                <a:ext uri="{FF2B5EF4-FFF2-40B4-BE49-F238E27FC236}">
                  <a16:creationId xmlns:a16="http://schemas.microsoft.com/office/drawing/2014/main" id="{0D7858F4-A360-CC05-65FA-F636BF063B78}"/>
                </a:ext>
              </a:extLst>
            </p:cNvPr>
            <p:cNvSpPr txBox="1">
              <a:spLocks noChangeArrowheads="1"/>
            </p:cNvSpPr>
            <p:nvPr/>
          </p:nvSpPr>
          <p:spPr bwMode="auto">
            <a:xfrm>
              <a:off x="5397746" y="5271078"/>
              <a:ext cx="3060454" cy="261610"/>
            </a:xfrm>
            <a:prstGeom prst="rect">
              <a:avLst/>
            </a:prstGeom>
            <a:no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sz="1100">
                  <a:latin typeface="Arial" panose="020B0803030303020204" pitchFamily="34" charset="0"/>
                  <a:ea typeface="SamsungOne-700" panose="020B0803030303020204" pitchFamily="34" charset="0"/>
                </a:rPr>
                <a:t>Khi đầu ra cảm biến dưới 0,6 [V]</a:t>
              </a:r>
            </a:p>
          </p:txBody>
        </p:sp>
      </p:grpSp>
    </p:spTree>
    <p:extLst>
      <p:ext uri="{BB962C8B-B14F-4D97-AF65-F5344CB8AC3E}">
        <p14:creationId xmlns:p14="http://schemas.microsoft.com/office/powerpoint/2010/main" val="23834111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Hướng dẫn trong Mạch analog</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6D6DB08C-5041-4413-9D05-1626A350CAC5}"/>
                  </a:ext>
                </a:extLst>
              </p:cNvPr>
              <p:cNvSpPr/>
              <p:nvPr/>
            </p:nvSpPr>
            <p:spPr>
              <a:xfrm>
                <a:off x="580388" y="1944537"/>
                <a:ext cx="8619175" cy="1066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Hầu hết các mạch cơ bản dùng để khuếch đại tín hiệu analog đều sử dụng mạch cực phát nối đất và tín hiệu đầu vào phải được khuếch đại càng trơn tru càng tốt.</a:t>
                </a:r>
              </a:p>
              <a:p>
                <a:pPr marL="115888" indent="-115888">
                  <a:spcAft>
                    <a:spcPts val="1000"/>
                  </a:spcAft>
                  <a:buSzPct val="120000"/>
                  <a:buBlip>
                    <a:blip r:embed="rId3"/>
                  </a:buBlip>
                  <a:defRPr/>
                </a:pPr>
                <a14:m>
                  <m:oMath xmlns:m="http://schemas.openxmlformats.org/officeDocument/2006/math">
                    <m:r>
                      <m:rPr>
                        <m:sty m:val="p"/>
                      </m:rPr>
                      <a:rPr lang="ko-KR" altLang="vi-VN" sz="1400" i="0" dirty="0" smtClean="0">
                        <a:solidFill>
                          <a:schemeClr val="tx1"/>
                        </a:solidFill>
                        <a:latin typeface="Cambria Math" panose="02040503050406030204" pitchFamily="18" charset="0"/>
                      </a:rPr>
                      <m:t>VCC</m:t>
                    </m:r>
                    <m:r>
                      <a:rPr lang="vi-VN" altLang="ko-KR" sz="1400" i="0" dirty="0" smtClean="0">
                        <a:solidFill>
                          <a:schemeClr val="tx1"/>
                        </a:solidFill>
                        <a:latin typeface="Cambria Math" panose="02040503050406030204" pitchFamily="18" charset="0"/>
                      </a:rPr>
                      <m:t>: </m:t>
                    </m:r>
                    <m:r>
                      <m:rPr>
                        <m:sty m:val="p"/>
                      </m:rPr>
                      <a:rPr lang="ko-KR" altLang="vi-VN" sz="1400" i="0" dirty="0" smtClean="0">
                        <a:solidFill>
                          <a:schemeClr val="tx1"/>
                        </a:solidFill>
                        <a:latin typeface="Cambria Math" panose="02040503050406030204" pitchFamily="18" charset="0"/>
                      </a:rPr>
                      <m:t>C</m:t>
                    </m:r>
                    <m:r>
                      <m:rPr>
                        <m:sty m:val="p"/>
                      </m:rPr>
                      <a:rPr lang="vi-VN" altLang="ko-KR" sz="1400" i="0" dirty="0" smtClean="0">
                        <a:solidFill>
                          <a:schemeClr val="tx1"/>
                        </a:solidFill>
                        <a:latin typeface="Cambria Math" panose="02040503050406030204" pitchFamily="18" charset="0"/>
                      </a:rPr>
                      <m:t>h</m:t>
                    </m:r>
                    <m:r>
                      <m:rPr>
                        <m:sty m:val="p"/>
                      </m:rPr>
                      <a:rPr lang="ko-KR" altLang="vi-VN" sz="1400" i="0" dirty="0" smtClean="0">
                        <a:solidFill>
                          <a:schemeClr val="tx1"/>
                        </a:solidFill>
                        <a:latin typeface="Cambria Math" panose="02040503050406030204" pitchFamily="18" charset="0"/>
                      </a:rPr>
                      <m:t>o</m:t>
                    </m:r>
                    <m:r>
                      <a:rPr lang="ko-KR" altLang="vi-VN" sz="1400" i="0" dirty="0" smtClean="0">
                        <a:solidFill>
                          <a:schemeClr val="tx1"/>
                        </a:solidFill>
                        <a:latin typeface="Cambria Math" panose="02040503050406030204" pitchFamily="18" charset="0"/>
                      </a:rPr>
                      <m:t> </m:t>
                    </m:r>
                    <m:r>
                      <m:rPr>
                        <m:sty m:val="p"/>
                      </m:rPr>
                      <a:rPr lang="ko-KR" altLang="vi-VN" sz="1400" i="0" dirty="0" smtClean="0">
                        <a:solidFill>
                          <a:schemeClr val="tx1"/>
                        </a:solidFill>
                        <a:latin typeface="Cambria Math" panose="02040503050406030204" pitchFamily="18" charset="0"/>
                      </a:rPr>
                      <m:t>tr</m:t>
                    </m:r>
                    <m:r>
                      <a:rPr lang="vi-VN" altLang="ko-KR" sz="1400" i="0" dirty="0" smtClean="0">
                        <a:solidFill>
                          <a:schemeClr val="tx1"/>
                        </a:solidFill>
                        <a:latin typeface="Cambria Math" panose="02040503050406030204" pitchFamily="18" charset="0"/>
                      </a:rPr>
                      <m:t>ướ</m:t>
                    </m:r>
                    <m:r>
                      <m:rPr>
                        <m:sty m:val="p"/>
                      </m:rPr>
                      <a:rPr lang="ko-KR" altLang="vi-VN" sz="1400" i="0" dirty="0" smtClean="0">
                        <a:solidFill>
                          <a:schemeClr val="tx1"/>
                        </a:solidFill>
                        <a:latin typeface="Cambria Math" panose="02040503050406030204" pitchFamily="18" charset="0"/>
                      </a:rPr>
                      <m:t>c</m:t>
                    </m:r>
                    <m:r>
                      <a:rPr lang="vi-VN" altLang="ko-KR" sz="1400" i="0" dirty="0" smtClean="0">
                        <a:solidFill>
                          <a:schemeClr val="tx1"/>
                        </a:solidFill>
                        <a:latin typeface="Cambria Math" panose="02040503050406030204" pitchFamily="18" charset="0"/>
                      </a:rPr>
                      <m:t>, </m:t>
                    </m:r>
                    <m:r>
                      <m:rPr>
                        <m:sty m:val="p"/>
                      </m:rPr>
                      <a:rPr lang="vi-VN" altLang="ko-KR" sz="1400" i="0" dirty="0" smtClean="0">
                        <a:solidFill>
                          <a:schemeClr val="tx1"/>
                        </a:solidFill>
                        <a:latin typeface="Cambria Math" panose="02040503050406030204" pitchFamily="18" charset="0"/>
                      </a:rPr>
                      <m:t>hfe</m:t>
                    </m:r>
                    <m:r>
                      <a:rPr lang="ko-KR" altLang="vi-VN" sz="1400" i="0" dirty="0" smtClean="0">
                        <a:solidFill>
                          <a:schemeClr val="tx1"/>
                        </a:solidFill>
                        <a:latin typeface="Cambria Math" panose="02040503050406030204" pitchFamily="18" charset="0"/>
                      </a:rPr>
                      <m:t> = 10</m:t>
                    </m:r>
                    <m:r>
                      <a:rPr lang="vi-VN" altLang="ko-KR" sz="1400" i="0" dirty="0" smtClean="0">
                        <a:solidFill>
                          <a:schemeClr val="tx1"/>
                        </a:solidFill>
                        <a:latin typeface="Cambria Math" panose="02040503050406030204" pitchFamily="18" charset="0"/>
                      </a:rPr>
                      <m:t>0, </m:t>
                    </m:r>
                    <m:r>
                      <m:rPr>
                        <m:sty m:val="p"/>
                      </m:rPr>
                      <a:rPr lang="ko-KR" altLang="vi-VN" sz="1400" i="0" dirty="0" smtClean="0">
                        <a:solidFill>
                          <a:schemeClr val="tx1"/>
                        </a:solidFill>
                        <a:latin typeface="Cambria Math" panose="02040503050406030204" pitchFamily="18" charset="0"/>
                      </a:rPr>
                      <m:t>ft</m:t>
                    </m:r>
                    <m:r>
                      <a:rPr lang="vi-VN" altLang="ko-KR" sz="1400" i="0" dirty="0" smtClean="0">
                        <a:solidFill>
                          <a:schemeClr val="tx1"/>
                        </a:solidFill>
                        <a:latin typeface="Cambria Math" panose="02040503050406030204" pitchFamily="18" charset="0"/>
                      </a:rPr>
                      <m:t>: </m:t>
                    </m:r>
                    <m:r>
                      <m:rPr>
                        <m:sty m:val="p"/>
                      </m:rPr>
                      <a:rPr lang="ko-KR" altLang="vi-VN" sz="1400" i="0" dirty="0" smtClean="0">
                        <a:solidFill>
                          <a:schemeClr val="tx1"/>
                        </a:solidFill>
                        <a:latin typeface="Cambria Math" panose="02040503050406030204" pitchFamily="18" charset="0"/>
                      </a:rPr>
                      <m:t>S</m:t>
                    </m:r>
                    <m:r>
                      <a:rPr lang="vi-VN" altLang="ko-KR" sz="1400" i="0" dirty="0" smtClean="0">
                        <a:solidFill>
                          <a:schemeClr val="tx1"/>
                        </a:solidFill>
                        <a:latin typeface="Cambria Math" panose="02040503050406030204" pitchFamily="18" charset="0"/>
                      </a:rPr>
                      <m:t>ử </m:t>
                    </m:r>
                    <m:r>
                      <m:rPr>
                        <m:sty m:val="p"/>
                      </m:rPr>
                      <a:rPr lang="ko-KR" altLang="vi-VN" sz="1400" i="0" dirty="0" smtClean="0">
                        <a:solidFill>
                          <a:schemeClr val="tx1"/>
                        </a:solidFill>
                        <a:latin typeface="Cambria Math" panose="02040503050406030204" pitchFamily="18" charset="0"/>
                      </a:rPr>
                      <m:t>d</m:t>
                    </m:r>
                    <m:r>
                      <a:rPr lang="vi-VN" altLang="ko-KR" sz="1400" i="0" dirty="0" smtClean="0">
                        <a:solidFill>
                          <a:schemeClr val="tx1"/>
                        </a:solidFill>
                        <a:latin typeface="Cambria Math" panose="02040503050406030204" pitchFamily="18" charset="0"/>
                      </a:rPr>
                      <m:t>ụ</m:t>
                    </m:r>
                    <m:r>
                      <m:rPr>
                        <m:sty m:val="p"/>
                      </m:rPr>
                      <a:rPr lang="ko-KR" altLang="vi-VN" sz="1400" i="0" dirty="0" smtClean="0">
                        <a:solidFill>
                          <a:schemeClr val="tx1"/>
                        </a:solidFill>
                        <a:latin typeface="Cambria Math" panose="02040503050406030204" pitchFamily="18" charset="0"/>
                      </a:rPr>
                      <m:t>ng</m:t>
                    </m:r>
                    <m:r>
                      <a:rPr lang="ko-KR" altLang="vi-VN" sz="1400" i="0" dirty="0" smtClean="0">
                        <a:solidFill>
                          <a:schemeClr val="tx1"/>
                        </a:solidFill>
                        <a:latin typeface="Cambria Math" panose="02040503050406030204" pitchFamily="18" charset="0"/>
                      </a:rPr>
                      <m:t> </m:t>
                    </m:r>
                    <m:r>
                      <m:rPr>
                        <m:sty m:val="p"/>
                      </m:rPr>
                      <a:rPr lang="ko-KR" altLang="vi-VN" sz="1400" i="0" dirty="0" smtClean="0">
                        <a:solidFill>
                          <a:schemeClr val="tx1"/>
                        </a:solidFill>
                        <a:latin typeface="Cambria Math" panose="02040503050406030204" pitchFamily="18" charset="0"/>
                      </a:rPr>
                      <m:t>gi</m:t>
                    </m:r>
                    <m:r>
                      <a:rPr lang="vi-VN" altLang="ko-KR" sz="1400" i="0" dirty="0" smtClean="0">
                        <a:solidFill>
                          <a:schemeClr val="tx1"/>
                        </a:solidFill>
                        <a:latin typeface="Cambria Math" panose="02040503050406030204" pitchFamily="18" charset="0"/>
                      </a:rPr>
                      <m:t>á </m:t>
                    </m:r>
                    <m:r>
                      <m:rPr>
                        <m:sty m:val="p"/>
                      </m:rPr>
                      <a:rPr lang="ko-KR" altLang="vi-VN" sz="1400" i="0" dirty="0" smtClean="0">
                        <a:solidFill>
                          <a:schemeClr val="tx1"/>
                        </a:solidFill>
                        <a:latin typeface="Cambria Math" panose="02040503050406030204" pitchFamily="18" charset="0"/>
                      </a:rPr>
                      <m:t>tr</m:t>
                    </m:r>
                    <m:r>
                      <a:rPr lang="vi-VN" altLang="ko-KR" sz="1400" i="0" dirty="0" smtClean="0">
                        <a:solidFill>
                          <a:schemeClr val="tx1"/>
                        </a:solidFill>
                        <a:latin typeface="Cambria Math" panose="02040503050406030204" pitchFamily="18" charset="0"/>
                      </a:rPr>
                      <m:t>ị </m:t>
                    </m:r>
                    <m:r>
                      <m:rPr>
                        <m:sty m:val="p"/>
                      </m:rPr>
                      <a:rPr lang="ko-KR" altLang="vi-VN" sz="1400" i="0" dirty="0" smtClean="0">
                        <a:solidFill>
                          <a:schemeClr val="tx1"/>
                        </a:solidFill>
                        <a:latin typeface="Cambria Math" panose="02040503050406030204" pitchFamily="18" charset="0"/>
                      </a:rPr>
                      <m:t>l</m:t>
                    </m:r>
                    <m:r>
                      <a:rPr lang="vi-VN" altLang="ko-KR" sz="1400" i="0" dirty="0" smtClean="0">
                        <a:solidFill>
                          <a:schemeClr val="tx1"/>
                        </a:solidFill>
                        <a:latin typeface="Cambria Math" panose="02040503050406030204" pitchFamily="18" charset="0"/>
                      </a:rPr>
                      <m:t>ớ</m:t>
                    </m:r>
                    <m:r>
                      <m:rPr>
                        <m:sty m:val="p"/>
                      </m:rPr>
                      <a:rPr lang="ko-KR" altLang="vi-VN" sz="1400" i="0" dirty="0" smtClean="0">
                        <a:solidFill>
                          <a:schemeClr val="tx1"/>
                        </a:solidFill>
                        <a:latin typeface="Cambria Math" panose="02040503050406030204" pitchFamily="18" charset="0"/>
                      </a:rPr>
                      <m:t>n</m:t>
                    </m:r>
                    <m:r>
                      <a:rPr lang="ko-KR" altLang="vi-VN" sz="1400" i="0" dirty="0" smtClean="0">
                        <a:solidFill>
                          <a:schemeClr val="tx1"/>
                        </a:solidFill>
                        <a:latin typeface="Cambria Math" panose="02040503050406030204" pitchFamily="18" charset="0"/>
                      </a:rPr>
                      <m:t> </m:t>
                    </m:r>
                    <m:r>
                      <m:rPr>
                        <m:sty m:val="p"/>
                      </m:rPr>
                      <a:rPr lang="ko-KR" altLang="vi-VN" sz="1400" i="0" dirty="0" smtClean="0">
                        <a:solidFill>
                          <a:schemeClr val="tx1"/>
                        </a:solidFill>
                        <a:latin typeface="Cambria Math" panose="02040503050406030204" pitchFamily="18" charset="0"/>
                      </a:rPr>
                      <m:t>nh</m:t>
                    </m:r>
                    <m:r>
                      <a:rPr lang="vi-VN" altLang="ko-KR" sz="1400" i="0" dirty="0" smtClean="0">
                        <a:solidFill>
                          <a:schemeClr val="tx1"/>
                        </a:solidFill>
                        <a:latin typeface="Cambria Math" panose="02040503050406030204" pitchFamily="18" charset="0"/>
                      </a:rPr>
                      <m:t>ấ</m:t>
                    </m:r>
                    <m:r>
                      <m:rPr>
                        <m:sty m:val="p"/>
                      </m:rPr>
                      <a:rPr lang="ko-KR" altLang="vi-VN" sz="1400" i="0" dirty="0" smtClean="0">
                        <a:solidFill>
                          <a:schemeClr val="tx1"/>
                        </a:solidFill>
                        <a:latin typeface="Cambria Math" panose="02040503050406030204" pitchFamily="18" charset="0"/>
                      </a:rPr>
                      <m:t>t</m:t>
                    </m:r>
                    <m:r>
                      <a:rPr lang="ko-KR" altLang="vi-VN" sz="1400" i="0" dirty="0" smtClean="0">
                        <a:solidFill>
                          <a:schemeClr val="tx1"/>
                        </a:solidFill>
                        <a:latin typeface="Cambria Math" panose="02040503050406030204" pitchFamily="18" charset="0"/>
                      </a:rPr>
                      <m:t> </m:t>
                    </m:r>
                    <m:r>
                      <m:rPr>
                        <m:sty m:val="p"/>
                      </m:rPr>
                      <a:rPr lang="ko-KR" altLang="vi-VN" sz="1400" i="0" dirty="0" smtClean="0">
                        <a:solidFill>
                          <a:schemeClr val="tx1"/>
                        </a:solidFill>
                        <a:latin typeface="Cambria Math" panose="02040503050406030204" pitchFamily="18" charset="0"/>
                      </a:rPr>
                      <m:t>c</m:t>
                    </m:r>
                    <m:r>
                      <a:rPr lang="vi-VN" altLang="ko-KR" sz="1400" i="0" dirty="0" smtClean="0">
                        <a:solidFill>
                          <a:schemeClr val="tx1"/>
                        </a:solidFill>
                        <a:latin typeface="Cambria Math" panose="02040503050406030204" pitchFamily="18" charset="0"/>
                      </a:rPr>
                      <m:t>ó </m:t>
                    </m:r>
                    <m:r>
                      <m:rPr>
                        <m:sty m:val="p"/>
                      </m:rPr>
                      <a:rPr lang="ko-KR" altLang="vi-VN" sz="1400" i="0" dirty="0" smtClean="0">
                        <a:solidFill>
                          <a:schemeClr val="tx1"/>
                        </a:solidFill>
                        <a:latin typeface="Cambria Math" panose="02040503050406030204" pitchFamily="18" charset="0"/>
                      </a:rPr>
                      <m:t>t</m:t>
                    </m:r>
                    <m:r>
                      <m:rPr>
                        <m:sty m:val="p"/>
                      </m:rPr>
                      <a:rPr lang="vi-VN" altLang="ko-KR" sz="1400" i="0" dirty="0" smtClean="0">
                        <a:solidFill>
                          <a:schemeClr val="tx1"/>
                        </a:solidFill>
                        <a:latin typeface="Cambria Math" panose="02040503050406030204" pitchFamily="18" charset="0"/>
                      </a:rPr>
                      <m:t>h</m:t>
                    </m:r>
                    <m:r>
                      <a:rPr lang="vi-VN" altLang="ko-KR" sz="1400" i="0" dirty="0" smtClean="0">
                        <a:solidFill>
                          <a:schemeClr val="tx1"/>
                        </a:solidFill>
                        <a:latin typeface="Cambria Math" panose="02040503050406030204" pitchFamily="18" charset="0"/>
                      </a:rPr>
                      <m:t>ể</m:t>
                    </m:r>
                  </m:oMath>
                </a14:m>
                <a:endParaRPr lang="vi-VN" dirty="0"/>
              </a:p>
              <a:p>
                <a:pPr marL="115888" indent="-115888">
                  <a:spcAft>
                    <a:spcPts val="1000"/>
                  </a:spcAft>
                  <a:buSzPct val="120000"/>
                  <a:buBlip>
                    <a:blip r:embed="rId3"/>
                  </a:buBlip>
                  <a:defRPr/>
                </a:pPr>
                <a:endParaRPr lang="en-US" altLang="ko-KR" sz="1400" dirty="0">
                  <a:solidFill>
                    <a:schemeClr val="tx1"/>
                  </a:solidFill>
                  <a:latin typeface="SamsungOne-400" panose="020B0503030303020204"/>
                  <a:ea typeface="SamsungOne-400" panose="020B0503030303020204" pitchFamily="34" charset="0"/>
                </a:endParaRPr>
              </a:p>
            </p:txBody>
          </p:sp>
        </mc:Choice>
        <mc:Fallback xmlns="">
          <p:sp>
            <p:nvSpPr>
              <p:cNvPr id="13" name="직사각형 12">
                <a:extLst>
                  <a:ext uri="{FF2B5EF4-FFF2-40B4-BE49-F238E27FC236}">
                    <a16:creationId xmlns:a16="http://schemas.microsoft.com/office/drawing/2014/main" id="{6D6DB08C-5041-4413-9D05-1626A350CAC5}"/>
                  </a:ext>
                </a:extLst>
              </p:cNvPr>
              <p:cNvSpPr>
                <a:spLocks noRot="1" noChangeAspect="1" noMove="1" noResize="1" noEditPoints="1" noAdjustHandles="1" noChangeArrowheads="1" noChangeShapeType="1" noTextEdit="1"/>
              </p:cNvSpPr>
              <p:nvPr/>
            </p:nvSpPr>
            <p:spPr>
              <a:xfrm>
                <a:off x="580388" y="1944537"/>
                <a:ext cx="8619175" cy="1066959"/>
              </a:xfrm>
              <a:prstGeom prst="rect">
                <a:avLst/>
              </a:prstGeom>
              <a:blipFill>
                <a:blip r:embed="rId4"/>
                <a:stretch>
                  <a:fillRect l="-141"/>
                </a:stretch>
              </a:blipFill>
              <a:ln>
                <a:noFill/>
              </a:ln>
            </p:spPr>
            <p:txBody>
              <a:bodyPr/>
              <a:lstStyle/>
              <a:p>
                <a:r>
                  <a:rPr lang="en-US">
                    <a:noFill/>
                  </a:rPr>
                  <a:t> </a:t>
                </a:r>
              </a:p>
            </p:txBody>
          </p:sp>
        </mc:Fallback>
      </mc:AlternateContent>
      <p:sp>
        <p:nvSpPr>
          <p:cNvPr id="50" name="직사각형 49">
            <a:extLst>
              <a:ext uri="{FF2B5EF4-FFF2-40B4-BE49-F238E27FC236}">
                <a16:creationId xmlns:a16="http://schemas.microsoft.com/office/drawing/2014/main" id="{585B8DF4-CE63-46CA-B066-DB6F42ECB4B3}"/>
              </a:ext>
            </a:extLst>
          </p:cNvPr>
          <p:cNvSpPr/>
          <p:nvPr/>
        </p:nvSpPr>
        <p:spPr>
          <a:xfrm>
            <a:off x="712182" y="5008451"/>
            <a:ext cx="8487381"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err="1">
                <a:solidFill>
                  <a:schemeClr val="tx1"/>
                </a:solidFill>
                <a:latin typeface="SamsungOne-400" panose="020B0503030303020204" pitchFamily="34" charset="0"/>
                <a:ea typeface="SamsungOne-400" panose="020B0503030303020204" pitchFamily="34" charset="0"/>
              </a:rPr>
              <a:t>Xác</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b="1" dirty="0" err="1">
                <a:solidFill>
                  <a:schemeClr val="tx1"/>
                </a:solidFill>
                <a:latin typeface="SamsungOne-400" panose="020B0503030303020204" pitchFamily="34" charset="0"/>
                <a:ea typeface="SamsungOne-400" panose="020B0503030303020204" pitchFamily="34" charset="0"/>
              </a:rPr>
              <a:t>định</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b="1" dirty="0" err="1">
                <a:solidFill>
                  <a:schemeClr val="tx1"/>
                </a:solidFill>
                <a:latin typeface="SamsungOne-400" panose="020B0503030303020204" pitchFamily="34" charset="0"/>
                <a:ea typeface="SamsungOne-400" panose="020B0503030303020204" pitchFamily="34" charset="0"/>
              </a:rPr>
              <a:t>điện</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b="1" dirty="0" err="1">
                <a:solidFill>
                  <a:schemeClr val="tx1"/>
                </a:solidFill>
                <a:latin typeface="SamsungOne-400" panose="020B0503030303020204" pitchFamily="34" charset="0"/>
                <a:ea typeface="SamsungOne-400" panose="020B0503030303020204" pitchFamily="34" charset="0"/>
              </a:rPr>
              <a:t>trở</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b="1" dirty="0" err="1">
                <a:solidFill>
                  <a:schemeClr val="tx1"/>
                </a:solidFill>
                <a:latin typeface="SamsungOne-400" panose="020B0503030303020204" pitchFamily="34" charset="0"/>
                <a:ea typeface="SamsungOne-400" panose="020B0503030303020204" pitchFamily="34" charset="0"/>
              </a:rPr>
              <a:t>của</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b="1" dirty="0" err="1">
                <a:solidFill>
                  <a:schemeClr val="tx1"/>
                </a:solidFill>
                <a:latin typeface="SamsungOne-400" panose="020B0503030303020204" pitchFamily="34" charset="0"/>
                <a:ea typeface="SamsungOne-400" panose="020B0503030303020204" pitchFamily="34" charset="0"/>
              </a:rPr>
              <a:t>cực</a:t>
            </a:r>
            <a:r>
              <a:rPr lang="en-US" altLang="ko-KR" sz="1300" b="1" dirty="0">
                <a:solidFill>
                  <a:schemeClr val="tx1"/>
                </a:solidFill>
                <a:latin typeface="SamsungOne-400" panose="020B0503030303020204" pitchFamily="34" charset="0"/>
                <a:ea typeface="SamsungOne-400" panose="020B0503030303020204" pitchFamily="34" charset="0"/>
              </a:rPr>
              <a:t> </a:t>
            </a:r>
            <a:r>
              <a:rPr lang="en-US" altLang="ko-KR" sz="1300" b="1" dirty="0" err="1">
                <a:solidFill>
                  <a:schemeClr val="tx1"/>
                </a:solidFill>
                <a:latin typeface="SamsungOne-400" panose="020B0503030303020204" pitchFamily="34" charset="0"/>
                <a:ea typeface="SamsungOne-400" panose="020B0503030303020204" pitchFamily="34" charset="0"/>
              </a:rPr>
              <a:t>góp</a:t>
            </a:r>
            <a:br>
              <a:rPr lang="en-US" altLang="ko-KR" sz="1300" b="1" dirty="0">
                <a:solidFill>
                  <a:schemeClr val="tx1"/>
                </a:solidFill>
                <a:latin typeface="SamsungOne-400" panose="020B0503030303020204" pitchFamily="34" charset="0"/>
                <a:ea typeface="SamsungOne-400" panose="020B0503030303020204" pitchFamily="34" charset="0"/>
              </a:rPr>
            </a:b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nguồn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VCC= 5 [V]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IC= 2 [mA] RC = 1,25 k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k)</a:t>
            </a:r>
          </a:p>
        </p:txBody>
      </p:sp>
      <mc:AlternateContent xmlns:mc="http://schemas.openxmlformats.org/markup-compatibility/2006" xmlns:a14="http://schemas.microsoft.com/office/drawing/2010/main">
        <mc:Choice Requires="a14">
          <p:sp>
            <p:nvSpPr>
              <p:cNvPr id="52" name="Object 11">
                <a:extLst>
                  <a:ext uri="{FF2B5EF4-FFF2-40B4-BE49-F238E27FC236}">
                    <a16:creationId xmlns:a16="http://schemas.microsoft.com/office/drawing/2014/main" id="{331232E4-C892-4E0F-934E-1609476F4AE8}"/>
                  </a:ext>
                </a:extLst>
              </p:cNvPr>
              <p:cNvSpPr txBox="1"/>
              <p:nvPr/>
            </p:nvSpPr>
            <p:spPr bwMode="auto">
              <a:xfrm>
                <a:off x="4039776" y="5609133"/>
                <a:ext cx="1823274" cy="576376"/>
              </a:xfrm>
              <a:prstGeom prst="rect">
                <a:avLst/>
              </a:prstGeom>
              <a:solidFill>
                <a:srgbClr val="F2F2F2"/>
              </a:solidFill>
            </p:spPr>
            <p:txBody>
              <a:bodyPr wrap="square" lIns="0" rIns="0" rtlCol="0">
                <a:spAutoFit/>
                <a:scene3d>
                  <a:camera prst="orthographicFront"/>
                  <a:lightRig rig="threePt" dir="t"/>
                </a:scene3d>
                <a:sp3d>
                  <a:bevelT w="0" h="6350"/>
                  <a:bevelB w="0" h="0"/>
                </a:sp3d>
              </a:bodyPr>
              <a:lstStyle>
                <a:defPPr>
                  <a:defRPr lang="en-US"/>
                </a:defPPr>
                <a:lvl1pPr lvl="0">
                  <a:defRPr sz="1300" i="1">
                    <a:solidFill>
                      <a:srgbClr val="000000"/>
                    </a:solidFill>
                    <a:latin typeface="Cambria Math" panose="02040503050406030204" pitchFamily="18" charset="0"/>
                    <a:ea typeface="SamsungOne-400" panose="020B0503030303020204" pitchFamily="34" charset="0"/>
                  </a:defRPr>
                </a:lvl1pPr>
              </a:lstStyle>
              <a:p>
                <a:pPr/>
                <a14:m>
                  <m:oMathPara xmlns:m="http://schemas.openxmlformats.org/officeDocument/2006/math">
                    <m:oMathParaPr>
                      <m:jc m:val="center"/>
                    </m:oMathParaPr>
                    <m:oMath xmlns:m="http://schemas.openxmlformats.org/officeDocument/2006/math">
                      <m:sSub>
                        <m:sSubPr>
                          <m:ctrlPr>
                            <a:rPr lang="ko-KR" altLang="en-US" sz="1400" i="1">
                              <a:latin typeface="Cambria Math" panose="02040503050406030204" pitchFamily="18" charset="0"/>
                            </a:rPr>
                          </m:ctrlPr>
                        </m:sSubPr>
                        <m:e>
                          <m:r>
                            <a:rPr lang="ko-KR" altLang="en-US" sz="1400">
                              <a:latin typeface="Cambria Math" panose="02040503050406030204" pitchFamily="18" charset="0"/>
                            </a:rPr>
                            <m:t>𝑅</m:t>
                          </m:r>
                        </m:e>
                        <m:sub>
                          <m:r>
                            <a:rPr lang="ko-KR" altLang="en-US" sz="1400">
                              <a:latin typeface="Cambria Math" panose="02040503050406030204" pitchFamily="18" charset="0"/>
                            </a:rPr>
                            <m:t>𝐶</m:t>
                          </m:r>
                        </m:sub>
                      </m:sSub>
                      <m:r>
                        <a:rPr lang="ko-KR" altLang="en-US" sz="1400">
                          <a:latin typeface="Cambria Math" panose="02040503050406030204" pitchFamily="18" charset="0"/>
                        </a:rPr>
                        <m:t>=</m:t>
                      </m:r>
                      <m:d>
                        <m:dPr>
                          <m:ctrlPr>
                            <a:rPr lang="ko-KR" altLang="en-US" sz="1400" i="1">
                              <a:latin typeface="Cambria Math" panose="02040503050406030204" pitchFamily="18" charset="0"/>
                            </a:rPr>
                          </m:ctrlPr>
                        </m:dPr>
                        <m:e>
                          <m:f>
                            <m:fPr>
                              <m:ctrlPr>
                                <a:rPr lang="ko-KR" altLang="en-US" sz="1400" i="1">
                                  <a:latin typeface="Cambria Math" panose="02040503050406030204" pitchFamily="18" charset="0"/>
                                </a:rPr>
                              </m:ctrlPr>
                            </m:fPr>
                            <m:num>
                              <m:sSub>
                                <m:sSubPr>
                                  <m:ctrlPr>
                                    <a:rPr lang="ko-KR" altLang="en-US" sz="1400" i="1">
                                      <a:latin typeface="Cambria Math" panose="02040503050406030204" pitchFamily="18" charset="0"/>
                                    </a:rPr>
                                  </m:ctrlPr>
                                </m:sSubPr>
                                <m:e>
                                  <m:r>
                                    <a:rPr lang="ko-KR" altLang="en-US" sz="1400">
                                      <a:latin typeface="Cambria Math" panose="02040503050406030204" pitchFamily="18" charset="0"/>
                                    </a:rPr>
                                    <m:t>𝑉</m:t>
                                  </m:r>
                                </m:e>
                                <m:sub>
                                  <m:r>
                                    <a:rPr lang="ko-KR" altLang="en-US" sz="1400">
                                      <a:latin typeface="Cambria Math" panose="02040503050406030204" pitchFamily="18" charset="0"/>
                                    </a:rPr>
                                    <m:t>𝐶𝐶</m:t>
                                  </m:r>
                                </m:sub>
                              </m:sSub>
                            </m:num>
                            <m:den>
                              <m:r>
                                <a:rPr lang="ko-KR" altLang="en-US" sz="1400">
                                  <a:latin typeface="Cambria Math" panose="02040503050406030204" pitchFamily="18" charset="0"/>
                                </a:rPr>
                                <m:t>2</m:t>
                              </m:r>
                            </m:den>
                          </m:f>
                        </m:e>
                      </m:d>
                      <m:r>
                        <a:rPr lang="ko-KR" altLang="en-US" sz="1400">
                          <a:latin typeface="Cambria Math" panose="02040503050406030204" pitchFamily="18" charset="0"/>
                        </a:rPr>
                        <m:t>÷</m:t>
                      </m:r>
                      <m:sSub>
                        <m:sSubPr>
                          <m:ctrlPr>
                            <a:rPr lang="ko-KR" altLang="en-US" sz="1400" i="1">
                              <a:latin typeface="Cambria Math" panose="02040503050406030204" pitchFamily="18" charset="0"/>
                            </a:rPr>
                          </m:ctrlPr>
                        </m:sSubPr>
                        <m:e>
                          <m:r>
                            <a:rPr lang="ko-KR" altLang="en-US" sz="1400">
                              <a:latin typeface="Cambria Math" panose="02040503050406030204" pitchFamily="18" charset="0"/>
                            </a:rPr>
                            <m:t>𝐼</m:t>
                          </m:r>
                        </m:e>
                        <m:sub>
                          <m:r>
                            <a:rPr lang="ko-KR" altLang="en-US" sz="1400">
                              <a:latin typeface="Cambria Math" panose="02040503050406030204" pitchFamily="18" charset="0"/>
                            </a:rPr>
                            <m:t>𝐶</m:t>
                          </m:r>
                        </m:sub>
                      </m:sSub>
                    </m:oMath>
                  </m:oMathPara>
                </a14:m>
                <a:endParaRPr lang="ko-KR" altLang="en-US" sz="1400" dirty="0"/>
              </a:p>
            </p:txBody>
          </p:sp>
        </mc:Choice>
        <mc:Fallback xmlns="">
          <p:sp>
            <p:nvSpPr>
              <p:cNvPr id="52" name="Object 11">
                <a:extLst>
                  <a:ext uri="{FF2B5EF4-FFF2-40B4-BE49-F238E27FC236}">
                    <a16:creationId xmlns:a16="http://schemas.microsoft.com/office/drawing/2014/main" xmlns="" xmlns:a14="http://schemas.microsoft.com/office/drawing/2010/main" id="{331232E4-C892-4E0F-934E-1609476F4AE8}"/>
                  </a:ext>
                </a:extLst>
              </p:cNvPr>
              <p:cNvSpPr txBox="1">
                <a:spLocks noRot="1" noChangeAspect="1" noMove="1" noResize="1" noEditPoints="1" noAdjustHandles="1" noChangeArrowheads="1" noChangeShapeType="1" noTextEdit="1"/>
              </p:cNvSpPr>
              <p:nvPr/>
            </p:nvSpPr>
            <p:spPr bwMode="auto">
              <a:xfrm>
                <a:off x="4039776" y="5609133"/>
                <a:ext cx="1823274" cy="576376"/>
              </a:xfrm>
              <a:prstGeom prst="rect">
                <a:avLst/>
              </a:prstGeom>
              <a:blipFill rotWithShape="0">
                <a:blip r:embed="rId13"/>
                <a:stretch>
                  <a:fillRect/>
                </a:stretch>
              </a:blipFill>
            </p:spPr>
            <p:txBody>
              <a:bodyPr/>
              <a:lstStyle/>
              <a:p>
                <a:r>
                  <a:rPr lang="ko-KR" altLang="en-US">
                    <a:noFill/>
                  </a:rPr>
                  <a:t> </a:t>
                </a:r>
              </a:p>
            </p:txBody>
          </p:sp>
        </mc:Fallback>
      </mc:AlternateContent>
      <p:sp>
        <p:nvSpPr>
          <p:cNvPr id="24"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grpSp>
        <p:nvGrpSpPr>
          <p:cNvPr id="4" name="그룹 2">
            <a:extLst>
              <a:ext uri="{FF2B5EF4-FFF2-40B4-BE49-F238E27FC236}">
                <a16:creationId xmlns:a16="http://schemas.microsoft.com/office/drawing/2014/main" id="{7AF10DF7-412F-98C0-3D81-FFBB43174AD0}"/>
              </a:ext>
            </a:extLst>
          </p:cNvPr>
          <p:cNvGrpSpPr/>
          <p:nvPr/>
        </p:nvGrpSpPr>
        <p:grpSpPr>
          <a:xfrm>
            <a:off x="3552517" y="2721548"/>
            <a:ext cx="2504402" cy="1414904"/>
            <a:chOff x="4949951" y="2659159"/>
            <a:chExt cx="3296014" cy="1862138"/>
          </a:xfrm>
        </p:grpSpPr>
        <p:pic>
          <p:nvPicPr>
            <p:cNvPr id="5" name="Picture 9">
              <a:extLst>
                <a:ext uri="{FF2B5EF4-FFF2-40B4-BE49-F238E27FC236}">
                  <a16:creationId xmlns:a16="http://schemas.microsoft.com/office/drawing/2014/main" id="{7F9E3B61-197A-1E65-EDB6-601529969F9C}"/>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969365" y="2659159"/>
              <a:ext cx="3276600"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직사각형 21">
              <a:extLst>
                <a:ext uri="{FF2B5EF4-FFF2-40B4-BE49-F238E27FC236}">
                  <a16:creationId xmlns:a16="http://schemas.microsoft.com/office/drawing/2014/main" id="{F0131682-874E-DFF9-D659-E0FDB1843EB5}"/>
                </a:ext>
              </a:extLst>
            </p:cNvPr>
            <p:cNvSpPr/>
            <p:nvPr/>
          </p:nvSpPr>
          <p:spPr>
            <a:xfrm>
              <a:off x="4949951" y="3626009"/>
              <a:ext cx="492263" cy="336550"/>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r>
                <a:rPr lang="vi-VN" sz="1100">
                  <a:solidFill>
                    <a:schemeClr val="tx1">
                      <a:lumMod val="85000"/>
                      <a:lumOff val="15000"/>
                    </a:schemeClr>
                  </a:solidFill>
                  <a:latin typeface="Arial" panose="020B0503030303020204" pitchFamily="34" charset="0"/>
                  <a:ea typeface="SamsungOne-400" panose="020B0503030303020204" pitchFamily="34" charset="0"/>
                </a:rPr>
                <a:t>Đầu vào</a:t>
              </a:r>
            </a:p>
          </p:txBody>
        </p:sp>
        <p:sp>
          <p:nvSpPr>
            <p:cNvPr id="7" name="직사각형 22">
              <a:extLst>
                <a:ext uri="{FF2B5EF4-FFF2-40B4-BE49-F238E27FC236}">
                  <a16:creationId xmlns:a16="http://schemas.microsoft.com/office/drawing/2014/main" id="{D23AE7AD-32D1-C13C-8C77-E98CBE5B6240}"/>
                </a:ext>
              </a:extLst>
            </p:cNvPr>
            <p:cNvSpPr/>
            <p:nvPr/>
          </p:nvSpPr>
          <p:spPr>
            <a:xfrm>
              <a:off x="7473696" y="3430330"/>
              <a:ext cx="707136" cy="280610"/>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r>
                <a:rPr lang="vi-VN" sz="900">
                  <a:solidFill>
                    <a:schemeClr val="tx1">
                      <a:lumMod val="85000"/>
                      <a:lumOff val="15000"/>
                    </a:schemeClr>
                  </a:solidFill>
                  <a:latin typeface="Arial" panose="020B0503030303020204" pitchFamily="34" charset="0"/>
                  <a:ea typeface="SamsungOne-400" panose="020B0503030303020204" pitchFamily="34" charset="0"/>
                </a:rPr>
                <a:t>Bộ chuyển đổi</a:t>
              </a:r>
            </a:p>
          </p:txBody>
        </p:sp>
      </p:grpSp>
      <p:pic>
        <p:nvPicPr>
          <p:cNvPr id="9" name="Picture 8">
            <a:extLst>
              <a:ext uri="{FF2B5EF4-FFF2-40B4-BE49-F238E27FC236}">
                <a16:creationId xmlns:a16="http://schemas.microsoft.com/office/drawing/2014/main" id="{5BD5375C-E7A4-94C9-C057-642E0B98D0BF}"/>
              </a:ext>
            </a:extLst>
          </p:cNvPr>
          <p:cNvPicPr>
            <a:picLocks noChangeAspect="1"/>
          </p:cNvPicPr>
          <p:nvPr/>
        </p:nvPicPr>
        <p:blipFill>
          <a:blip r:embed="rId15"/>
          <a:stretch>
            <a:fillRect/>
          </a:stretch>
        </p:blipFill>
        <p:spPr>
          <a:xfrm>
            <a:off x="3040150" y="4229103"/>
            <a:ext cx="3822523" cy="262151"/>
          </a:xfrm>
          <a:prstGeom prst="rect">
            <a:avLst/>
          </a:prstGeom>
        </p:spPr>
      </p:pic>
    </p:spTree>
    <p:extLst>
      <p:ext uri="{BB962C8B-B14F-4D97-AF65-F5344CB8AC3E}">
        <p14:creationId xmlns:p14="http://schemas.microsoft.com/office/powerpoint/2010/main" val="6594085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1" name="직사각형 10">
            <a:extLst>
              <a:ext uri="{FF2B5EF4-FFF2-40B4-BE49-F238E27FC236}">
                <a16:creationId xmlns:a16="http://schemas.microsoft.com/office/drawing/2014/main" id="{32E4E54E-F85D-483F-BFE5-DAFB483554D3}"/>
              </a:ext>
            </a:extLst>
          </p:cNvPr>
          <p:cNvSpPr/>
          <p:nvPr/>
        </p:nvSpPr>
        <p:spPr>
          <a:xfrm>
            <a:off x="712182" y="1751850"/>
            <a:ext cx="848738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1" indent="-182526">
              <a:spcAft>
                <a:spcPts val="800"/>
              </a:spcAft>
              <a:buClr>
                <a:srgbClr val="193EB0"/>
              </a:buClr>
              <a:buSzPct val="80000"/>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When amplifying AC signal, a coupling capacitor is required to be independent of the DC voltage. In addition, the minimum frequency fc of the input signal should be sufficiently negligible impedance.</a:t>
            </a:r>
          </a:p>
          <a:p>
            <a:pPr marL="182526" lvl="1" indent="-182526">
              <a:spcAft>
                <a:spcPts val="800"/>
              </a:spcAft>
              <a:buClr>
                <a:srgbClr val="193EB0"/>
              </a:buClr>
              <a:buSzPct val="80000"/>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Input Impedance </a:t>
            </a:r>
            <a:r>
              <a:rPr lang="en-US" altLang="ko-KR" sz="1300" i="1" dirty="0">
                <a:solidFill>
                  <a:schemeClr val="tx1">
                    <a:lumMod val="85000"/>
                    <a:lumOff val="15000"/>
                  </a:schemeClr>
                </a:solidFill>
                <a:latin typeface="SamsungOne-400" panose="020B0503030303020204" pitchFamily="34" charset="0"/>
                <a:ea typeface="SamsungOne-400" panose="020B0503030303020204" pitchFamily="34" charset="0"/>
              </a:rPr>
              <a:t>R</a:t>
            </a:r>
            <a:r>
              <a:rPr lang="en-US" altLang="ko-KR" sz="1300" i="1" baseline="-25000" dirty="0">
                <a:solidFill>
                  <a:schemeClr val="tx1">
                    <a:lumMod val="85000"/>
                    <a:lumOff val="15000"/>
                  </a:schemeClr>
                </a:solidFill>
                <a:latin typeface="SamsungOne-400" panose="020B0503030303020204" pitchFamily="34" charset="0"/>
                <a:ea typeface="SamsungOne-400" panose="020B0503030303020204" pitchFamily="34" charset="0"/>
              </a:rPr>
              <a:t>in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i="1" dirty="0">
                <a:solidFill>
                  <a:schemeClr val="tx1">
                    <a:lumMod val="85000"/>
                    <a:lumOff val="15000"/>
                  </a:schemeClr>
                </a:solidFill>
                <a:latin typeface="SamsungOne-400" panose="020B0503030303020204" pitchFamily="34" charset="0"/>
                <a:ea typeface="SamsungOne-400" panose="020B0503030303020204" pitchFamily="34" charset="0"/>
              </a:rPr>
              <a:t>R</a:t>
            </a:r>
            <a:r>
              <a:rPr lang="en-US" altLang="ko-KR" sz="1300" baseline="-25000" dirty="0">
                <a:solidFill>
                  <a:schemeClr val="tx1">
                    <a:lumMod val="85000"/>
                    <a:lumOff val="15000"/>
                  </a:schemeClr>
                </a:solidFill>
                <a:latin typeface="SamsungOne-400" panose="020B0503030303020204" pitchFamily="34" charset="0"/>
                <a:ea typeface="SamsungOne-400" panose="020B0503030303020204" pitchFamily="34" charset="0"/>
              </a:rPr>
              <a:t>1</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i="1" dirty="0">
                <a:solidFill>
                  <a:schemeClr val="tx1">
                    <a:lumMod val="85000"/>
                    <a:lumOff val="15000"/>
                  </a:schemeClr>
                </a:solidFill>
                <a:latin typeface="SamsungOne-400" panose="020B0503030303020204" pitchFamily="34" charset="0"/>
                <a:ea typeface="SamsungOne-400" panose="020B0503030303020204" pitchFamily="34" charset="0"/>
              </a:rPr>
              <a:t>R</a:t>
            </a:r>
            <a:r>
              <a:rPr lang="en-US" altLang="ko-KR" sz="1300" baseline="-25000" dirty="0">
                <a:solidFill>
                  <a:schemeClr val="tx1">
                    <a:lumMod val="85000"/>
                    <a:lumOff val="15000"/>
                  </a:schemeClr>
                </a:solidFill>
                <a:latin typeface="SamsungOne-400" panose="020B0503030303020204" pitchFamily="34" charset="0"/>
                <a:ea typeface="SamsungOne-400" panose="020B0503030303020204" pitchFamily="34" charset="0"/>
              </a:rPr>
              <a:t>2</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For example, if </a:t>
            </a:r>
            <a:r>
              <a:rPr lang="en-US" altLang="ko-KR" sz="1300" i="1" dirty="0">
                <a:solidFill>
                  <a:schemeClr val="tx1">
                    <a:lumMod val="85000"/>
                    <a:lumOff val="15000"/>
                  </a:schemeClr>
                </a:solidFill>
                <a:latin typeface="SamsungOne-400" panose="020B0503030303020204" pitchFamily="34" charset="0"/>
                <a:ea typeface="SamsungOne-400" panose="020B0503030303020204" pitchFamily="34" charset="0"/>
              </a:rPr>
              <a:t>f</a:t>
            </a:r>
            <a:r>
              <a:rPr lang="en-US" altLang="ko-KR" sz="1300" i="1" baseline="-25000" dirty="0">
                <a:solidFill>
                  <a:schemeClr val="tx1">
                    <a:lumMod val="85000"/>
                    <a:lumOff val="15000"/>
                  </a:schemeClr>
                </a:solidFill>
                <a:latin typeface="SamsungOne-400" panose="020B0503030303020204" pitchFamily="34" charset="0"/>
                <a:ea typeface="SamsungOne-400" panose="020B0503030303020204" pitchFamily="34" charset="0"/>
              </a:rPr>
              <a:t>c</a:t>
            </a:r>
            <a:r>
              <a:rPr lang="ko-KR" altLang="en-US" sz="1300" dirty="0">
                <a:solidFill>
                  <a:schemeClr val="tx1">
                    <a:lumMod val="85000"/>
                    <a:lumOff val="15000"/>
                  </a:schemeClr>
                </a:solidFill>
                <a:latin typeface="SamsungOne-400" panose="020B0503030303020204" pitchFamily="34" charset="0"/>
                <a:ea typeface="KoPub돋움체 Bold" panose="02020603020101020101" pitchFamily="18" charset="-127"/>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=20Hz, </a:t>
            </a:r>
            <a:r>
              <a:rPr lang="en-US" altLang="ko-KR" sz="1300" i="1" dirty="0" err="1">
                <a:solidFill>
                  <a:schemeClr val="tx1">
                    <a:lumMod val="85000"/>
                    <a:lumOff val="15000"/>
                  </a:schemeClr>
                </a:solidFill>
                <a:latin typeface="SamsungOne-400" panose="020B0503030303020204" pitchFamily="34" charset="0"/>
                <a:ea typeface="SamsungOne-400" panose="020B0503030303020204" pitchFamily="34" charset="0"/>
              </a:rPr>
              <a:t>C</a:t>
            </a:r>
            <a:r>
              <a:rPr lang="en-US" altLang="ko-KR" sz="1300" i="1" baseline="-25000" dirty="0" err="1">
                <a:solidFill>
                  <a:schemeClr val="tx1">
                    <a:lumMod val="85000"/>
                    <a:lumOff val="15000"/>
                  </a:schemeClr>
                </a:solidFill>
                <a:latin typeface="SamsungOne-400" panose="020B0503030303020204" pitchFamily="34" charset="0"/>
                <a:ea typeface="SamsungOne-400" panose="020B0503030303020204" pitchFamily="34" charset="0"/>
              </a:rPr>
              <a:t>in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&gt;2</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itchFamily="18" charset="2"/>
              </a:rPr>
              <a:t>F</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so use around 4.7</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itchFamily="18" charset="2"/>
              </a:rPr>
              <a:t>F</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pPr>
                <a:r>
                  <a:rPr lang="en-US" altLang="ko-KR" sz="1400" dirty="0">
                    <a:solidFill>
                      <a:schemeClr val="tx1"/>
                    </a:solidFill>
                    <a:latin typeface="SamsungOne-400" panose="020B0503030303020204" pitchFamily="34" charset="0"/>
                    <a:ea typeface="SamsungOne-400" panose="020B0503030303020204" pitchFamily="34" charset="0"/>
                  </a:rPr>
                  <a:t> Determining capacity of coupling capacitor (</a:t>
                </a:r>
                <a14:m>
                  <m:oMath xmlns:m="http://schemas.openxmlformats.org/officeDocument/2006/math">
                    <m:sSub>
                      <m:sSubPr>
                        <m:ctrlPr>
                          <a:rPr lang="en-US" altLang="ko-KR" sz="1400" i="1" smtClean="0">
                            <a:solidFill>
                              <a:schemeClr val="tx1"/>
                            </a:solidFill>
                            <a:latin typeface="Cambria Math" panose="02040503050406030204" pitchFamily="18" charset="0"/>
                          </a:rPr>
                        </m:ctrlPr>
                      </m:sSubPr>
                      <m:e>
                        <m:r>
                          <a:rPr lang="en-US" altLang="ko-KR" sz="1400" i="1" smtClean="0">
                            <a:solidFill>
                              <a:schemeClr val="tx1"/>
                            </a:solidFill>
                            <a:latin typeface="Cambria Math" panose="02040503050406030204" pitchFamily="18" charset="0"/>
                          </a:rPr>
                          <m:t>𝐶</m:t>
                        </m:r>
                      </m:e>
                      <m:sub>
                        <m:r>
                          <a:rPr lang="en-US" altLang="ko-KR" sz="1400" i="1" smtClean="0">
                            <a:solidFill>
                              <a:schemeClr val="tx1"/>
                            </a:solidFill>
                            <a:latin typeface="Cambria Math" panose="02040503050406030204" pitchFamily="18" charset="0"/>
                          </a:rPr>
                          <m:t>𝑖𝑛</m:t>
                        </m:r>
                      </m:sub>
                    </m:sSub>
                  </m:oMath>
                </a14:m>
                <a:r>
                  <a:rPr lang="en-US" altLang="ko-KR" sz="1400" dirty="0">
                    <a:solidFill>
                      <a:schemeClr val="tx1"/>
                    </a:solidFill>
                    <a:latin typeface="SamsungOne-400" panose="020B0503030303020204" pitchFamily="34" charset="0"/>
                    <a:ea typeface="SamsungOne-400" panose="020B0503030303020204" pitchFamily="34" charset="0"/>
                  </a:rPr>
                  <a:t>)</a:t>
                </a:r>
              </a:p>
            </p:txBody>
          </p:sp>
        </mc:Choice>
        <mc:Fallback xmlns="">
          <p:sp>
            <p:nvSpPr>
              <p:cNvPr id="12" name="직사각형 11">
                <a:extLst>
                  <a:ext uri="{FF2B5EF4-FFF2-40B4-BE49-F238E27FC236}">
                    <a16:creationId xmlns:a16="http://schemas.microsoft.com/office/drawing/2014/main" id="{CD08A5E7-4488-46D4-9257-0EF03363BF92}"/>
                  </a:ext>
                </a:extLst>
              </p:cNvPr>
              <p:cNvSpPr>
                <a:spLocks noRot="1" noChangeAspect="1" noMove="1" noResize="1" noEditPoints="1" noAdjustHandles="1" noChangeArrowheads="1" noChangeShapeType="1" noTextEdit="1"/>
              </p:cNvSpPr>
              <p:nvPr/>
            </p:nvSpPr>
            <p:spPr>
              <a:xfrm>
                <a:off x="580388" y="1521738"/>
                <a:ext cx="8619175" cy="215444"/>
              </a:xfrm>
              <a:prstGeom prst="rect">
                <a:avLst/>
              </a:prstGeom>
              <a:blipFill>
                <a:blip r:embed="rId4"/>
                <a:stretch>
                  <a:fillRect l="-141" t="-2857"/>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Object 6">
                <a:extLst>
                  <a:ext uri="{FF2B5EF4-FFF2-40B4-BE49-F238E27FC236}">
                    <a16:creationId xmlns:a16="http://schemas.microsoft.com/office/drawing/2014/main" id="{1F8AA63D-8509-4728-B67E-D852D364C3E8}"/>
                  </a:ext>
                </a:extLst>
              </p:cNvPr>
              <p:cNvSpPr txBox="1"/>
              <p:nvPr/>
            </p:nvSpPr>
            <p:spPr bwMode="auto">
              <a:xfrm>
                <a:off x="4137661" y="2713319"/>
                <a:ext cx="1627504" cy="596510"/>
              </a:xfrm>
              <a:prstGeom prst="rect">
                <a:avLst/>
              </a:prstGeom>
              <a:solidFill>
                <a:srgbClr val="F2F2F2"/>
              </a:solidFill>
            </p:spPr>
            <p:txBody>
              <a:bodyPr wrap="none" lIns="0" rIns="0" rtlCol="0" anchor="ctr">
                <a:noAutofit/>
                <a:scene3d>
                  <a:camera prst="orthographicFront"/>
                  <a:lightRig rig="threePt" dir="t"/>
                </a:scene3d>
                <a:sp3d>
                  <a:bevelT w="0" h="6350"/>
                  <a:bevelB w="0" h="0"/>
                </a:sp3d>
              </a:bodyPr>
              <a:lstStyle>
                <a:defPPr>
                  <a:defRPr lang="en-US"/>
                </a:defPPr>
                <a:lvl1pPr lvl="0">
                  <a:defRPr sz="1300" i="1">
                    <a:solidFill>
                      <a:srgbClr val="000000"/>
                    </a:solidFill>
                    <a:latin typeface="Cambria Math" panose="02040503050406030204" pitchFamily="18" charset="0"/>
                    <a:ea typeface="SamsungOne-400" panose="020B0503030303020204" pitchFamily="34" charset="0"/>
                  </a:defRPr>
                </a:lvl1pPr>
              </a:lstStyle>
              <a:p>
                <a:pPr/>
                <a14:m>
                  <m:oMathPara xmlns:m="http://schemas.openxmlformats.org/officeDocument/2006/math">
                    <m:oMathParaPr>
                      <m:jc m:val="center"/>
                    </m:oMathParaPr>
                    <m:oMath xmlns:m="http://schemas.openxmlformats.org/officeDocument/2006/math">
                      <m:sSub>
                        <m:sSubPr>
                          <m:ctrlPr>
                            <a:rPr lang="ko-KR" altLang="en-US" sz="1600" i="1">
                              <a:latin typeface="Cambria Math" panose="02040503050406030204" pitchFamily="18" charset="0"/>
                            </a:rPr>
                          </m:ctrlPr>
                        </m:sSubPr>
                        <m:e>
                          <m:r>
                            <a:rPr lang="ko-KR" altLang="en-US" sz="1600">
                              <a:latin typeface="Cambria Math" panose="02040503050406030204" pitchFamily="18" charset="0"/>
                            </a:rPr>
                            <m:t>𝑓</m:t>
                          </m:r>
                        </m:e>
                        <m:sub>
                          <m:r>
                            <a:rPr lang="ko-KR" altLang="en-US" sz="1600">
                              <a:latin typeface="Cambria Math" panose="02040503050406030204" pitchFamily="18" charset="0"/>
                            </a:rPr>
                            <m:t>𝑐</m:t>
                          </m:r>
                        </m:sub>
                      </m:sSub>
                      <m:r>
                        <a:rPr lang="ko-KR" altLang="en-US" sz="1600">
                          <a:latin typeface="Cambria Math" panose="02040503050406030204" pitchFamily="18" charset="0"/>
                        </a:rPr>
                        <m:t>&gt;</m:t>
                      </m:r>
                      <m:f>
                        <m:fPr>
                          <m:ctrlPr>
                            <a:rPr lang="ko-KR" altLang="en-US" sz="1600" i="1">
                              <a:latin typeface="Cambria Math" panose="02040503050406030204" pitchFamily="18" charset="0"/>
                            </a:rPr>
                          </m:ctrlPr>
                        </m:fPr>
                        <m:num>
                          <m:r>
                            <a:rPr lang="ko-KR" altLang="en-US" sz="1600">
                              <a:latin typeface="Cambria Math" panose="02040503050406030204" pitchFamily="18" charset="0"/>
                            </a:rPr>
                            <m:t>1</m:t>
                          </m:r>
                        </m:num>
                        <m:den>
                          <m:r>
                            <a:rPr lang="ko-KR" altLang="en-US" sz="1600">
                              <a:latin typeface="Cambria Math" panose="02040503050406030204" pitchFamily="18" charset="0"/>
                            </a:rPr>
                            <m:t>2</m:t>
                          </m:r>
                          <m:r>
                            <a:rPr lang="ko-KR" altLang="en-US" sz="1600">
                              <a:latin typeface="Cambria Math" panose="02040503050406030204" pitchFamily="18" charset="0"/>
                            </a:rPr>
                            <m:t>𝜋</m:t>
                          </m:r>
                          <m:sSub>
                            <m:sSubPr>
                              <m:ctrlPr>
                                <a:rPr lang="ko-KR" altLang="en-US" sz="1600" i="1">
                                  <a:latin typeface="Cambria Math" panose="02040503050406030204" pitchFamily="18" charset="0"/>
                                </a:rPr>
                              </m:ctrlPr>
                            </m:sSubPr>
                            <m:e>
                              <m:r>
                                <a:rPr lang="ko-KR" altLang="en-US" sz="1600">
                                  <a:latin typeface="Cambria Math" panose="02040503050406030204" pitchFamily="18" charset="0"/>
                                </a:rPr>
                                <m:t>𝑅</m:t>
                              </m:r>
                            </m:e>
                            <m:sub>
                              <m:r>
                                <a:rPr lang="ko-KR" altLang="en-US" sz="1600">
                                  <a:latin typeface="Cambria Math" panose="02040503050406030204" pitchFamily="18" charset="0"/>
                                </a:rPr>
                                <m:t>𝑖𝑛</m:t>
                              </m:r>
                            </m:sub>
                          </m:sSub>
                          <m:sSub>
                            <m:sSubPr>
                              <m:ctrlPr>
                                <a:rPr lang="ko-KR" altLang="en-US" sz="1600" i="1">
                                  <a:latin typeface="Cambria Math" panose="02040503050406030204" pitchFamily="18" charset="0"/>
                                </a:rPr>
                              </m:ctrlPr>
                            </m:sSubPr>
                            <m:e>
                              <m:r>
                                <a:rPr lang="ko-KR" altLang="en-US" sz="1600">
                                  <a:latin typeface="Cambria Math" panose="02040503050406030204" pitchFamily="18" charset="0"/>
                                </a:rPr>
                                <m:t>𝐶</m:t>
                              </m:r>
                            </m:e>
                            <m:sub>
                              <m:r>
                                <a:rPr lang="ko-KR" altLang="en-US" sz="1600">
                                  <a:latin typeface="Cambria Math" panose="02040503050406030204" pitchFamily="18" charset="0"/>
                                </a:rPr>
                                <m:t>𝑖𝑛</m:t>
                              </m:r>
                            </m:sub>
                          </m:sSub>
                        </m:den>
                      </m:f>
                    </m:oMath>
                  </m:oMathPara>
                </a14:m>
                <a:endParaRPr lang="ko-KR" altLang="en-US" sz="1600" dirty="0"/>
              </a:p>
            </p:txBody>
          </p:sp>
        </mc:Choice>
        <mc:Fallback xmlns="">
          <p:sp>
            <p:nvSpPr>
              <p:cNvPr id="13" name="Object 6">
                <a:extLst>
                  <a:ext uri="{FF2B5EF4-FFF2-40B4-BE49-F238E27FC236}">
                    <a16:creationId xmlns:a16="http://schemas.microsoft.com/office/drawing/2014/main" xmlns="" xmlns:a14="http://schemas.microsoft.com/office/drawing/2010/main" id="{1F8AA63D-8509-4728-B67E-D852D364C3E8}"/>
                  </a:ext>
                </a:extLst>
              </p:cNvPr>
              <p:cNvSpPr txBox="1">
                <a:spLocks noRot="1" noChangeAspect="1" noMove="1" noResize="1" noEditPoints="1" noAdjustHandles="1" noChangeArrowheads="1" noChangeShapeType="1" noTextEdit="1"/>
              </p:cNvSpPr>
              <p:nvPr/>
            </p:nvSpPr>
            <p:spPr bwMode="auto">
              <a:xfrm>
                <a:off x="4137661" y="2713319"/>
                <a:ext cx="1627504" cy="59651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Object 8">
                <a:extLst>
                  <a:ext uri="{FF2B5EF4-FFF2-40B4-BE49-F238E27FC236}">
                    <a16:creationId xmlns:a16="http://schemas.microsoft.com/office/drawing/2014/main" id="{F01F2EF2-86F3-402C-931B-6E7A9C91CA12}"/>
                  </a:ext>
                </a:extLst>
              </p:cNvPr>
              <p:cNvSpPr txBox="1"/>
              <p:nvPr/>
            </p:nvSpPr>
            <p:spPr bwMode="auto">
              <a:xfrm>
                <a:off x="4137661" y="4232834"/>
                <a:ext cx="1627504" cy="659585"/>
              </a:xfrm>
              <a:prstGeom prst="rect">
                <a:avLst/>
              </a:prstGeom>
              <a:solidFill>
                <a:srgbClr val="F2F2F2"/>
              </a:solidFill>
            </p:spPr>
            <p:txBody>
              <a:bodyPr wrap="none" lIns="0" rIns="0" rtlCol="0" anchor="ctr">
                <a:noAutofit/>
                <a:scene3d>
                  <a:camera prst="orthographicFront"/>
                  <a:lightRig rig="threePt" dir="t"/>
                </a:scene3d>
                <a:sp3d>
                  <a:bevelT w="0" h="6350"/>
                  <a:bevelB w="0" h="0"/>
                </a:sp3d>
              </a:bodyPr>
              <a:lstStyle>
                <a:defPPr>
                  <a:defRPr lang="ko-KR"/>
                </a:defPPr>
                <a:lvl1pPr lvl="0">
                  <a:defRPr sz="1600" i="1">
                    <a:solidFill>
                      <a:srgbClr val="000000"/>
                    </a:solidFill>
                    <a:latin typeface="Cambria Math" panose="02040503050406030204" pitchFamily="18" charset="0"/>
                    <a:ea typeface="SamsungOne-400" panose="020B0503030303020204" pitchFamily="34" charset="0"/>
                  </a:defRPr>
                </a:lvl1pPr>
              </a:lstStyle>
              <a:p>
                <a:pPr/>
                <a14:m>
                  <m:oMathPara xmlns:m="http://schemas.openxmlformats.org/officeDocument/2006/math">
                    <m:oMathParaPr>
                      <m:jc m:val="centerGroup"/>
                    </m:oMathParaPr>
                    <m:oMath xmlns:m="http://schemas.openxmlformats.org/officeDocument/2006/math">
                      <m:sSub>
                        <m:sSubPr>
                          <m:ctrlPr>
                            <a:rPr lang="ko-KR" altLang="en-US" i="1">
                              <a:latin typeface="Cambria Math" panose="02040503050406030204" pitchFamily="18" charset="0"/>
                            </a:rPr>
                          </m:ctrlPr>
                        </m:sSubPr>
                        <m:e>
                          <m:r>
                            <a:rPr lang="ko-KR" altLang="en-US">
                              <a:latin typeface="Cambria Math" panose="02040503050406030204" pitchFamily="18" charset="0"/>
                            </a:rPr>
                            <m:t>𝐶</m:t>
                          </m:r>
                        </m:e>
                        <m:sub>
                          <m:r>
                            <a:rPr lang="ko-KR" altLang="en-US">
                              <a:latin typeface="Cambria Math" panose="02040503050406030204" pitchFamily="18" charset="0"/>
                            </a:rPr>
                            <m:t>𝑒</m:t>
                          </m:r>
                        </m:sub>
                      </m:sSub>
                      <m:r>
                        <a:rPr lang="ko-KR" altLang="en-US">
                          <a:latin typeface="Cambria Math" panose="02040503050406030204" pitchFamily="18" charset="0"/>
                        </a:rPr>
                        <m:t>&gt;</m:t>
                      </m:r>
                      <m:f>
                        <m:fPr>
                          <m:ctrlPr>
                            <a:rPr lang="ko-KR" altLang="en-US" i="1">
                              <a:latin typeface="Cambria Math" panose="02040503050406030204" pitchFamily="18" charset="0"/>
                            </a:rPr>
                          </m:ctrlPr>
                        </m:fPr>
                        <m:num>
                          <m:r>
                            <a:rPr lang="ko-KR" altLang="en-US">
                              <a:latin typeface="Cambria Math" panose="02040503050406030204" pitchFamily="18" charset="0"/>
                            </a:rPr>
                            <m:t>1</m:t>
                          </m:r>
                        </m:num>
                        <m:den>
                          <m:r>
                            <a:rPr lang="ko-KR" altLang="en-US">
                              <a:latin typeface="Cambria Math" panose="02040503050406030204" pitchFamily="18" charset="0"/>
                            </a:rPr>
                            <m:t>2</m:t>
                          </m:r>
                          <m:r>
                            <a:rPr lang="ko-KR" altLang="en-US">
                              <a:latin typeface="Cambria Math" panose="02040503050406030204" pitchFamily="18" charset="0"/>
                            </a:rPr>
                            <m:t>𝜋</m:t>
                          </m:r>
                          <m:sSub>
                            <m:sSubPr>
                              <m:ctrlPr>
                                <a:rPr lang="ko-KR" altLang="en-US" i="1">
                                  <a:latin typeface="Cambria Math" panose="02040503050406030204" pitchFamily="18" charset="0"/>
                                </a:rPr>
                              </m:ctrlPr>
                            </m:sSubPr>
                            <m:e>
                              <m:r>
                                <a:rPr lang="ko-KR" altLang="en-US">
                                  <a:latin typeface="Cambria Math" panose="02040503050406030204" pitchFamily="18" charset="0"/>
                                </a:rPr>
                                <m:t>𝑓</m:t>
                              </m:r>
                            </m:e>
                            <m:sub>
                              <m:r>
                                <a:rPr lang="ko-KR" altLang="en-US">
                                  <a:latin typeface="Cambria Math" panose="02040503050406030204" pitchFamily="18" charset="0"/>
                                </a:rPr>
                                <m:t>𝑐</m:t>
                              </m:r>
                            </m:sub>
                          </m:sSub>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𝑒</m:t>
                              </m:r>
                            </m:sub>
                          </m:sSub>
                        </m:den>
                      </m:f>
                    </m:oMath>
                  </m:oMathPara>
                </a14:m>
                <a:endParaRPr lang="ko-KR" altLang="en-US" dirty="0"/>
              </a:p>
            </p:txBody>
          </p:sp>
        </mc:Choice>
        <mc:Fallback xmlns="">
          <p:sp>
            <p:nvSpPr>
              <p:cNvPr id="23" name="Object 8">
                <a:extLst>
                  <a:ext uri="{FF2B5EF4-FFF2-40B4-BE49-F238E27FC236}">
                    <a16:creationId xmlns:a16="http://schemas.microsoft.com/office/drawing/2014/main" xmlns="" xmlns:a14="http://schemas.microsoft.com/office/drawing/2010/main" id="{F01F2EF2-86F3-402C-931B-6E7A9C91CA12}"/>
                  </a:ext>
                </a:extLst>
              </p:cNvPr>
              <p:cNvSpPr txBox="1">
                <a:spLocks noRot="1" noChangeAspect="1" noMove="1" noResize="1" noEditPoints="1" noAdjustHandles="1" noChangeArrowheads="1" noChangeShapeType="1" noTextEdit="1"/>
              </p:cNvSpPr>
              <p:nvPr/>
            </p:nvSpPr>
            <p:spPr bwMode="auto">
              <a:xfrm>
                <a:off x="4137661" y="4232834"/>
                <a:ext cx="1627504" cy="659585"/>
              </a:xfrm>
              <a:prstGeom prst="rect">
                <a:avLst/>
              </a:prstGeom>
              <a:blipFill rotWithShape="0">
                <a:blip r:embed="rId6"/>
                <a:stretch>
                  <a:fillRect/>
                </a:stretch>
              </a:blipFill>
            </p:spPr>
            <p:txBody>
              <a:bodyPr/>
              <a:lstStyle/>
              <a:p>
                <a:r>
                  <a:rPr lang="ko-KR" altLang="en-US">
                    <a:noFill/>
                  </a:rPr>
                  <a:t> </a:t>
                </a:r>
              </a:p>
            </p:txBody>
          </p:sp>
        </mc:Fallback>
      </mc:AlternateContent>
      <p:sp>
        <p:nvSpPr>
          <p:cNvPr id="24" name="Text Box 10">
            <a:extLst>
              <a:ext uri="{FF2B5EF4-FFF2-40B4-BE49-F238E27FC236}">
                <a16:creationId xmlns:a16="http://schemas.microsoft.com/office/drawing/2014/main" id="{B054A452-2911-4BBA-8A71-7CD080605E50}"/>
              </a:ext>
            </a:extLst>
          </p:cNvPr>
          <p:cNvSpPr txBox="1">
            <a:spLocks noChangeArrowheads="1"/>
          </p:cNvSpPr>
          <p:nvPr/>
        </p:nvSpPr>
        <p:spPr bwMode="auto">
          <a:xfrm>
            <a:off x="710023" y="5031956"/>
            <a:ext cx="8487381" cy="360850"/>
          </a:xfrm>
          <a:prstGeom prst="rect">
            <a:avLst/>
          </a:prstGeom>
          <a:solidFill>
            <a:srgbClr val="ECEFF6"/>
          </a:solidFill>
          <a:ln>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defPPr>
              <a:defRPr lang="ko-KR"/>
            </a:defPPr>
            <a:lvl1pPr algn="just">
              <a:spcAft>
                <a:spcPts val="0"/>
              </a:spcAft>
              <a:defRPr sz="1300">
                <a:latin typeface="SamsungOne-400" panose="020B0503030303020204" pitchFamily="34" charset="0"/>
                <a:ea typeface="SamsungOne-400" panose="020B0503030303020204" pitchFamily="34" charset="0"/>
                <a:cs typeface="Tahoma" panose="020B0604030504040204" pitchFamily="34" charset="0"/>
              </a:defRPr>
            </a:lvl1pPr>
            <a:lvl2pPr marL="742950" indent="-285750" eaLnBrk="0" hangingPunct="0">
              <a:defRPr kumimoji="1" sz="2400">
                <a:solidFill>
                  <a:schemeClr val="tx1"/>
                </a:solidFill>
                <a:latin typeface="굴림" pitchFamily="50" charset="-127"/>
                <a:ea typeface="굴림" pitchFamily="50" charset="-127"/>
              </a:defRPr>
            </a:lvl2pPr>
            <a:lvl3pPr marL="1143000" indent="-228600" eaLnBrk="0" hangingPunct="0">
              <a:defRPr kumimoji="1" sz="2400">
                <a:solidFill>
                  <a:schemeClr val="tx1"/>
                </a:solidFill>
                <a:latin typeface="굴림" pitchFamily="50" charset="-127"/>
                <a:ea typeface="굴림" pitchFamily="50" charset="-127"/>
              </a:defRPr>
            </a:lvl3pPr>
            <a:lvl4pPr marL="1600200" indent="-228600" eaLnBrk="0" hangingPunct="0">
              <a:defRPr kumimoji="1" sz="2400">
                <a:solidFill>
                  <a:schemeClr val="tx1"/>
                </a:solidFill>
                <a:latin typeface="굴림" pitchFamily="50" charset="-127"/>
                <a:ea typeface="굴림" pitchFamily="50" charset="-127"/>
              </a:defRPr>
            </a:lvl4pPr>
            <a:lvl5pPr marL="2057400" indent="-228600" eaLnBrk="0" hangingPunct="0">
              <a:defRPr kumimoji="1" sz="2400">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sz="2400">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sz="2400">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sz="2400">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sz="2400">
                <a:solidFill>
                  <a:schemeClr val="tx1"/>
                </a:solidFill>
                <a:latin typeface="굴림" pitchFamily="50" charset="-127"/>
                <a:ea typeface="굴림" pitchFamily="50" charset="-127"/>
              </a:defRPr>
            </a:lvl9pPr>
          </a:lstStyle>
          <a:p>
            <a:pPr lvl="0" algn="ctr">
              <a:spcAft>
                <a:spcPct val="0"/>
              </a:spcAft>
              <a:defRPr/>
            </a:pPr>
            <a:r>
              <a:rPr lang="en-US" altLang="ko-KR" sz="1400" b="1" dirty="0">
                <a:solidFill>
                  <a:schemeClr val="tx1">
                    <a:lumMod val="85000"/>
                    <a:lumOff val="15000"/>
                  </a:schemeClr>
                </a:solidFill>
              </a:rPr>
              <a:t>Do not use </a:t>
            </a:r>
            <a:r>
              <a:rPr lang="en-US" altLang="ko-KR" sz="1400" b="1" i="1" dirty="0" err="1">
                <a:solidFill>
                  <a:schemeClr val="tx1">
                    <a:lumMod val="85000"/>
                    <a:lumOff val="15000"/>
                  </a:schemeClr>
                </a:solidFill>
              </a:rPr>
              <a:t>C</a:t>
            </a:r>
            <a:r>
              <a:rPr lang="en-US" altLang="ko-KR" sz="1400" b="1" i="1" baseline="-25000" dirty="0" err="1">
                <a:solidFill>
                  <a:schemeClr val="tx1">
                    <a:lumMod val="85000"/>
                    <a:lumOff val="15000"/>
                  </a:schemeClr>
                </a:solidFill>
              </a:rPr>
              <a:t>in</a:t>
            </a:r>
            <a:r>
              <a:rPr lang="en-US" altLang="ko-KR" sz="1400" b="1" dirty="0">
                <a:solidFill>
                  <a:schemeClr val="tx1">
                    <a:lumMod val="85000"/>
                    <a:lumOff val="15000"/>
                  </a:schemeClr>
                </a:solidFill>
              </a:rPr>
              <a:t> or </a:t>
            </a:r>
            <a:r>
              <a:rPr lang="en-US" altLang="ko-KR" sz="1400" b="1" i="1" dirty="0">
                <a:solidFill>
                  <a:schemeClr val="tx1">
                    <a:lumMod val="85000"/>
                    <a:lumOff val="15000"/>
                  </a:schemeClr>
                </a:solidFill>
              </a:rPr>
              <a:t>C</a:t>
            </a:r>
            <a:r>
              <a:rPr lang="en-US" altLang="ko-KR" sz="1400" b="1" i="1" baseline="-25000" dirty="0">
                <a:solidFill>
                  <a:schemeClr val="tx1">
                    <a:lumMod val="85000"/>
                    <a:lumOff val="15000"/>
                  </a:schemeClr>
                </a:solidFill>
              </a:rPr>
              <a:t>e</a:t>
            </a:r>
            <a:r>
              <a:rPr lang="en-US" altLang="ko-KR" sz="1400" b="1" dirty="0">
                <a:solidFill>
                  <a:schemeClr val="tx1">
                    <a:lumMod val="85000"/>
                    <a:lumOff val="15000"/>
                  </a:schemeClr>
                </a:solidFill>
              </a:rPr>
              <a:t> for DC amplification.</a:t>
            </a:r>
            <a:endParaRPr lang="ko-KR" altLang="en-US" sz="1400" b="1" dirty="0">
              <a:solidFill>
                <a:schemeClr val="tx1">
                  <a:lumMod val="85000"/>
                  <a:lumOff val="15000"/>
                </a:schemeClr>
              </a:solidFill>
              <a:ea typeface="굴림" pitchFamily="50" charset="-127"/>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CF224E8C-978B-4675-9918-466BAE097054}"/>
                  </a:ext>
                </a:extLst>
              </p:cNvPr>
              <p:cNvSpPr/>
              <p:nvPr/>
            </p:nvSpPr>
            <p:spPr>
              <a:xfrm>
                <a:off x="712182" y="3672685"/>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1" indent="-182526">
                  <a:spcAft>
                    <a:spcPts val="800"/>
                  </a:spcAft>
                  <a:buClr>
                    <a:srgbClr val="193EB0"/>
                  </a:buClr>
                  <a:buSzPct val="80000"/>
                  <a:buFont typeface="SamsungOne 400" panose="020B0503030303020204" pitchFamily="34" charset="0"/>
                  <a:buChar char="‣"/>
                </a:pPr>
                <a:r>
                  <a:rPr lang="en-US" altLang="ko-KR" sz="1300" dirty="0">
                    <a:solidFill>
                      <a:schemeClr val="tx1"/>
                    </a:solidFill>
                    <a:latin typeface="SamsungOne-400" panose="020B0503030303020204" pitchFamily="34" charset="0"/>
                    <a:ea typeface="SamsungOne-400" panose="020B0503030303020204" pitchFamily="34" charset="0"/>
                  </a:rPr>
                  <a:t>The capacitor of the emitter must also be determined to have sufficiently low infidelity for the lowest frequency and is obtained by the following equation. For example, since </a:t>
                </a:r>
                <a14:m>
                  <m:oMath xmlns:m="http://schemas.openxmlformats.org/officeDocument/2006/math">
                    <m:sSub>
                      <m:sSubPr>
                        <m:ctrlPr>
                          <a:rPr lang="en-US" altLang="ko-KR" sz="1200" i="1" dirty="0" smtClean="0">
                            <a:solidFill>
                              <a:schemeClr val="tx1"/>
                            </a:solidFill>
                            <a:latin typeface="Cambria Math" panose="02040503050406030204" pitchFamily="18" charset="0"/>
                          </a:rPr>
                        </m:ctrlPr>
                      </m:sSubPr>
                      <m:e>
                        <m:r>
                          <a:rPr lang="en-US" altLang="ko-KR" sz="1200" i="1" dirty="0" smtClean="0">
                            <a:solidFill>
                              <a:schemeClr val="tx1"/>
                            </a:solidFill>
                            <a:latin typeface="Cambria Math" panose="02040503050406030204" pitchFamily="18" charset="0"/>
                          </a:rPr>
                          <m:t>𝐶</m:t>
                        </m:r>
                      </m:e>
                      <m:sub>
                        <m:r>
                          <a:rPr lang="en-US" altLang="ko-KR" sz="1200" i="1" dirty="0" smtClean="0">
                            <a:solidFill>
                              <a:schemeClr val="tx1"/>
                            </a:solidFill>
                            <a:latin typeface="Cambria Math" panose="02040503050406030204" pitchFamily="18" charset="0"/>
                          </a:rPr>
                          <m:t>𝑒</m:t>
                        </m:r>
                      </m:sub>
                    </m:sSub>
                    <m:r>
                      <a:rPr lang="en-US" altLang="ko-KR" sz="1200" i="1" dirty="0" smtClean="0">
                        <a:solidFill>
                          <a:schemeClr val="tx1"/>
                        </a:solidFill>
                        <a:latin typeface="Cambria Math" panose="02040503050406030204" pitchFamily="18" charset="0"/>
                      </a:rPr>
                      <m:t> </m:t>
                    </m:r>
                  </m:oMath>
                </a14:m>
                <a:r>
                  <a:rPr lang="en-US" altLang="ko-KR" sz="1300" dirty="0">
                    <a:solidFill>
                      <a:schemeClr val="tx1"/>
                    </a:solidFill>
                    <a:latin typeface="SamsungOne-400" panose="020B0503030303020204" pitchFamily="34" charset="0"/>
                    <a:ea typeface="SamsungOne-400" panose="020B0503030303020204" pitchFamily="34" charset="0"/>
                  </a:rPr>
                  <a:t>&gt;40</a:t>
                </a:r>
                <a:r>
                  <a:rPr lang="en-US" altLang="ko-KR" sz="1300" dirty="0">
                    <a:solidFill>
                      <a:schemeClr val="tx1"/>
                    </a:solidFill>
                    <a:latin typeface="SamsungOne-400" panose="020B0503030303020204" pitchFamily="34" charset="0"/>
                    <a:ea typeface="SamsungOne-400" panose="020B0503030303020204" pitchFamily="34" charset="0"/>
                    <a:sym typeface="Symbol" pitchFamily="18" charset="2"/>
                  </a:rPr>
                  <a:t>F</a:t>
                </a:r>
                <a:r>
                  <a:rPr lang="en-US" altLang="ko-KR" sz="1300" dirty="0">
                    <a:solidFill>
                      <a:schemeClr val="tx1"/>
                    </a:solidFill>
                    <a:latin typeface="SamsungOne-400" panose="020B0503030303020204" pitchFamily="34" charset="0"/>
                    <a:ea typeface="SamsungOne-400" panose="020B0503030303020204" pitchFamily="34" charset="0"/>
                  </a:rPr>
                  <a:t>, about 100</a:t>
                </a:r>
                <a:r>
                  <a:rPr lang="en-US" altLang="ko-KR" sz="1300" dirty="0">
                    <a:solidFill>
                      <a:schemeClr val="tx1"/>
                    </a:solidFill>
                    <a:latin typeface="SamsungOne-400" panose="020B0503030303020204" pitchFamily="34" charset="0"/>
                    <a:ea typeface="SamsungOne-400" panose="020B0503030303020204" pitchFamily="34" charset="0"/>
                    <a:sym typeface="Symbol" pitchFamily="18" charset="2"/>
                  </a:rPr>
                  <a:t>F</a:t>
                </a:r>
                <a:r>
                  <a:rPr lang="en-US" altLang="ko-KR" sz="1300" dirty="0">
                    <a:solidFill>
                      <a:schemeClr val="tx1"/>
                    </a:solidFill>
                    <a:latin typeface="SamsungOne-400" panose="020B0503030303020204" pitchFamily="34" charset="0"/>
                    <a:ea typeface="SamsungOne-400" panose="020B0503030303020204" pitchFamily="34" charset="0"/>
                  </a:rPr>
                  <a:t> can be used.</a:t>
                </a:r>
              </a:p>
            </p:txBody>
          </p:sp>
        </mc:Choice>
        <mc:Fallback xmlns="">
          <p:sp>
            <p:nvSpPr>
              <p:cNvPr id="15" name="직사각형 14">
                <a:extLst>
                  <a:ext uri="{FF2B5EF4-FFF2-40B4-BE49-F238E27FC236}">
                    <a16:creationId xmlns:a16="http://schemas.microsoft.com/office/drawing/2014/main" id="{CF224E8C-978B-4675-9918-466BAE097054}"/>
                  </a:ext>
                </a:extLst>
              </p:cNvPr>
              <p:cNvSpPr>
                <a:spLocks noRot="1" noChangeAspect="1" noMove="1" noResize="1" noEditPoints="1" noAdjustHandles="1" noChangeArrowheads="1" noChangeShapeType="1" noTextEdit="1"/>
              </p:cNvSpPr>
              <p:nvPr/>
            </p:nvSpPr>
            <p:spPr>
              <a:xfrm>
                <a:off x="712182" y="3672685"/>
                <a:ext cx="8487381" cy="545481"/>
              </a:xfrm>
              <a:prstGeom prst="rect">
                <a:avLst/>
              </a:prstGeom>
              <a:blipFill>
                <a:blip r:embed="rId8"/>
                <a:stretch>
                  <a:fillRect l="-72"/>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5EC2AAA4-B3C7-478D-B05A-F6872DA07626}"/>
                  </a:ext>
                </a:extLst>
              </p:cNvPr>
              <p:cNvSpPr/>
              <p:nvPr/>
            </p:nvSpPr>
            <p:spPr>
              <a:xfrm>
                <a:off x="580388" y="3442573"/>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pPr>
                <a:r>
                  <a:rPr lang="en-US" altLang="ko-KR" sz="1400" dirty="0">
                    <a:solidFill>
                      <a:schemeClr val="tx1"/>
                    </a:solidFill>
                    <a:latin typeface="SamsungOne-400" panose="020B0503030303020204" pitchFamily="34" charset="0"/>
                    <a:ea typeface="SamsungOne-400" panose="020B0503030303020204" pitchFamily="34" charset="0"/>
                  </a:rPr>
                  <a:t>Determination of bypass capacitor (</a:t>
                </a:r>
                <a14:m>
                  <m:oMath xmlns:m="http://schemas.openxmlformats.org/officeDocument/2006/math">
                    <m:sSub>
                      <m:sSubPr>
                        <m:ctrlPr>
                          <a:rPr lang="en-US" altLang="ko-KR" sz="1400" i="1" dirty="0" smtClean="0">
                            <a:solidFill>
                              <a:schemeClr val="tx1"/>
                            </a:solidFill>
                            <a:latin typeface="Cambria Math" panose="02040503050406030204" pitchFamily="18" charset="0"/>
                          </a:rPr>
                        </m:ctrlPr>
                      </m:sSubPr>
                      <m:e>
                        <m:r>
                          <a:rPr lang="en-US" altLang="ko-KR" sz="1400" i="1" dirty="0" smtClean="0">
                            <a:solidFill>
                              <a:schemeClr val="tx1"/>
                            </a:solidFill>
                            <a:latin typeface="Cambria Math" panose="02040503050406030204" pitchFamily="18" charset="0"/>
                          </a:rPr>
                          <m:t>𝐶</m:t>
                        </m:r>
                      </m:e>
                      <m:sub>
                        <m:r>
                          <a:rPr lang="en-US" altLang="ko-KR" sz="1400" i="1" dirty="0" smtClean="0">
                            <a:solidFill>
                              <a:schemeClr val="tx1"/>
                            </a:solidFill>
                            <a:latin typeface="Cambria Math" panose="02040503050406030204" pitchFamily="18" charset="0"/>
                          </a:rPr>
                          <m:t>𝑒</m:t>
                        </m:r>
                      </m:sub>
                    </m:sSub>
                  </m:oMath>
                </a14:m>
                <a:r>
                  <a:rPr lang="en-US" altLang="ko-KR" sz="1400" dirty="0">
                    <a:solidFill>
                      <a:schemeClr val="tx1"/>
                    </a:solidFill>
                    <a:latin typeface="SamsungOne-400" panose="020B0503030303020204" pitchFamily="34" charset="0"/>
                    <a:ea typeface="SamsungOne-400" panose="020B0503030303020204" pitchFamily="34" charset="0"/>
                  </a:rPr>
                  <a:t>)</a:t>
                </a:r>
              </a:p>
            </p:txBody>
          </p:sp>
        </mc:Choice>
        <mc:Fallback xmlns="">
          <p:sp>
            <p:nvSpPr>
              <p:cNvPr id="16" name="직사각형 15">
                <a:extLst>
                  <a:ext uri="{FF2B5EF4-FFF2-40B4-BE49-F238E27FC236}">
                    <a16:creationId xmlns:a16="http://schemas.microsoft.com/office/drawing/2014/main" id="{5EC2AAA4-B3C7-478D-B05A-F6872DA07626}"/>
                  </a:ext>
                </a:extLst>
              </p:cNvPr>
              <p:cNvSpPr>
                <a:spLocks noRot="1" noChangeAspect="1" noMove="1" noResize="1" noEditPoints="1" noAdjustHandles="1" noChangeArrowheads="1" noChangeShapeType="1" noTextEdit="1"/>
              </p:cNvSpPr>
              <p:nvPr/>
            </p:nvSpPr>
            <p:spPr>
              <a:xfrm>
                <a:off x="580388" y="3442573"/>
                <a:ext cx="8619175" cy="215444"/>
              </a:xfrm>
              <a:prstGeom prst="rect">
                <a:avLst/>
              </a:prstGeom>
              <a:blipFill>
                <a:blip r:embed="rId9"/>
                <a:stretch>
                  <a:fillRect l="-141" t="-2857"/>
                </a:stretch>
              </a:blipFill>
              <a:ln>
                <a:noFill/>
              </a:ln>
            </p:spPr>
            <p:txBody>
              <a:bodyPr/>
              <a:lstStyle/>
              <a:p>
                <a:r>
                  <a:rPr lang="ko-KR" altLang="en-US">
                    <a:noFill/>
                  </a:rPr>
                  <a:t> </a:t>
                </a:r>
              </a:p>
            </p:txBody>
          </p:sp>
        </mc:Fallback>
      </mc:AlternateContent>
      <p:sp>
        <p:nvSpPr>
          <p:cNvPr id="14"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33237868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1" name="직사각형 10">
            <a:extLst>
              <a:ext uri="{FF2B5EF4-FFF2-40B4-BE49-F238E27FC236}">
                <a16:creationId xmlns:a16="http://schemas.microsoft.com/office/drawing/2014/main" id="{32E4E54E-F85D-483F-BFE5-DAFB483554D3}"/>
              </a:ext>
            </a:extLst>
          </p:cNvPr>
          <p:cNvSpPr/>
          <p:nvPr/>
        </p:nvSpPr>
        <p:spPr>
          <a:xfrm>
            <a:off x="712182" y="1751850"/>
            <a:ext cx="8487381"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Những điểm cơ bản về mạch khuếch đại thuật toán</a:t>
            </a:r>
          </a:p>
          <a:p>
            <a:pPr marL="285750" lvl="1" indent="-285750">
              <a:spcAft>
                <a:spcPts val="800"/>
              </a:spcAft>
              <a:buClr>
                <a:srgbClr val="193EB0"/>
              </a:buClr>
              <a:buSzPct val="80000"/>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Mạch có hai đầu vào vi sai, một đầu ra và hai chân cấp nguồn. Hoạt động cơ bản là khuếch đại và hiển thị độ chênh lệch điện áp giữa hai cực đầu vào.</a:t>
            </a:r>
          </a:p>
          <a:p>
            <a:pPr marL="0" lvl="1">
              <a:spcAft>
                <a:spcPts val="800"/>
              </a:spcAft>
              <a:buClr>
                <a:srgbClr val="193EB0"/>
              </a:buClr>
              <a:buSzPct val="80000"/>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pPr>
            <a:r>
              <a:rPr lang="vi-VN" altLang="ko-KR" sz="1400" dirty="0">
                <a:solidFill>
                  <a:schemeClr val="tx1"/>
                </a:solidFill>
                <a:latin typeface="SamsungOne-400" panose="020B0503030303020204" pitchFamily="34" charset="0"/>
                <a:ea typeface="SamsungOne-400" panose="020B0503030303020204" pitchFamily="34" charset="0"/>
              </a:rPr>
              <a:t>Thiết kế cơ bản của mạch khuếch đại thuật toán</a:t>
            </a:r>
          </a:p>
        </p:txBody>
      </p:sp>
      <p:sp>
        <p:nvSpPr>
          <p:cNvPr id="24" name="Text Box 10">
            <a:extLst>
              <a:ext uri="{FF2B5EF4-FFF2-40B4-BE49-F238E27FC236}">
                <a16:creationId xmlns:a16="http://schemas.microsoft.com/office/drawing/2014/main" id="{B054A452-2911-4BBA-8A71-7CD080605E50}"/>
              </a:ext>
            </a:extLst>
          </p:cNvPr>
          <p:cNvSpPr txBox="1">
            <a:spLocks noChangeArrowheads="1"/>
          </p:cNvSpPr>
          <p:nvPr/>
        </p:nvSpPr>
        <p:spPr bwMode="auto">
          <a:xfrm>
            <a:off x="710023" y="4904117"/>
            <a:ext cx="8487381" cy="576293"/>
          </a:xfrm>
          <a:prstGeom prst="rect">
            <a:avLst/>
          </a:prstGeom>
          <a:solidFill>
            <a:srgbClr val="ECEFF6"/>
          </a:solidFill>
          <a:ln>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defPPr>
              <a:defRPr lang="ko-KR"/>
            </a:defPPr>
            <a:lvl1pPr algn="just">
              <a:spcAft>
                <a:spcPts val="0"/>
              </a:spcAft>
              <a:defRPr sz="1300">
                <a:latin typeface="SamsungOne-400" panose="020B0503030303020204" pitchFamily="34" charset="0"/>
                <a:ea typeface="SamsungOne-400" panose="020B0503030303020204" pitchFamily="34" charset="0"/>
                <a:cs typeface="Tahoma" panose="020B0604030504040204" pitchFamily="34" charset="0"/>
              </a:defRPr>
            </a:lvl1pPr>
            <a:lvl2pPr marL="742950" indent="-285750" eaLnBrk="0" hangingPunct="0">
              <a:defRPr kumimoji="1" sz="2400">
                <a:solidFill>
                  <a:schemeClr val="tx1"/>
                </a:solidFill>
                <a:latin typeface="굴림" pitchFamily="50" charset="-127"/>
                <a:ea typeface="굴림" pitchFamily="50" charset="-127"/>
              </a:defRPr>
            </a:lvl2pPr>
            <a:lvl3pPr marL="1143000" indent="-228600" eaLnBrk="0" hangingPunct="0">
              <a:defRPr kumimoji="1" sz="2400">
                <a:solidFill>
                  <a:schemeClr val="tx1"/>
                </a:solidFill>
                <a:latin typeface="굴림" pitchFamily="50" charset="-127"/>
                <a:ea typeface="굴림" pitchFamily="50" charset="-127"/>
              </a:defRPr>
            </a:lvl3pPr>
            <a:lvl4pPr marL="1600200" indent="-228600" eaLnBrk="0" hangingPunct="0">
              <a:defRPr kumimoji="1" sz="2400">
                <a:solidFill>
                  <a:schemeClr val="tx1"/>
                </a:solidFill>
                <a:latin typeface="굴림" pitchFamily="50" charset="-127"/>
                <a:ea typeface="굴림" pitchFamily="50" charset="-127"/>
              </a:defRPr>
            </a:lvl4pPr>
            <a:lvl5pPr marL="2057400" indent="-228600" eaLnBrk="0" hangingPunct="0">
              <a:defRPr kumimoji="1" sz="2400">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sz="2400">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sz="2400">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sz="2400">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sz="2400">
                <a:solidFill>
                  <a:schemeClr val="tx1"/>
                </a:solidFill>
                <a:latin typeface="굴림" pitchFamily="50" charset="-127"/>
                <a:ea typeface="굴림" pitchFamily="50" charset="-127"/>
              </a:defRPr>
            </a:lvl9pPr>
          </a:lstStyle>
          <a:p>
            <a:pPr lvl="0" algn="ctr">
              <a:spcAft>
                <a:spcPct val="0"/>
              </a:spcAft>
              <a:defRPr/>
            </a:pPr>
            <a:r>
              <a:rPr lang="vi-VN" altLang="ko-KR" sz="1400" b="1" dirty="0">
                <a:solidFill>
                  <a:schemeClr val="tx1">
                    <a:lumMod val="85000"/>
                    <a:lumOff val="15000"/>
                  </a:schemeClr>
                </a:solidFill>
              </a:rPr>
              <a:t>Ưu điểm lớn là độ khuếch đại gần như vô hạn.</a:t>
            </a:r>
          </a:p>
          <a:p>
            <a:pPr lvl="0" algn="ctr">
              <a:spcAft>
                <a:spcPct val="0"/>
              </a:spcAft>
              <a:defRPr/>
            </a:pPr>
            <a:r>
              <a:rPr lang="vi-VN" altLang="ko-KR" sz="1400" b="1" dirty="0">
                <a:solidFill>
                  <a:schemeClr val="tx1">
                    <a:lumMod val="85000"/>
                    <a:lumOff val="15000"/>
                  </a:schemeClr>
                </a:solidFill>
              </a:rPr>
              <a:t>Sử dụng mạch hồi tiếp âm để vận hành một bộ khuếch đại thực.</a:t>
            </a:r>
          </a:p>
        </p:txBody>
      </p:sp>
      <p:sp>
        <p:nvSpPr>
          <p:cNvPr id="26" name="Text Box 16">
            <a:extLst>
              <a:ext uri="{FF2B5EF4-FFF2-40B4-BE49-F238E27FC236}">
                <a16:creationId xmlns:a16="http://schemas.microsoft.com/office/drawing/2014/main" id="{665AC6A1-D262-4D28-8330-30C337F6D982}"/>
              </a:ext>
            </a:extLst>
          </p:cNvPr>
          <p:cNvSpPr txBox="1">
            <a:spLocks noChangeArrowheads="1"/>
          </p:cNvSpPr>
          <p:nvPr/>
        </p:nvSpPr>
        <p:spPr bwMode="auto">
          <a:xfrm>
            <a:off x="3422773" y="4382966"/>
            <a:ext cx="3060454"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t>Ký</a:t>
            </a:r>
            <a:r>
              <a:rPr lang="en-US" altLang="ko-KR" dirty="0"/>
              <a:t> </a:t>
            </a:r>
            <a:r>
              <a:rPr lang="en-US" altLang="ko-KR" dirty="0" err="1"/>
              <a:t>hiệu</a:t>
            </a:r>
            <a:r>
              <a:rPr lang="en-US" altLang="ko-KR" dirty="0"/>
              <a:t> </a:t>
            </a:r>
            <a:r>
              <a:rPr lang="en-US" altLang="ko-KR" dirty="0" err="1"/>
              <a:t>bộ</a:t>
            </a:r>
            <a:r>
              <a:rPr lang="en-US" altLang="ko-KR" dirty="0"/>
              <a:t> </a:t>
            </a:r>
            <a:r>
              <a:rPr lang="en-US" altLang="ko-KR" dirty="0" err="1"/>
              <a:t>khuếch</a:t>
            </a:r>
            <a:r>
              <a:rPr lang="en-US" altLang="ko-KR" dirty="0"/>
              <a:t> </a:t>
            </a:r>
            <a:r>
              <a:rPr lang="en-US" altLang="ko-KR" dirty="0" err="1"/>
              <a:t>đại</a:t>
            </a:r>
            <a:r>
              <a:rPr lang="en-US" altLang="ko-KR" dirty="0"/>
              <a:t> </a:t>
            </a:r>
            <a:r>
              <a:rPr lang="en-US" altLang="ko-KR" dirty="0" err="1"/>
              <a:t>thuật</a:t>
            </a:r>
            <a:r>
              <a:rPr lang="en-US" altLang="ko-KR" dirty="0"/>
              <a:t> </a:t>
            </a:r>
            <a:r>
              <a:rPr lang="en-US" altLang="ko-KR" dirty="0" err="1"/>
              <a:t>toán</a:t>
            </a:r>
            <a:endParaRPr lang="en-US" altLang="ko-KR" dirty="0"/>
          </a:p>
        </p:txBody>
      </p:sp>
      <p:sp>
        <p:nvSpPr>
          <p:cNvPr id="21"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grpSp>
        <p:nvGrpSpPr>
          <p:cNvPr id="2" name="그룹 19">
            <a:extLst>
              <a:ext uri="{FF2B5EF4-FFF2-40B4-BE49-F238E27FC236}">
                <a16:creationId xmlns:a16="http://schemas.microsoft.com/office/drawing/2014/main" id="{CDD50309-F60C-57D9-90C4-DB2EB19F0F1A}"/>
              </a:ext>
            </a:extLst>
          </p:cNvPr>
          <p:cNvGrpSpPr/>
          <p:nvPr/>
        </p:nvGrpSpPr>
        <p:grpSpPr>
          <a:xfrm>
            <a:off x="2991611" y="2734661"/>
            <a:ext cx="3919602" cy="1370050"/>
            <a:chOff x="12636247" y="3162022"/>
            <a:chExt cx="3919602" cy="1370050"/>
          </a:xfrm>
        </p:grpSpPr>
        <p:pic>
          <p:nvPicPr>
            <p:cNvPr id="3" name="Picture 9">
              <a:extLst>
                <a:ext uri="{FF2B5EF4-FFF2-40B4-BE49-F238E27FC236}">
                  <a16:creationId xmlns:a16="http://schemas.microsoft.com/office/drawing/2014/main" id="{3F92F385-99F8-552C-CF83-D6BD1DB39AA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291142" y="3162022"/>
              <a:ext cx="2735263"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1F7BDFB2-E2CF-F70E-CEB1-1DB6752F55A0}"/>
                </a:ext>
              </a:extLst>
            </p:cNvPr>
            <p:cNvSpPr txBox="1"/>
            <p:nvPr/>
          </p:nvSpPr>
          <p:spPr>
            <a:xfrm>
              <a:off x="15620972" y="3710402"/>
              <a:ext cx="934877" cy="292388"/>
            </a:xfrm>
            <a:prstGeom prst="rect">
              <a:avLst/>
            </a:prstGeom>
            <a:solidFill>
              <a:schemeClr val="bg1"/>
            </a:solidFill>
          </p:spPr>
          <p:txBody>
            <a:bodyPr wrap="square" rtlCol="0">
              <a:spAutoFit/>
            </a:bodyPr>
            <a:lstStyle>
              <a:defPPr>
                <a:defRPr lang="ko-KR"/>
              </a:defPPr>
              <a:lvl1pPr marL="0" marR="0" lvl="0" indent="0" defTabSz="914400" eaLnBrk="1" hangingPunct="1">
                <a:lnSpc>
                  <a:spcPct val="100000"/>
                </a:lnSpc>
                <a:buClrTx/>
                <a:buSzTx/>
                <a:buFontTx/>
                <a:buNone/>
                <a:tabLst/>
                <a:defRPr sz="1300">
                  <a:solidFill>
                    <a:schemeClr val="tx1">
                      <a:lumMod val="85000"/>
                      <a:lumOff val="15000"/>
                    </a:schemeClr>
                  </a:solidFill>
                  <a:latin typeface="SamsungOne-400" panose="020B0503030303020204" pitchFamily="34" charset="0"/>
                  <a:ea typeface="SamsungOne-400" panose="020B0503030303020204" pitchFamily="34" charset="0"/>
                  <a:cs typeface="+mn-cs"/>
                </a:defRPr>
              </a:lvl1pPr>
            </a:lstStyle>
            <a:p>
              <a:r>
                <a:rPr lang="vi-VN"/>
                <a:t>Đầu ra</a:t>
              </a:r>
            </a:p>
          </p:txBody>
        </p:sp>
        <p:sp>
          <p:nvSpPr>
            <p:cNvPr id="5" name="TextBox 4">
              <a:extLst>
                <a:ext uri="{FF2B5EF4-FFF2-40B4-BE49-F238E27FC236}">
                  <a16:creationId xmlns:a16="http://schemas.microsoft.com/office/drawing/2014/main" id="{4A3AE517-29E3-33C5-FB6D-A343D928DBD9}"/>
                </a:ext>
              </a:extLst>
            </p:cNvPr>
            <p:cNvSpPr txBox="1"/>
            <p:nvPr/>
          </p:nvSpPr>
          <p:spPr>
            <a:xfrm>
              <a:off x="14763320" y="3218517"/>
              <a:ext cx="1060515" cy="292388"/>
            </a:xfrm>
            <a:prstGeom prst="rect">
              <a:avLst/>
            </a:prstGeom>
            <a:solidFill>
              <a:schemeClr val="bg1"/>
            </a:solidFill>
          </p:spPr>
          <p:txBody>
            <a:bodyPr wrap="squar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vi-VN" sz="1300">
                  <a:solidFill>
                    <a:schemeClr val="tx1">
                      <a:lumMod val="85000"/>
                      <a:lumOff val="15000"/>
                    </a:schemeClr>
                  </a:solidFill>
                  <a:latin typeface="Arial" panose="020B0503030303020204" pitchFamily="34" charset="0"/>
                  <a:ea typeface="SamsungOne-400" panose="020B0503030303020204" pitchFamily="34" charset="0"/>
                  <a:cs typeface="+mn-cs"/>
                </a:rPr>
                <a:t>V nguồn +</a:t>
              </a:r>
            </a:p>
          </p:txBody>
        </p:sp>
        <p:sp>
          <p:nvSpPr>
            <p:cNvPr id="6" name="TextBox 5">
              <a:extLst>
                <a:ext uri="{FF2B5EF4-FFF2-40B4-BE49-F238E27FC236}">
                  <a16:creationId xmlns:a16="http://schemas.microsoft.com/office/drawing/2014/main" id="{118932EB-13A5-184D-1038-9FC83D82A6EC}"/>
                </a:ext>
              </a:extLst>
            </p:cNvPr>
            <p:cNvSpPr txBox="1"/>
            <p:nvPr/>
          </p:nvSpPr>
          <p:spPr>
            <a:xfrm>
              <a:off x="14734974" y="4224295"/>
              <a:ext cx="1060515" cy="307777"/>
            </a:xfrm>
            <a:prstGeom prst="rect">
              <a:avLst/>
            </a:prstGeom>
            <a:solidFill>
              <a:schemeClr val="bg1"/>
            </a:solidFill>
          </p:spPr>
          <p:txBody>
            <a:bodyPr wrap="square" rtlCol="0">
              <a:spAutoFit/>
            </a:bodyPr>
            <a:lstStyle>
              <a:defPPr>
                <a:defRPr lang="ko-KR"/>
              </a:defPPr>
              <a:lvl1pPr marL="0" marR="0" lvl="0" indent="0" defTabSz="914400" eaLnBrk="1" hangingPunct="1">
                <a:lnSpc>
                  <a:spcPct val="100000"/>
                </a:lnSpc>
                <a:buClrTx/>
                <a:buSzTx/>
                <a:buFontTx/>
                <a:buNone/>
                <a:tabLst/>
                <a:defRPr sz="1300">
                  <a:solidFill>
                    <a:schemeClr val="tx1">
                      <a:lumMod val="85000"/>
                      <a:lumOff val="15000"/>
                    </a:schemeClr>
                  </a:solidFill>
                  <a:latin typeface="SamsungOne-400" panose="020B0503030303020204" pitchFamily="34" charset="0"/>
                  <a:ea typeface="SamsungOne-400" panose="020B0503030303020204" pitchFamily="34" charset="0"/>
                  <a:cs typeface="+mn-cs"/>
                </a:defRPr>
              </a:lvl1pPr>
            </a:lstStyle>
            <a:p>
              <a:r>
                <a:rPr lang="vi-VN"/>
                <a:t>V nguồn -</a:t>
              </a:r>
            </a:p>
          </p:txBody>
        </p:sp>
        <p:sp>
          <p:nvSpPr>
            <p:cNvPr id="7" name="TextBox 6">
              <a:extLst>
                <a:ext uri="{FF2B5EF4-FFF2-40B4-BE49-F238E27FC236}">
                  <a16:creationId xmlns:a16="http://schemas.microsoft.com/office/drawing/2014/main" id="{41FE27AF-2972-FA4E-0A8F-72CEC80A83F9}"/>
                </a:ext>
              </a:extLst>
            </p:cNvPr>
            <p:cNvSpPr txBox="1"/>
            <p:nvPr/>
          </p:nvSpPr>
          <p:spPr>
            <a:xfrm>
              <a:off x="12636247" y="3583499"/>
              <a:ext cx="1126134" cy="492443"/>
            </a:xfrm>
            <a:prstGeom prst="rect">
              <a:avLst/>
            </a:prstGeom>
            <a:solidFill>
              <a:schemeClr val="bg1"/>
            </a:solidFill>
          </p:spPr>
          <p:txBody>
            <a:bodyPr wrap="square" rtlCol="0">
              <a:spAutoFit/>
            </a:bodyPr>
            <a:lstStyle>
              <a:defPPr>
                <a:defRPr lang="ko-KR"/>
              </a:defPPr>
              <a:lvl1pPr marL="0" marR="0" lvl="0" indent="0" defTabSz="914400" eaLnBrk="1" hangingPunct="1">
                <a:lnSpc>
                  <a:spcPct val="100000"/>
                </a:lnSpc>
                <a:buClrTx/>
                <a:buSzTx/>
                <a:buFontTx/>
                <a:buNone/>
                <a:tabLst/>
                <a:defRPr sz="1300">
                  <a:solidFill>
                    <a:schemeClr val="tx1">
                      <a:lumMod val="85000"/>
                      <a:lumOff val="15000"/>
                    </a:schemeClr>
                  </a:solidFill>
                  <a:latin typeface="SamsungOne-400" panose="020B0503030303020204" pitchFamily="34" charset="0"/>
                  <a:ea typeface="SamsungOne-400" panose="020B0503030303020204" pitchFamily="34" charset="0"/>
                  <a:cs typeface="+mn-cs"/>
                </a:defRPr>
              </a:lvl1pPr>
            </a:lstStyle>
            <a:p>
              <a:pPr algn="r"/>
              <a:r>
                <a:rPr lang="vi-VN"/>
                <a:t>Đầu vào vi sai</a:t>
              </a:r>
            </a:p>
          </p:txBody>
        </p:sp>
      </p:grpSp>
    </p:spTree>
    <p:extLst>
      <p:ext uri="{BB962C8B-B14F-4D97-AF65-F5344CB8AC3E}">
        <p14:creationId xmlns:p14="http://schemas.microsoft.com/office/powerpoint/2010/main" val="22147812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1" name="직사각형 10">
            <a:extLst>
              <a:ext uri="{FF2B5EF4-FFF2-40B4-BE49-F238E27FC236}">
                <a16:creationId xmlns:a16="http://schemas.microsoft.com/office/drawing/2014/main" id="{32E4E54E-F85D-483F-BFE5-DAFB483554D3}"/>
              </a:ext>
            </a:extLst>
          </p:cNvPr>
          <p:cNvSpPr/>
          <p:nvPr/>
        </p:nvSpPr>
        <p:spPr>
          <a:xfrm>
            <a:off x="712182" y="1751850"/>
            <a:ext cx="848738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Bộ so sánh phát hiện sự chênh lệch giữa hai điện áp đầu vào và đầu ra để xác định giá trị lớn hơn hoặc nhỏ hơn. Khi sử dụng mạch khuếch đại thuật toán làm bộ so sánh, ưu tiên sử dụng hồi tiếp dương hơn hồi tiếp âm.</a:t>
            </a:r>
          </a:p>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Nếu V + &gt; V-, đầu ra bão hòa theo chiều (+) và nếu V + &lt; V- , đầu ra bão hòa theo chiều (-).</a:t>
            </a:r>
          </a:p>
        </p:txBody>
      </p:sp>
      <p:sp>
        <p:nvSpPr>
          <p:cNvPr id="12"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pP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so </a:t>
            </a:r>
            <a:r>
              <a:rPr lang="en-US" altLang="ko-KR" sz="1400" dirty="0" err="1">
                <a:solidFill>
                  <a:schemeClr val="tx1"/>
                </a:solidFill>
                <a:latin typeface="SamsungOne-400" panose="020B0503030303020204" pitchFamily="34" charset="0"/>
                <a:ea typeface="SamsungOne-400" panose="020B0503030303020204" pitchFamily="34" charset="0"/>
              </a:rPr>
              <a:t>sánh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F972645C-B7CE-4CFA-A0C8-66472014437B}"/>
              </a:ext>
            </a:extLst>
          </p:cNvPr>
          <p:cNvSpPr/>
          <p:nvPr/>
        </p:nvSpPr>
        <p:spPr>
          <a:xfrm>
            <a:off x="712182" y="4078490"/>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Bộ khuếch đại đảo vận hành mạch hồi tiếp âm cơ bản. Được gọi là bộ khuếch đại đảo do chiều phân cực có </a:t>
            </a:r>
          </a:p>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dạng đầu ra ngược.</a:t>
            </a:r>
          </a:p>
        </p:txBody>
      </p:sp>
      <p:sp>
        <p:nvSpPr>
          <p:cNvPr id="23" name="직사각형 22">
            <a:extLst>
              <a:ext uri="{FF2B5EF4-FFF2-40B4-BE49-F238E27FC236}">
                <a16:creationId xmlns:a16="http://schemas.microsoft.com/office/drawing/2014/main" id="{B6BBD238-C932-4143-8ABD-753FEFA1059C}"/>
              </a:ext>
            </a:extLst>
          </p:cNvPr>
          <p:cNvSpPr/>
          <p:nvPr/>
        </p:nvSpPr>
        <p:spPr>
          <a:xfrm>
            <a:off x="580388" y="384837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pP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khuếch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đảo</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DC38CFC1-F88A-44B9-BB6E-583597F1B789}"/>
              </a:ext>
            </a:extLst>
          </p:cNvPr>
          <p:cNvGrpSpPr/>
          <p:nvPr/>
        </p:nvGrpSpPr>
        <p:grpSpPr>
          <a:xfrm>
            <a:off x="3690602" y="2761302"/>
            <a:ext cx="2737185" cy="889000"/>
            <a:chOff x="3690602" y="2761302"/>
            <a:chExt cx="2737185" cy="889000"/>
          </a:xfrm>
        </p:grpSpPr>
        <mc:AlternateContent xmlns:mc="http://schemas.openxmlformats.org/markup-compatibility/2006" xmlns:a14="http://schemas.microsoft.com/office/drawing/2010/main">
          <mc:Choice Requires="a14">
            <p:graphicFrame>
              <p:nvGraphicFramePr>
                <p:cNvPr id="21" name="Object 8">
                  <a:extLst>
                    <a:ext uri="{FF2B5EF4-FFF2-40B4-BE49-F238E27FC236}">
                      <a16:creationId xmlns:a16="http://schemas.microsoft.com/office/drawing/2014/main" id="{94098935-C70F-4C1C-AFD2-3CE1539B1BCB}"/>
                    </a:ext>
                  </a:extLst>
                </p:cNvPr>
                <p:cNvGraphicFramePr>
                  <a:graphicFrameLocks noChangeAspect="1"/>
                </p:cNvGraphicFramePr>
                <p:nvPr/>
              </p:nvGraphicFramePr>
              <p:xfrm>
                <a:off x="3721082" y="2761302"/>
                <a:ext cx="2519363" cy="889000"/>
              </p:xfrm>
              <a:graphic>
                <a:graphicData uri="http://schemas.openxmlformats.org/presentationml/2006/ole">
                  <mc:AlternateContent>
                    <mc:Choice xmlns:v="urn:schemas-microsoft-com:vml" Requires="v">
                      <p:oleObj name="Visio" r:id="rId4" imgW="1645121" imgH="577989" progId="Visio.Drawing.6">
                        <p:embed/>
                      </p:oleObj>
                    </mc:Choice>
                    <mc:Fallback>
                      <p:oleObj name="Visio" r:id="rId4" imgW="1645121" imgH="577989" progId="Visio.Drawing.6">
                        <p:embed/>
                        <p:pic>
                          <p:nvPicPr>
                            <p:cNvPr id="0" name=""/>
                            <p:cNvPicPr>
                              <a:picLocks noChangeAspect="1" noChangeArrowheads="1"/>
                            </p:cNvPicPr>
                            <p:nvPr/>
                          </p:nvPicPr>
                          <p:blipFill>
                            <a:blip r:embed="rId5">
                              <a:extLst>
                                <a:ext uri="{28A0092B-C50C-407E-A947-70E740481C1C}">
                                  <a14:useLocalDpi val="0"/>
                                </a:ext>
                              </a:extLst>
                            </a:blip>
                            <a:srcRect/>
                            <a:stretch>
                              <a:fillRect/>
                            </a:stretch>
                          </p:blipFill>
                          <p:spPr bwMode="auto">
                            <a:xfrm>
                              <a:off x="3721082" y="2761302"/>
                              <a:ext cx="2519363" cy="889000"/>
                            </a:xfrm>
                            <a:prstGeom prst="rect">
                              <a:avLst/>
                            </a:prstGeom>
                            <a:noFill/>
                          </p:spPr>
                        </p:pic>
                      </p:oleObj>
                    </mc:Fallback>
                  </mc:AlternateContent>
                </a:graphicData>
              </a:graphic>
            </p:graphicFrame>
          </mc:Choice>
          <mc:Fallback xmlns="">
            <p:graphicFrame>
              <p:nvGraphicFramePr>
                <p:cNvPr id="21" name="Object 8">
                  <a:extLst>
                    <a:ext uri="{FF2B5EF4-FFF2-40B4-BE49-F238E27FC236}">
                      <a16:creationId xmlns:a16="http://schemas.microsoft.com/office/drawing/2014/main" id="{94098935-C70F-4C1C-AFD2-3CE1539B1BCB}"/>
                    </a:ext>
                  </a:extLst>
                </p:cNvPr>
                <p:cNvGraphicFramePr>
                  <a:graphicFrameLocks noChangeAspect="1"/>
                </p:cNvGraphicFramePr>
                <p:nvPr>
                  <p:extLst>
                    <p:ext uri="{D42A27DB-BD31-4B8C-83A1-F6EECF244321}">
                      <p14:modId xmlns:p14="http://schemas.microsoft.com/office/powerpoint/2010/main" val="4247902894"/>
                    </p:ext>
                  </p:extLst>
                </p:nvPr>
              </p:nvGraphicFramePr>
              <p:xfrm>
                <a:off x="3721082" y="2761302"/>
                <a:ext cx="2519363" cy="889000"/>
              </p:xfrm>
              <a:graphic>
                <a:graphicData uri="http://schemas.openxmlformats.org/presentationml/2006/ole">
                  <mc:AlternateContent>
                    <mc:Choice xmlns:v="urn:schemas-microsoft-com:vml" Requires="v">
                      <p:oleObj spid="_x0000_s14338" name="Visio" r:id="rId7" imgW="1645121" imgH="577989" progId="Visio.Drawing.6">
                        <p:embed/>
                      </p:oleObj>
                    </mc:Choice>
                    <mc:Fallback>
                      <p:oleObj name="Visio" r:id="rId7" imgW="1645121" imgH="577989" progId="Visio.Drawing.6">
                        <p:embed/>
                        <p:pic>
                          <p:nvPicPr>
                            <p:cNvPr id="1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1082" y="2761302"/>
                              <a:ext cx="2519363" cy="889000"/>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29" name="Text Box 120">
                  <a:extLst>
                    <a:ext uri="{FF2B5EF4-FFF2-40B4-BE49-F238E27FC236}">
                      <a16:creationId xmlns:a16="http://schemas.microsoft.com/office/drawing/2014/main" id="{9628119B-5514-4394-957C-95642C87B0CA}"/>
                    </a:ext>
                  </a:extLst>
                </p:cNvPr>
                <p:cNvSpPr txBox="1">
                  <a:spLocks noChangeArrowheads="1"/>
                </p:cNvSpPr>
                <p:nvPr/>
              </p:nvSpPr>
              <p:spPr bwMode="auto">
                <a:xfrm>
                  <a:off x="3690602" y="2854846"/>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𝑉</m:t>
                            </m:r>
                          </m:e>
                          <m:sub>
                            <m:r>
                              <a:rPr lang="en-US" altLang="ko-KR" sz="1600" i="0" dirty="0" smtClean="0">
                                <a:solidFill>
                                  <a:schemeClr val="tx1"/>
                                </a:solidFill>
                                <a:latin typeface="Cambria Math" panose="02040503050406030204" pitchFamily="18" charset="0"/>
                              </a:rPr>
                              <m:t>−</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29" name="Text Box 120">
                  <a:extLst>
                    <a:ext uri="{FF2B5EF4-FFF2-40B4-BE49-F238E27FC236}">
                      <a16:creationId xmlns:a16="http://schemas.microsoft.com/office/drawing/2014/main" id="{9628119B-5514-4394-957C-95642C87B0CA}"/>
                    </a:ext>
                  </a:extLst>
                </p:cNvPr>
                <p:cNvSpPr txBox="1">
                  <a:spLocks noRot="1" noChangeAspect="1" noMove="1" noResize="1" noEditPoints="1" noAdjustHandles="1" noChangeArrowheads="1" noChangeShapeType="1" noTextEdit="1"/>
                </p:cNvSpPr>
                <p:nvPr/>
              </p:nvSpPr>
              <p:spPr bwMode="auto">
                <a:xfrm>
                  <a:off x="3690602" y="2854846"/>
                  <a:ext cx="311170" cy="246221"/>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 Box 120">
                  <a:extLst>
                    <a:ext uri="{FF2B5EF4-FFF2-40B4-BE49-F238E27FC236}">
                      <a16:creationId xmlns:a16="http://schemas.microsoft.com/office/drawing/2014/main" id="{1FA365DE-3699-42C5-8120-2C6363EB539D}"/>
                    </a:ext>
                  </a:extLst>
                </p:cNvPr>
                <p:cNvSpPr txBox="1">
                  <a:spLocks noChangeArrowheads="1"/>
                </p:cNvSpPr>
                <p:nvPr/>
              </p:nvSpPr>
              <p:spPr bwMode="auto">
                <a:xfrm>
                  <a:off x="3690602" y="3286442"/>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𝑉</m:t>
                            </m:r>
                          </m:e>
                          <m:sub>
                            <m:r>
                              <a:rPr lang="en-US" altLang="ko-KR" sz="1600" i="0" dirty="0" smtClean="0">
                                <a:solidFill>
                                  <a:schemeClr val="tx1"/>
                                </a:solidFill>
                                <a:latin typeface="Cambria Math" panose="02040503050406030204" pitchFamily="18" charset="0"/>
                              </a:rPr>
                              <m:t>+</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0" name="Text Box 120">
                  <a:extLst>
                    <a:ext uri="{FF2B5EF4-FFF2-40B4-BE49-F238E27FC236}">
                      <a16:creationId xmlns:a16="http://schemas.microsoft.com/office/drawing/2014/main" id="{1FA365DE-3699-42C5-8120-2C6363EB539D}"/>
                    </a:ext>
                  </a:extLst>
                </p:cNvPr>
                <p:cNvSpPr txBox="1">
                  <a:spLocks noRot="1" noChangeAspect="1" noMove="1" noResize="1" noEditPoints="1" noAdjustHandles="1" noChangeArrowheads="1" noChangeShapeType="1" noTextEdit="1"/>
                </p:cNvSpPr>
                <p:nvPr/>
              </p:nvSpPr>
              <p:spPr bwMode="auto">
                <a:xfrm>
                  <a:off x="3690602" y="3286442"/>
                  <a:ext cx="311170" cy="24622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 Box 120">
                  <a:extLst>
                    <a:ext uri="{FF2B5EF4-FFF2-40B4-BE49-F238E27FC236}">
                      <a16:creationId xmlns:a16="http://schemas.microsoft.com/office/drawing/2014/main" id="{847CF87E-12BF-4EB7-895F-EBFBAB5DDBB8}"/>
                    </a:ext>
                  </a:extLst>
                </p:cNvPr>
                <p:cNvSpPr txBox="1">
                  <a:spLocks noChangeArrowheads="1"/>
                </p:cNvSpPr>
                <p:nvPr/>
              </p:nvSpPr>
              <p:spPr bwMode="auto">
                <a:xfrm>
                  <a:off x="5929274" y="3056584"/>
                  <a:ext cx="498513"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𝑉</m:t>
                            </m:r>
                          </m:e>
                          <m:sub>
                            <m:r>
                              <a:rPr lang="en-US" altLang="ko-KR" sz="1600" i="1" dirty="0" smtClean="0">
                                <a:solidFill>
                                  <a:schemeClr val="tx1"/>
                                </a:solidFill>
                                <a:latin typeface="Cambria Math" panose="02040503050406030204" pitchFamily="18" charset="0"/>
                              </a:rPr>
                              <m:t>𝑜𝑢𝑡</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1" name="Text Box 120">
                  <a:extLst>
                    <a:ext uri="{FF2B5EF4-FFF2-40B4-BE49-F238E27FC236}">
                      <a16:creationId xmlns:a16="http://schemas.microsoft.com/office/drawing/2014/main" id="{847CF87E-12BF-4EB7-895F-EBFBAB5DDBB8}"/>
                    </a:ext>
                  </a:extLst>
                </p:cNvPr>
                <p:cNvSpPr txBox="1">
                  <a:spLocks noRot="1" noChangeAspect="1" noMove="1" noResize="1" noEditPoints="1" noAdjustHandles="1" noChangeArrowheads="1" noChangeShapeType="1" noTextEdit="1"/>
                </p:cNvSpPr>
                <p:nvPr/>
              </p:nvSpPr>
              <p:spPr bwMode="auto">
                <a:xfrm>
                  <a:off x="5929274" y="3056584"/>
                  <a:ext cx="498513" cy="246221"/>
                </a:xfrm>
                <a:prstGeom prst="rect">
                  <a:avLst/>
                </a:prstGeom>
                <a:blipFill>
                  <a:blip r:embed="rId11"/>
                  <a:stretch>
                    <a:fillRect/>
                  </a:stretch>
                </a:blipFill>
              </p:spPr>
              <p:txBody>
                <a:bodyPr/>
                <a:lstStyle/>
                <a:p>
                  <a:r>
                    <a:rPr lang="ko-KR" altLang="en-US">
                      <a:noFill/>
                    </a:rPr>
                    <a:t> </a:t>
                  </a:r>
                </a:p>
              </p:txBody>
            </p:sp>
          </mc:Fallback>
        </mc:AlternateContent>
      </p:grpSp>
      <p:grpSp>
        <p:nvGrpSpPr>
          <p:cNvPr id="4" name="그룹 3">
            <a:extLst>
              <a:ext uri="{FF2B5EF4-FFF2-40B4-BE49-F238E27FC236}">
                <a16:creationId xmlns:a16="http://schemas.microsoft.com/office/drawing/2014/main" id="{3AE086A9-1D7F-4396-9A5F-6F02091A0DF1}"/>
              </a:ext>
            </a:extLst>
          </p:cNvPr>
          <p:cNvGrpSpPr/>
          <p:nvPr/>
        </p:nvGrpSpPr>
        <p:grpSpPr>
          <a:xfrm>
            <a:off x="2683007" y="4800703"/>
            <a:ext cx="4595512" cy="1023037"/>
            <a:chOff x="2792640" y="4738460"/>
            <a:chExt cx="4595512" cy="1023037"/>
          </a:xfrm>
        </p:grpSpPr>
        <p:grpSp>
          <p:nvGrpSpPr>
            <p:cNvPr id="25" name="그룹 24">
              <a:extLst>
                <a:ext uri="{FF2B5EF4-FFF2-40B4-BE49-F238E27FC236}">
                  <a16:creationId xmlns:a16="http://schemas.microsoft.com/office/drawing/2014/main" id="{FED60B15-7AD0-4E53-9C7E-3556C8DC0FE1}"/>
                </a:ext>
              </a:extLst>
            </p:cNvPr>
            <p:cNvGrpSpPr/>
            <p:nvPr/>
          </p:nvGrpSpPr>
          <p:grpSpPr>
            <a:xfrm>
              <a:off x="3054710" y="4811131"/>
              <a:ext cx="4333442" cy="950366"/>
              <a:chOff x="2793836" y="4717761"/>
              <a:chExt cx="5041125" cy="1105568"/>
            </a:xfrm>
          </p:grpSpPr>
          <mc:AlternateContent xmlns:mc="http://schemas.openxmlformats.org/markup-compatibility/2006" xmlns:a14="http://schemas.microsoft.com/office/drawing/2010/main">
            <mc:Choice Requires="a14">
              <p:graphicFrame>
                <p:nvGraphicFramePr>
                  <p:cNvPr id="27" name="Object 11">
                    <a:extLst>
                      <a:ext uri="{FF2B5EF4-FFF2-40B4-BE49-F238E27FC236}">
                        <a16:creationId xmlns:a16="http://schemas.microsoft.com/office/drawing/2014/main" id="{64A61A51-2477-46CC-84FB-47AC39456068}"/>
                      </a:ext>
                    </a:extLst>
                  </p:cNvPr>
                  <p:cNvGraphicFramePr>
                    <a:graphicFrameLocks noChangeAspect="1"/>
                  </p:cNvGraphicFramePr>
                  <p:nvPr>
                    <p:extLst>
                      <p:ext uri="{D42A27DB-BD31-4B8C-83A1-F6EECF244321}">
                        <p14:modId xmlns:p14="http://schemas.microsoft.com/office/powerpoint/2010/main" val="2753426421"/>
                      </p:ext>
                    </p:extLst>
                  </p:nvPr>
                </p:nvGraphicFramePr>
                <p:xfrm>
                  <a:off x="2793836" y="4717761"/>
                  <a:ext cx="2669751" cy="1105568"/>
                </p:xfrm>
                <a:graphic>
                  <a:graphicData uri="http://schemas.openxmlformats.org/presentationml/2006/ole">
                    <mc:AlternateContent>
                      <mc:Choice xmlns:v="urn:schemas-microsoft-com:vml" Requires="v">
                        <p:oleObj name="Visio" r:id="rId12" imgW="1810812" imgH="925393" progId="Visio.Drawing.11">
                          <p:embed/>
                        </p:oleObj>
                      </mc:Choice>
                      <mc:Fallback>
                        <p:oleObj name="Visio" r:id="rId12" imgW="1810812" imgH="925393" progId="Visio.Drawing.11">
                          <p:embed/>
                          <p:pic>
                            <p:nvPicPr>
                              <p:cNvPr id="0" name=""/>
                              <p:cNvPicPr>
                                <a:picLocks noChangeAspect="1" noChangeArrowheads="1"/>
                              </p:cNvPicPr>
                              <p:nvPr/>
                            </p:nvPicPr>
                            <p:blipFill>
                              <a:blip r:embed="rId5">
                                <a:extLst>
                                  <a:ext uri="{28A0092B-C50C-407E-A947-70E740481C1C}">
                                    <a14:useLocalDpi val="0"/>
                                  </a:ext>
                                </a:extLst>
                              </a:blip>
                              <a:srcRect/>
                              <a:stretch>
                                <a:fillRect/>
                              </a:stretch>
                            </p:blipFill>
                            <p:spPr bwMode="auto">
                              <a:xfrm>
                                <a:off x="2793836" y="4717761"/>
                                <a:ext cx="2669751" cy="1105568"/>
                              </a:xfrm>
                              <a:prstGeom prst="rect">
                                <a:avLst/>
                              </a:prstGeom>
                              <a:noFill/>
                            </p:spPr>
                          </p:pic>
                        </p:oleObj>
                      </mc:Fallback>
                    </mc:AlternateContent>
                  </a:graphicData>
                </a:graphic>
              </p:graphicFrame>
            </mc:Choice>
            <mc:Fallback xmlns="">
              <p:graphicFrame>
                <p:nvGraphicFramePr>
                  <p:cNvPr id="27" name="Object 11">
                    <a:extLst>
                      <a:ext uri="{FF2B5EF4-FFF2-40B4-BE49-F238E27FC236}">
                        <a16:creationId xmlns:a16="http://schemas.microsoft.com/office/drawing/2014/main" xmlns="" xmlns:a14="http://schemas.microsoft.com/office/drawing/2010/main" id="{64A61A51-2477-46CC-84FB-47AC39456068}"/>
                      </a:ext>
                    </a:extLst>
                  </p:cNvPr>
                  <p:cNvGraphicFramePr>
                    <a:graphicFrameLocks noChangeAspect="1"/>
                  </p:cNvGraphicFramePr>
                  <p:nvPr>
                    <p:extLst>
                      <p:ext uri="{D42A27DB-BD31-4B8C-83A1-F6EECF244321}">
                        <p14:modId xmlns:p14="http://schemas.microsoft.com/office/powerpoint/2010/main" val="2753426421"/>
                      </p:ext>
                    </p:extLst>
                  </p:nvPr>
                </p:nvGraphicFramePr>
                <p:xfrm>
                  <a:off x="2793836" y="4717761"/>
                  <a:ext cx="2669751" cy="1105568"/>
                </p:xfrm>
                <a:graphic>
                  <a:graphicData uri="http://schemas.openxmlformats.org/presentationml/2006/ole">
                    <mc:AlternateContent>
                      <mc:Choice xmlns:v="urn:schemas-microsoft-com:vml" Requires="v">
                        <p:oleObj spid="_x0000_s11323" name="Visio" r:id="rId13" imgW="1810812" imgH="925393" progId="Visio.Drawing.11">
                          <p:embed/>
                        </p:oleObj>
                      </mc:Choice>
                      <mc:Fallback>
                        <p:oleObj name="Visio" r:id="rId13" imgW="1810812" imgH="925393"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93836" y="4717761"/>
                                <a:ext cx="2669751" cy="1105568"/>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28" name="Object 14">
                    <a:extLst>
                      <a:ext uri="{FF2B5EF4-FFF2-40B4-BE49-F238E27FC236}">
                        <a16:creationId xmlns:a16="http://schemas.microsoft.com/office/drawing/2014/main" id="{8117D499-3A14-45FE-9972-6151B6CD97D4}"/>
                      </a:ext>
                    </a:extLst>
                  </p:cNvPr>
                  <p:cNvSpPr txBox="1"/>
                  <p:nvPr/>
                </p:nvSpPr>
                <p:spPr bwMode="auto">
                  <a:xfrm>
                    <a:off x="5924314" y="4961069"/>
                    <a:ext cx="1910647" cy="584647"/>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en-US"/>
                    </a:defPPr>
                    <a:lvl1pPr lvl="0" algn="ctr">
                      <a:defRPr sz="1100">
                        <a:latin typeface="Cambria Math" panose="02040503050406030204" pitchFamily="18" charset="0"/>
                        <a:ea typeface="SamsungOne-700" panose="020B0803030303020204" pitchFamily="34" charset="0"/>
                      </a:defRPr>
                    </a:lvl1pPr>
                  </a:lstStyle>
                  <a:p>
                    <a:pPr/>
                    <a14:m>
                      <m:oMathPara xmlns:m="http://schemas.openxmlformats.org/officeDocument/2006/math">
                        <m:oMathParaPr>
                          <m:jc m:val="left"/>
                        </m:oMathParaPr>
                        <m:oMath xmlns:m="http://schemas.openxmlformats.org/officeDocument/2006/math">
                          <m:sSub>
                            <m:sSubPr>
                              <m:ctrlPr>
                                <a:rPr lang="ko-KR" altLang="en-US" sz="1600" i="1">
                                  <a:latin typeface="Cambria Math" panose="02040503050406030204" pitchFamily="18" charset="0"/>
                                </a:rPr>
                              </m:ctrlPr>
                            </m:sSubPr>
                            <m:e>
                              <m:r>
                                <a:rPr lang="ko-KR" altLang="en-US" sz="1600">
                                  <a:latin typeface="Cambria Math" panose="02040503050406030204" pitchFamily="18" charset="0"/>
                                </a:rPr>
                                <m:t>𝐴</m:t>
                              </m:r>
                            </m:e>
                            <m:sub>
                              <m:r>
                                <a:rPr lang="ko-KR" altLang="en-US" sz="1600">
                                  <a:latin typeface="Cambria Math" panose="02040503050406030204" pitchFamily="18" charset="0"/>
                                </a:rPr>
                                <m:t>𝑉</m:t>
                              </m:r>
                            </m:sub>
                          </m:sSub>
                          <m:r>
                            <a:rPr lang="ko-KR" altLang="en-US" sz="1600">
                              <a:latin typeface="Cambria Math" panose="02040503050406030204" pitchFamily="18" charset="0"/>
                            </a:rPr>
                            <m:t>=</m:t>
                          </m:r>
                          <m:f>
                            <m:fPr>
                              <m:ctrlPr>
                                <a:rPr lang="ko-KR" altLang="en-US" sz="1600" i="1">
                                  <a:latin typeface="Cambria Math" panose="02040503050406030204" pitchFamily="18" charset="0"/>
                                </a:rPr>
                              </m:ctrlPr>
                            </m:fPr>
                            <m:num>
                              <m:sSub>
                                <m:sSubPr>
                                  <m:ctrlPr>
                                    <a:rPr lang="ko-KR" altLang="en-US" sz="1600" i="1">
                                      <a:latin typeface="Cambria Math" panose="02040503050406030204" pitchFamily="18" charset="0"/>
                                    </a:rPr>
                                  </m:ctrlPr>
                                </m:sSubPr>
                                <m:e>
                                  <m:r>
                                    <a:rPr lang="ko-KR" altLang="en-US" sz="1600">
                                      <a:latin typeface="Cambria Math" panose="02040503050406030204" pitchFamily="18" charset="0"/>
                                    </a:rPr>
                                    <m:t>𝑉</m:t>
                                  </m:r>
                                </m:e>
                                <m:sub>
                                  <m:r>
                                    <a:rPr lang="ko-KR" altLang="en-US" sz="1600">
                                      <a:latin typeface="Cambria Math" panose="02040503050406030204" pitchFamily="18" charset="0"/>
                                    </a:rPr>
                                    <m:t>𝑜</m:t>
                                  </m:r>
                                </m:sub>
                              </m:sSub>
                            </m:num>
                            <m:den>
                              <m:sSub>
                                <m:sSubPr>
                                  <m:ctrlPr>
                                    <a:rPr lang="ko-KR" altLang="en-US" sz="1600" i="1">
                                      <a:latin typeface="Cambria Math" panose="02040503050406030204" pitchFamily="18" charset="0"/>
                                    </a:rPr>
                                  </m:ctrlPr>
                                </m:sSubPr>
                                <m:e>
                                  <m:r>
                                    <a:rPr lang="ko-KR" altLang="en-US" sz="1600">
                                      <a:latin typeface="Cambria Math" panose="02040503050406030204" pitchFamily="18" charset="0"/>
                                    </a:rPr>
                                    <m:t>𝑉</m:t>
                                  </m:r>
                                </m:e>
                                <m:sub>
                                  <m:r>
                                    <a:rPr lang="ko-KR" altLang="en-US" sz="1600">
                                      <a:latin typeface="Cambria Math" panose="02040503050406030204" pitchFamily="18" charset="0"/>
                                    </a:rPr>
                                    <m:t>𝑖</m:t>
                                  </m:r>
                                </m:sub>
                              </m:sSub>
                            </m:den>
                          </m:f>
                          <m:r>
                            <a:rPr lang="ko-KR" altLang="en-US" sz="1600">
                              <a:latin typeface="Cambria Math" panose="02040503050406030204" pitchFamily="18" charset="0"/>
                            </a:rPr>
                            <m:t>=−</m:t>
                          </m:r>
                          <m:f>
                            <m:fPr>
                              <m:ctrlPr>
                                <a:rPr lang="ko-KR" altLang="en-US" sz="1600" i="1">
                                  <a:latin typeface="Cambria Math" panose="02040503050406030204" pitchFamily="18" charset="0"/>
                                </a:rPr>
                              </m:ctrlPr>
                            </m:fPr>
                            <m:num>
                              <m:sSub>
                                <m:sSubPr>
                                  <m:ctrlPr>
                                    <a:rPr lang="ko-KR" altLang="en-US" sz="1600" i="1">
                                      <a:latin typeface="Cambria Math" panose="02040503050406030204" pitchFamily="18" charset="0"/>
                                    </a:rPr>
                                  </m:ctrlPr>
                                </m:sSubPr>
                                <m:e>
                                  <m:r>
                                    <a:rPr lang="ko-KR" altLang="en-US" sz="1600">
                                      <a:latin typeface="Cambria Math" panose="02040503050406030204" pitchFamily="18" charset="0"/>
                                    </a:rPr>
                                    <m:t>𝑅</m:t>
                                  </m:r>
                                </m:e>
                                <m:sub>
                                  <m:r>
                                    <a:rPr lang="ko-KR" altLang="en-US" sz="1600">
                                      <a:latin typeface="Cambria Math" panose="02040503050406030204" pitchFamily="18" charset="0"/>
                                    </a:rPr>
                                    <m:t>2</m:t>
                                  </m:r>
                                </m:sub>
                              </m:sSub>
                            </m:num>
                            <m:den>
                              <m:sSub>
                                <m:sSubPr>
                                  <m:ctrlPr>
                                    <a:rPr lang="ko-KR" altLang="en-US" sz="1600" i="1">
                                      <a:latin typeface="Cambria Math" panose="02040503050406030204" pitchFamily="18" charset="0"/>
                                    </a:rPr>
                                  </m:ctrlPr>
                                </m:sSubPr>
                                <m:e>
                                  <m:r>
                                    <a:rPr lang="ko-KR" altLang="en-US" sz="1600">
                                      <a:latin typeface="Cambria Math" panose="02040503050406030204" pitchFamily="18" charset="0"/>
                                    </a:rPr>
                                    <m:t>𝑅</m:t>
                                  </m:r>
                                </m:e>
                                <m:sub>
                                  <m:r>
                                    <a:rPr lang="ko-KR" altLang="en-US" sz="1600">
                                      <a:latin typeface="Cambria Math" panose="02040503050406030204" pitchFamily="18" charset="0"/>
                                    </a:rPr>
                                    <m:t>1</m:t>
                                  </m:r>
                                </m:sub>
                              </m:sSub>
                            </m:den>
                          </m:f>
                        </m:oMath>
                      </m:oMathPara>
                    </a14:m>
                    <a:endParaRPr lang="ko-KR" altLang="en-US" sz="1600" dirty="0"/>
                  </a:p>
                </p:txBody>
              </p:sp>
            </mc:Choice>
            <mc:Fallback xmlns="">
              <p:sp>
                <p:nvSpPr>
                  <p:cNvPr id="28" name="Object 14">
                    <a:extLst>
                      <a:ext uri="{FF2B5EF4-FFF2-40B4-BE49-F238E27FC236}">
                        <a16:creationId xmlns:a16="http://schemas.microsoft.com/office/drawing/2014/main" xmlns="" xmlns:a14="http://schemas.microsoft.com/office/drawing/2010/main" id="{8117D499-3A14-45FE-9972-6151B6CD97D4}"/>
                      </a:ext>
                    </a:extLst>
                  </p:cNvPr>
                  <p:cNvSpPr txBox="1">
                    <a:spLocks noRot="1" noChangeAspect="1" noMove="1" noResize="1" noEditPoints="1" noAdjustHandles="1" noChangeArrowheads="1" noChangeShapeType="1" noTextEdit="1"/>
                  </p:cNvSpPr>
                  <p:nvPr/>
                </p:nvSpPr>
                <p:spPr bwMode="auto">
                  <a:xfrm>
                    <a:off x="5924314" y="4961069"/>
                    <a:ext cx="1910647" cy="584647"/>
                  </a:xfrm>
                  <a:prstGeom prst="rect">
                    <a:avLst/>
                  </a:prstGeom>
                  <a:blipFill rotWithShape="0">
                    <a:blip r:embed="rId15"/>
                    <a:stretch>
                      <a:fillRect l="-1115" b="-1220"/>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32" name="Text Box 120">
                  <a:extLst>
                    <a:ext uri="{FF2B5EF4-FFF2-40B4-BE49-F238E27FC236}">
                      <a16:creationId xmlns:a16="http://schemas.microsoft.com/office/drawing/2014/main" id="{EC0E62BC-9D94-4AB0-8CA7-D25826ED7DF2}"/>
                    </a:ext>
                  </a:extLst>
                </p:cNvPr>
                <p:cNvSpPr txBox="1">
                  <a:spLocks noChangeArrowheads="1"/>
                </p:cNvSpPr>
                <p:nvPr/>
              </p:nvSpPr>
              <p:spPr bwMode="auto">
                <a:xfrm>
                  <a:off x="4304593" y="4738460"/>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𝑅</m:t>
                            </m:r>
                          </m:e>
                          <m:sub>
                            <m:r>
                              <a:rPr lang="en-US" altLang="ko-KR" sz="1600" b="0" i="0" dirty="0" smtClean="0">
                                <a:solidFill>
                                  <a:schemeClr val="tx1"/>
                                </a:solidFill>
                                <a:latin typeface="Cambria Math" panose="02040503050406030204" pitchFamily="18" charset="0"/>
                              </a:rPr>
                              <m:t>2</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2" name="Text Box 120">
                  <a:extLst>
                    <a:ext uri="{FF2B5EF4-FFF2-40B4-BE49-F238E27FC236}">
                      <a16:creationId xmlns:a16="http://schemas.microsoft.com/office/drawing/2014/main" id="{EC0E62BC-9D94-4AB0-8CA7-D25826ED7DF2}"/>
                    </a:ext>
                  </a:extLst>
                </p:cNvPr>
                <p:cNvSpPr txBox="1">
                  <a:spLocks noRot="1" noChangeAspect="1" noMove="1" noResize="1" noEditPoints="1" noAdjustHandles="1" noChangeArrowheads="1" noChangeShapeType="1" noTextEdit="1"/>
                </p:cNvSpPr>
                <p:nvPr/>
              </p:nvSpPr>
              <p:spPr bwMode="auto">
                <a:xfrm>
                  <a:off x="4304593" y="4738460"/>
                  <a:ext cx="311170" cy="246221"/>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 Box 120">
                  <a:extLst>
                    <a:ext uri="{FF2B5EF4-FFF2-40B4-BE49-F238E27FC236}">
                      <a16:creationId xmlns:a16="http://schemas.microsoft.com/office/drawing/2014/main" id="{1A64B816-4CFD-4CF5-93A6-9FBD85655661}"/>
                    </a:ext>
                  </a:extLst>
                </p:cNvPr>
                <p:cNvSpPr txBox="1">
                  <a:spLocks noChangeArrowheads="1"/>
                </p:cNvSpPr>
                <p:nvPr/>
              </p:nvSpPr>
              <p:spPr bwMode="auto">
                <a:xfrm>
                  <a:off x="5090396" y="5148461"/>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𝑉</m:t>
                            </m:r>
                          </m:e>
                          <m:sub>
                            <m:r>
                              <a:rPr lang="en-US" altLang="ko-KR" sz="1600" i="1" dirty="0" smtClean="0">
                                <a:solidFill>
                                  <a:schemeClr val="tx1"/>
                                </a:solidFill>
                                <a:latin typeface="Cambria Math" panose="02040503050406030204" pitchFamily="18" charset="0"/>
                              </a:rPr>
                              <m:t>𝑜</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3" name="Text Box 120">
                  <a:extLst>
                    <a:ext uri="{FF2B5EF4-FFF2-40B4-BE49-F238E27FC236}">
                      <a16:creationId xmlns:a16="http://schemas.microsoft.com/office/drawing/2014/main" xmlns="" xmlns:a14="http://schemas.microsoft.com/office/drawing/2010/main" id="{1A64B816-4CFD-4CF5-93A6-9FBD85655661}"/>
                    </a:ext>
                  </a:extLst>
                </p:cNvPr>
                <p:cNvSpPr txBox="1">
                  <a:spLocks noRot="1" noChangeAspect="1" noMove="1" noResize="1" noEditPoints="1" noAdjustHandles="1" noChangeArrowheads="1" noChangeShapeType="1" noTextEdit="1"/>
                </p:cNvSpPr>
                <p:nvPr/>
              </p:nvSpPr>
              <p:spPr bwMode="auto">
                <a:xfrm>
                  <a:off x="5090396" y="5148461"/>
                  <a:ext cx="311170" cy="246221"/>
                </a:xfrm>
                <a:prstGeom prst="rect">
                  <a:avLst/>
                </a:prstGeom>
                <a:blipFill rotWithShape="0">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 Box 120">
                  <a:extLst>
                    <a:ext uri="{FF2B5EF4-FFF2-40B4-BE49-F238E27FC236}">
                      <a16:creationId xmlns:a16="http://schemas.microsoft.com/office/drawing/2014/main" id="{B37833A0-BA48-4B56-9495-5CB7E7B0163A}"/>
                    </a:ext>
                  </a:extLst>
                </p:cNvPr>
                <p:cNvSpPr txBox="1">
                  <a:spLocks noChangeArrowheads="1"/>
                </p:cNvSpPr>
                <p:nvPr/>
              </p:nvSpPr>
              <p:spPr bwMode="auto">
                <a:xfrm>
                  <a:off x="2792640" y="5163204"/>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𝑉</m:t>
                            </m:r>
                          </m:e>
                          <m:sub>
                            <m:r>
                              <a:rPr lang="en-US" altLang="ko-KR" sz="1600" i="1" dirty="0" smtClean="0">
                                <a:solidFill>
                                  <a:schemeClr val="tx1"/>
                                </a:solidFill>
                                <a:latin typeface="Cambria Math" panose="02040503050406030204" pitchFamily="18" charset="0"/>
                              </a:rPr>
                              <m:t>𝑖</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5" name="Text Box 120">
                  <a:extLst>
                    <a:ext uri="{FF2B5EF4-FFF2-40B4-BE49-F238E27FC236}">
                      <a16:creationId xmlns:a16="http://schemas.microsoft.com/office/drawing/2014/main" xmlns="" xmlns:a14="http://schemas.microsoft.com/office/drawing/2010/main" id="{B37833A0-BA48-4B56-9495-5CB7E7B0163A}"/>
                    </a:ext>
                  </a:extLst>
                </p:cNvPr>
                <p:cNvSpPr txBox="1">
                  <a:spLocks noRot="1" noChangeAspect="1" noMove="1" noResize="1" noEditPoints="1" noAdjustHandles="1" noChangeArrowheads="1" noChangeShapeType="1" noTextEdit="1"/>
                </p:cNvSpPr>
                <p:nvPr/>
              </p:nvSpPr>
              <p:spPr bwMode="auto">
                <a:xfrm>
                  <a:off x="2792640" y="5163204"/>
                  <a:ext cx="311170" cy="246221"/>
                </a:xfrm>
                <a:prstGeom prst="rect">
                  <a:avLst/>
                </a:prstGeom>
                <a:blipFill rotWithShape="0">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 Box 120">
                  <a:extLst>
                    <a:ext uri="{FF2B5EF4-FFF2-40B4-BE49-F238E27FC236}">
                      <a16:creationId xmlns:a16="http://schemas.microsoft.com/office/drawing/2014/main" id="{5C468AA1-86B1-488E-8B0D-E78F87538923}"/>
                    </a:ext>
                  </a:extLst>
                </p:cNvPr>
                <p:cNvSpPr txBox="1">
                  <a:spLocks noChangeArrowheads="1"/>
                </p:cNvSpPr>
                <p:nvPr/>
              </p:nvSpPr>
              <p:spPr bwMode="auto">
                <a:xfrm>
                  <a:off x="3438961" y="5090041"/>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𝑅</m:t>
                            </m:r>
                          </m:e>
                          <m:sub>
                            <m:r>
                              <a:rPr lang="en-US" altLang="ko-KR" sz="1600" b="0" i="0" dirty="0" smtClean="0">
                                <a:solidFill>
                                  <a:schemeClr val="tx1"/>
                                </a:solidFill>
                                <a:latin typeface="Cambria Math" panose="02040503050406030204" pitchFamily="18" charset="0"/>
                              </a:rPr>
                              <m:t>1</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6" name="Text Box 120">
                  <a:extLst>
                    <a:ext uri="{FF2B5EF4-FFF2-40B4-BE49-F238E27FC236}">
                      <a16:creationId xmlns:a16="http://schemas.microsoft.com/office/drawing/2014/main" id="{5C468AA1-86B1-488E-8B0D-E78F87538923}"/>
                    </a:ext>
                  </a:extLst>
                </p:cNvPr>
                <p:cNvSpPr txBox="1">
                  <a:spLocks noRot="1" noChangeAspect="1" noMove="1" noResize="1" noEditPoints="1" noAdjustHandles="1" noChangeArrowheads="1" noChangeShapeType="1" noTextEdit="1"/>
                </p:cNvSpPr>
                <p:nvPr/>
              </p:nvSpPr>
              <p:spPr bwMode="auto">
                <a:xfrm>
                  <a:off x="3438961" y="5090041"/>
                  <a:ext cx="311170" cy="246221"/>
                </a:xfrm>
                <a:prstGeom prst="rect">
                  <a:avLst/>
                </a:prstGeom>
                <a:blipFill>
                  <a:blip r:embed="rId19"/>
                  <a:stretch>
                    <a:fillRect/>
                  </a:stretch>
                </a:blipFill>
              </p:spPr>
              <p:txBody>
                <a:bodyPr/>
                <a:lstStyle/>
                <a:p>
                  <a:r>
                    <a:rPr lang="ko-KR" altLang="en-US">
                      <a:noFill/>
                    </a:rPr>
                    <a:t> </a:t>
                  </a:r>
                </a:p>
              </p:txBody>
            </p:sp>
          </mc:Fallback>
        </mc:AlternateContent>
      </p:grpSp>
      <p:sp>
        <p:nvSpPr>
          <p:cNvPr id="26"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22566852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1" name="직사각형 10">
            <a:extLst>
              <a:ext uri="{FF2B5EF4-FFF2-40B4-BE49-F238E27FC236}">
                <a16:creationId xmlns:a16="http://schemas.microsoft.com/office/drawing/2014/main" id="{32E4E54E-F85D-483F-BFE5-DAFB483554D3}"/>
              </a:ext>
            </a:extLst>
          </p:cNvPr>
          <p:cNvSpPr/>
          <p:nvPr/>
        </p:nvSpPr>
        <p:spPr>
          <a:xfrm>
            <a:off x="712182" y="1751850"/>
            <a:ext cx="848738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Bộ khuếch đại không đảo hoạt động theo mức độ khuếch đại được cài sẵn mà không đảo điện áp.</a:t>
            </a:r>
          </a:p>
        </p:txBody>
      </p:sp>
      <p:sp>
        <p:nvSpPr>
          <p:cNvPr id="12"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pP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khuếch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đảo</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F972645C-B7CE-4CFA-A0C8-66472014437B}"/>
              </a:ext>
            </a:extLst>
          </p:cNvPr>
          <p:cNvSpPr/>
          <p:nvPr/>
        </p:nvSpPr>
        <p:spPr>
          <a:xfrm>
            <a:off x="712182" y="3903681"/>
            <a:ext cx="8487381"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Mạch theo điện áp là một mạch rất đơn giản, tạo điện áp đầu vào bằng điện áp đầu ra. Tuy rất đơn giản nhưng lại đóng vai trò quan trọng khi thiết kế hệ thống.</a:t>
            </a:r>
          </a:p>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Sử dụng mạch này để chuyển đổi trở kháng lớn nhất của linh kiện và tách mạch.</a:t>
            </a:r>
          </a:p>
        </p:txBody>
      </p:sp>
      <p:sp>
        <p:nvSpPr>
          <p:cNvPr id="23" name="직사각형 22">
            <a:extLst>
              <a:ext uri="{FF2B5EF4-FFF2-40B4-BE49-F238E27FC236}">
                <a16:creationId xmlns:a16="http://schemas.microsoft.com/office/drawing/2014/main" id="{B6BBD238-C932-4143-8ABD-753FEFA1059C}"/>
              </a:ext>
            </a:extLst>
          </p:cNvPr>
          <p:cNvSpPr/>
          <p:nvPr/>
        </p:nvSpPr>
        <p:spPr>
          <a:xfrm>
            <a:off x="580388" y="3673569"/>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pPr>
            <a:r>
              <a:rPr lang="en-US" altLang="ko-KR" sz="1400" dirty="0" err="1">
                <a:solidFill>
                  <a:schemeClr val="tx1"/>
                </a:solidFill>
                <a:latin typeface="SamsungOne-400" panose="020B0503030303020204" pitchFamily="34" charset="0"/>
                <a:ea typeface="SamsungOne-400" panose="020B0503030303020204" pitchFamily="34" charset="0"/>
              </a:rPr>
              <a:t>Mạch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áp</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5" name="그룹 4">
            <a:extLst>
              <a:ext uri="{FF2B5EF4-FFF2-40B4-BE49-F238E27FC236}">
                <a16:creationId xmlns:a16="http://schemas.microsoft.com/office/drawing/2014/main" id="{3935CF2F-36EE-4E09-BBF2-2A2204A02626}"/>
              </a:ext>
            </a:extLst>
          </p:cNvPr>
          <p:cNvGrpSpPr/>
          <p:nvPr/>
        </p:nvGrpSpPr>
        <p:grpSpPr>
          <a:xfrm>
            <a:off x="2817321" y="2151147"/>
            <a:ext cx="4268183" cy="1233545"/>
            <a:chOff x="2596576" y="2151147"/>
            <a:chExt cx="4268183" cy="1233545"/>
          </a:xfrm>
        </p:grpSpPr>
        <mc:AlternateContent xmlns:mc="http://schemas.openxmlformats.org/markup-compatibility/2006" xmlns:a14="http://schemas.microsoft.com/office/drawing/2010/main">
          <mc:Choice Requires="a14">
            <p:graphicFrame>
              <p:nvGraphicFramePr>
                <p:cNvPr id="20" name="Object 6">
                  <a:extLst>
                    <a:ext uri="{FF2B5EF4-FFF2-40B4-BE49-F238E27FC236}">
                      <a16:creationId xmlns:a16="http://schemas.microsoft.com/office/drawing/2014/main" id="{89F4760F-60F6-4F5D-9743-559E8A67AF31}"/>
                    </a:ext>
                  </a:extLst>
                </p:cNvPr>
                <p:cNvGraphicFramePr>
                  <a:graphicFrameLocks noChangeAspect="1"/>
                </p:cNvGraphicFramePr>
                <p:nvPr/>
              </p:nvGraphicFramePr>
              <p:xfrm>
                <a:off x="2596576" y="2165815"/>
                <a:ext cx="2231803" cy="1218877"/>
              </p:xfrm>
              <a:graphic>
                <a:graphicData uri="http://schemas.openxmlformats.org/presentationml/2006/ole">
                  <mc:AlternateContent>
                    <mc:Choice xmlns:v="urn:schemas-microsoft-com:vml" Requires="v">
                      <p:oleObj name="Visio" r:id="rId4" imgW="1634927" imgH="893414" progId="Visio.Drawing.11">
                        <p:embed/>
                      </p:oleObj>
                    </mc:Choice>
                    <mc:Fallback>
                      <p:oleObj name="Visio" r:id="rId4" imgW="1634927" imgH="893414" progId="Visio.Drawing.11">
                        <p:embed/>
                        <p:pic>
                          <p:nvPicPr>
                            <p:cNvPr id="0" name=""/>
                            <p:cNvPicPr>
                              <a:picLocks noChangeAspect="1" noChangeArrowheads="1"/>
                            </p:cNvPicPr>
                            <p:nvPr/>
                          </p:nvPicPr>
                          <p:blipFill>
                            <a:blip r:embed="rId5">
                              <a:extLst>
                                <a:ext uri="{28A0092B-C50C-407E-A947-70E740481C1C}">
                                  <a14:useLocalDpi val="0"/>
                                </a:ext>
                              </a:extLst>
                            </a:blip>
                            <a:srcRect/>
                            <a:stretch>
                              <a:fillRect/>
                            </a:stretch>
                          </p:blipFill>
                          <p:spPr bwMode="auto">
                            <a:xfrm>
                              <a:off x="2596576" y="2165815"/>
                              <a:ext cx="2231803" cy="1218877"/>
                            </a:xfrm>
                            <a:prstGeom prst="rect">
                              <a:avLst/>
                            </a:prstGeom>
                            <a:noFill/>
                          </p:spPr>
                        </p:pic>
                      </p:oleObj>
                    </mc:Fallback>
                  </mc:AlternateContent>
                </a:graphicData>
              </a:graphic>
            </p:graphicFrame>
          </mc:Choice>
          <mc:Fallback xmlns="">
            <p:graphicFrame>
              <p:nvGraphicFramePr>
                <p:cNvPr id="20" name="Object 6">
                  <a:extLst>
                    <a:ext uri="{FF2B5EF4-FFF2-40B4-BE49-F238E27FC236}">
                      <a16:creationId xmlns:a16="http://schemas.microsoft.com/office/drawing/2014/main" id="{89F4760F-60F6-4F5D-9743-559E8A67AF31}"/>
                    </a:ext>
                  </a:extLst>
                </p:cNvPr>
                <p:cNvGraphicFramePr>
                  <a:graphicFrameLocks noChangeAspect="1"/>
                </p:cNvGraphicFramePr>
                <p:nvPr>
                  <p:extLst>
                    <p:ext uri="{D42A27DB-BD31-4B8C-83A1-F6EECF244321}">
                      <p14:modId xmlns:p14="http://schemas.microsoft.com/office/powerpoint/2010/main" val="2551918012"/>
                    </p:ext>
                  </p:extLst>
                </p:nvPr>
              </p:nvGraphicFramePr>
              <p:xfrm>
                <a:off x="2596576" y="2165815"/>
                <a:ext cx="2231803" cy="1218877"/>
              </p:xfrm>
              <a:graphic>
                <a:graphicData uri="http://schemas.openxmlformats.org/presentationml/2006/ole">
                  <mc:AlternateContent>
                    <mc:Choice xmlns:v="urn:schemas-microsoft-com:vml" Requires="v">
                      <p:oleObj spid="_x0000_s15362" name="Visio" r:id="rId7" imgW="1634927" imgH="893414" progId="Visio.Drawing.11">
                        <p:embed/>
                      </p:oleObj>
                    </mc:Choice>
                    <mc:Fallback>
                      <p:oleObj name="Visio" r:id="rId7" imgW="1634927" imgH="893414" progId="Visio.Drawing.11">
                        <p:embed/>
                        <p:pic>
                          <p:nvPicPr>
                            <p:cNvPr id="2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576" y="2165815"/>
                              <a:ext cx="2231803" cy="1218877"/>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24" name="Object 8">
                  <a:extLst>
                    <a:ext uri="{FF2B5EF4-FFF2-40B4-BE49-F238E27FC236}">
                      <a16:creationId xmlns:a16="http://schemas.microsoft.com/office/drawing/2014/main" id="{9AFBC7F2-813E-4428-9384-14FCA7607D95}"/>
                    </a:ext>
                  </a:extLst>
                </p:cNvPr>
                <p:cNvSpPr txBox="1"/>
                <p:nvPr/>
              </p:nvSpPr>
              <p:spPr bwMode="auto">
                <a:xfrm>
                  <a:off x="5275848" y="2617788"/>
                  <a:ext cx="1588911" cy="502573"/>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en-US"/>
                  </a:defPPr>
                  <a:lvl1pPr lvl="0" algn="ctr">
                    <a:defRPr sz="1600">
                      <a:latin typeface="Cambria Math" panose="02040503050406030204" pitchFamily="18" charset="0"/>
                      <a:ea typeface="SamsungOne-700" panose="020B0803030303020204" pitchFamily="34" charset="0"/>
                    </a:defRPr>
                  </a:lvl1pPr>
                </a:lstStyle>
                <a:p>
                  <a:pPr/>
                  <a14:m>
                    <m:oMathPara xmlns:m="http://schemas.openxmlformats.org/officeDocument/2006/math">
                      <m:oMathParaPr>
                        <m:jc m:val="left"/>
                      </m:oMathParaPr>
                      <m:oMath xmlns:m="http://schemas.openxmlformats.org/officeDocument/2006/math">
                        <m:sSub>
                          <m:sSubPr>
                            <m:ctrlPr>
                              <a:rPr lang="ko-KR" altLang="en-US" i="1">
                                <a:latin typeface="Cambria Math" panose="02040503050406030204" pitchFamily="18" charset="0"/>
                              </a:rPr>
                            </m:ctrlPr>
                          </m:sSubPr>
                          <m:e>
                            <m:r>
                              <a:rPr lang="ko-KR" altLang="en-US">
                                <a:latin typeface="Cambria Math" panose="02040503050406030204" pitchFamily="18" charset="0"/>
                              </a:rPr>
                              <m:t>𝐴</m:t>
                            </m:r>
                          </m:e>
                          <m:sub>
                            <m:r>
                              <a:rPr lang="ko-KR" altLang="en-US">
                                <a:latin typeface="Cambria Math" panose="02040503050406030204" pitchFamily="18" charset="0"/>
                              </a:rPr>
                              <m:t>𝑉</m:t>
                            </m:r>
                          </m:sub>
                        </m:sSub>
                        <m:r>
                          <a:rPr lang="ko-KR" altLang="en-US">
                            <a:latin typeface="Cambria Math" panose="02040503050406030204" pitchFamily="18" charset="0"/>
                          </a:rPr>
                          <m:t>=</m:t>
                        </m:r>
                        <m:f>
                          <m:fPr>
                            <m:ctrlPr>
                              <a:rPr lang="ko-KR" altLang="en-US" i="1">
                                <a:latin typeface="Cambria Math" panose="02040503050406030204" pitchFamily="18" charset="0"/>
                              </a:rPr>
                            </m:ctrlPr>
                          </m:fPr>
                          <m:num>
                            <m:sSub>
                              <m:sSubPr>
                                <m:ctrlPr>
                                  <a:rPr lang="ko-KR" altLang="en-US" i="1">
                                    <a:latin typeface="Cambria Math" panose="02040503050406030204" pitchFamily="18" charset="0"/>
                                  </a:rPr>
                                </m:ctrlPr>
                              </m:sSubPr>
                              <m:e>
                                <m:r>
                                  <a:rPr lang="ko-KR" altLang="en-US">
                                    <a:latin typeface="Cambria Math" panose="02040503050406030204" pitchFamily="18" charset="0"/>
                                  </a:rPr>
                                  <m:t>𝑉</m:t>
                                </m:r>
                              </m:e>
                              <m:sub>
                                <m:r>
                                  <a:rPr lang="ko-KR" altLang="en-US">
                                    <a:latin typeface="Cambria Math" panose="02040503050406030204" pitchFamily="18" charset="0"/>
                                  </a:rPr>
                                  <m:t>𝑜</m:t>
                                </m:r>
                              </m:sub>
                            </m:sSub>
                          </m:num>
                          <m:den>
                            <m:sSub>
                              <m:sSubPr>
                                <m:ctrlPr>
                                  <a:rPr lang="ko-KR" altLang="en-US" i="1">
                                    <a:latin typeface="Cambria Math" panose="02040503050406030204" pitchFamily="18" charset="0"/>
                                  </a:rPr>
                                </m:ctrlPr>
                              </m:sSubPr>
                              <m:e>
                                <m:r>
                                  <a:rPr lang="ko-KR" altLang="en-US">
                                    <a:latin typeface="Cambria Math" panose="02040503050406030204" pitchFamily="18" charset="0"/>
                                  </a:rPr>
                                  <m:t>𝑉</m:t>
                                </m:r>
                              </m:e>
                              <m:sub>
                                <m:r>
                                  <a:rPr lang="ko-KR" altLang="en-US">
                                    <a:latin typeface="Cambria Math" panose="02040503050406030204" pitchFamily="18" charset="0"/>
                                  </a:rPr>
                                  <m:t>𝑖</m:t>
                                </m:r>
                              </m:sub>
                            </m:sSub>
                          </m:den>
                        </m:f>
                        <m:r>
                          <a:rPr lang="ko-KR" altLang="en-US">
                            <a:latin typeface="Cambria Math" panose="02040503050406030204" pitchFamily="18" charset="0"/>
                          </a:rPr>
                          <m:t>=1+</m:t>
                        </m:r>
                        <m:f>
                          <m:fPr>
                            <m:ctrlPr>
                              <a:rPr lang="ko-KR" altLang="en-US" i="1">
                                <a:latin typeface="Cambria Math" panose="02040503050406030204" pitchFamily="18" charset="0"/>
                              </a:rPr>
                            </m:ctrlPr>
                          </m:fPr>
                          <m:num>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2</m:t>
                                </m:r>
                              </m:sub>
                            </m:sSub>
                          </m:num>
                          <m:den>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1</m:t>
                                </m:r>
                              </m:sub>
                            </m:sSub>
                          </m:den>
                        </m:f>
                      </m:oMath>
                    </m:oMathPara>
                  </a14:m>
                  <a:endParaRPr lang="ko-KR" altLang="en-US" dirty="0"/>
                </a:p>
              </p:txBody>
            </p:sp>
          </mc:Choice>
          <mc:Fallback xmlns="">
            <p:sp>
              <p:nvSpPr>
                <p:cNvPr id="24" name="Object 8">
                  <a:extLst>
                    <a:ext uri="{FF2B5EF4-FFF2-40B4-BE49-F238E27FC236}">
                      <a16:creationId xmlns:a16="http://schemas.microsoft.com/office/drawing/2014/main" id="{9AFBC7F2-813E-4428-9384-14FCA7607D95}"/>
                    </a:ext>
                  </a:extLst>
                </p:cNvPr>
                <p:cNvSpPr txBox="1">
                  <a:spLocks noRot="1" noChangeAspect="1" noMove="1" noResize="1" noEditPoints="1" noAdjustHandles="1" noChangeArrowheads="1" noChangeShapeType="1" noTextEdit="1"/>
                </p:cNvSpPr>
                <p:nvPr/>
              </p:nvSpPr>
              <p:spPr bwMode="auto">
                <a:xfrm>
                  <a:off x="5275848" y="2617788"/>
                  <a:ext cx="1588911" cy="502573"/>
                </a:xfrm>
                <a:prstGeom prst="rect">
                  <a:avLst/>
                </a:prstGeom>
                <a:blipFill>
                  <a:blip r:embed="rId9"/>
                  <a:stretch>
                    <a:fillRect l="-1154" b="-120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 Box 120">
                  <a:extLst>
                    <a:ext uri="{FF2B5EF4-FFF2-40B4-BE49-F238E27FC236}">
                      <a16:creationId xmlns:a16="http://schemas.microsoft.com/office/drawing/2014/main" id="{068871EA-BDB6-4D5B-A184-FB98D1EB2234}"/>
                    </a:ext>
                  </a:extLst>
                </p:cNvPr>
                <p:cNvSpPr txBox="1">
                  <a:spLocks noChangeArrowheads="1"/>
                </p:cNvSpPr>
                <p:nvPr/>
              </p:nvSpPr>
              <p:spPr bwMode="auto">
                <a:xfrm>
                  <a:off x="3640876" y="2151147"/>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𝑅</m:t>
                            </m:r>
                          </m:e>
                          <m:sub>
                            <m:r>
                              <a:rPr lang="en-US" altLang="ko-KR" sz="1600" b="0" i="0" dirty="0" smtClean="0">
                                <a:solidFill>
                                  <a:schemeClr val="tx1"/>
                                </a:solidFill>
                                <a:latin typeface="Cambria Math" panose="02040503050406030204" pitchFamily="18" charset="0"/>
                              </a:rPr>
                              <m:t>2</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26" name="Text Box 120">
                  <a:extLst>
                    <a:ext uri="{FF2B5EF4-FFF2-40B4-BE49-F238E27FC236}">
                      <a16:creationId xmlns:a16="http://schemas.microsoft.com/office/drawing/2014/main" id="{068871EA-BDB6-4D5B-A184-FB98D1EB2234}"/>
                    </a:ext>
                  </a:extLst>
                </p:cNvPr>
                <p:cNvSpPr txBox="1">
                  <a:spLocks noRot="1" noChangeAspect="1" noMove="1" noResize="1" noEditPoints="1" noAdjustHandles="1" noChangeArrowheads="1" noChangeShapeType="1" noTextEdit="1"/>
                </p:cNvSpPr>
                <p:nvPr/>
              </p:nvSpPr>
              <p:spPr bwMode="auto">
                <a:xfrm>
                  <a:off x="3640876" y="2151147"/>
                  <a:ext cx="311170" cy="246221"/>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 Box 120">
                  <a:extLst>
                    <a:ext uri="{FF2B5EF4-FFF2-40B4-BE49-F238E27FC236}">
                      <a16:creationId xmlns:a16="http://schemas.microsoft.com/office/drawing/2014/main" id="{19B12D9A-0274-47C7-AE01-BF5FA6DD7DDC}"/>
                    </a:ext>
                  </a:extLst>
                </p:cNvPr>
                <p:cNvSpPr txBox="1">
                  <a:spLocks noChangeArrowheads="1"/>
                </p:cNvSpPr>
                <p:nvPr/>
              </p:nvSpPr>
              <p:spPr bwMode="auto">
                <a:xfrm>
                  <a:off x="2860588" y="2513329"/>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𝑅</m:t>
                            </m:r>
                          </m:e>
                          <m:sub>
                            <m:r>
                              <a:rPr lang="en-US" altLang="ko-KR" sz="1600" b="0" i="0" dirty="0" smtClean="0">
                                <a:solidFill>
                                  <a:schemeClr val="tx1"/>
                                </a:solidFill>
                                <a:latin typeface="Cambria Math" panose="02040503050406030204" pitchFamily="18" charset="0"/>
                              </a:rPr>
                              <m:t>1</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4" name="Text Box 120">
                  <a:extLst>
                    <a:ext uri="{FF2B5EF4-FFF2-40B4-BE49-F238E27FC236}">
                      <a16:creationId xmlns:a16="http://schemas.microsoft.com/office/drawing/2014/main" id="{19B12D9A-0274-47C7-AE01-BF5FA6DD7DDC}"/>
                    </a:ext>
                  </a:extLst>
                </p:cNvPr>
                <p:cNvSpPr txBox="1">
                  <a:spLocks noRot="1" noChangeAspect="1" noMove="1" noResize="1" noEditPoints="1" noAdjustHandles="1" noChangeArrowheads="1" noChangeShapeType="1" noTextEdit="1"/>
                </p:cNvSpPr>
                <p:nvPr/>
              </p:nvSpPr>
              <p:spPr bwMode="auto">
                <a:xfrm>
                  <a:off x="2860588" y="2513329"/>
                  <a:ext cx="311170" cy="246221"/>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 Box 120">
                  <a:extLst>
                    <a:ext uri="{FF2B5EF4-FFF2-40B4-BE49-F238E27FC236}">
                      <a16:creationId xmlns:a16="http://schemas.microsoft.com/office/drawing/2014/main" id="{F15FF67D-A2F5-4366-959D-A9D17E329947}"/>
                    </a:ext>
                  </a:extLst>
                </p:cNvPr>
                <p:cNvSpPr txBox="1">
                  <a:spLocks noChangeArrowheads="1"/>
                </p:cNvSpPr>
                <p:nvPr/>
              </p:nvSpPr>
              <p:spPr bwMode="auto">
                <a:xfrm>
                  <a:off x="4655720" y="2886511"/>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𝑉</m:t>
                            </m:r>
                          </m:e>
                          <m:sub>
                            <m:r>
                              <a:rPr lang="en-US" altLang="ko-KR" sz="1600" i="1" dirty="0" smtClean="0">
                                <a:solidFill>
                                  <a:schemeClr val="tx1"/>
                                </a:solidFill>
                                <a:latin typeface="Cambria Math" panose="02040503050406030204" pitchFamily="18" charset="0"/>
                              </a:rPr>
                              <m:t>𝑜</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6" name="Text Box 120">
                  <a:extLst>
                    <a:ext uri="{FF2B5EF4-FFF2-40B4-BE49-F238E27FC236}">
                      <a16:creationId xmlns:a16="http://schemas.microsoft.com/office/drawing/2014/main" id="{F15FF67D-A2F5-4366-959D-A9D17E329947}"/>
                    </a:ext>
                  </a:extLst>
                </p:cNvPr>
                <p:cNvSpPr txBox="1">
                  <a:spLocks noRot="1" noChangeAspect="1" noMove="1" noResize="1" noEditPoints="1" noAdjustHandles="1" noChangeArrowheads="1" noChangeShapeType="1" noTextEdit="1"/>
                </p:cNvSpPr>
                <p:nvPr/>
              </p:nvSpPr>
              <p:spPr bwMode="auto">
                <a:xfrm>
                  <a:off x="4655720" y="2886511"/>
                  <a:ext cx="311170" cy="246221"/>
                </a:xfrm>
                <a:prstGeom prst="rect">
                  <a:avLst/>
                </a:prstGeom>
                <a:blipFill>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 Box 120">
                  <a:extLst>
                    <a:ext uri="{FF2B5EF4-FFF2-40B4-BE49-F238E27FC236}">
                      <a16:creationId xmlns:a16="http://schemas.microsoft.com/office/drawing/2014/main" id="{DCD2B82B-6739-4085-84C0-AF3DE35F3175}"/>
                    </a:ext>
                  </a:extLst>
                </p:cNvPr>
                <p:cNvSpPr txBox="1">
                  <a:spLocks noChangeArrowheads="1"/>
                </p:cNvSpPr>
                <p:nvPr/>
              </p:nvSpPr>
              <p:spPr bwMode="auto">
                <a:xfrm>
                  <a:off x="2829234" y="3063017"/>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𝑉</m:t>
                            </m:r>
                          </m:e>
                          <m:sub>
                            <m:r>
                              <a:rPr lang="en-US" altLang="ko-KR" sz="1600" i="1" dirty="0" smtClean="0">
                                <a:solidFill>
                                  <a:schemeClr val="tx1"/>
                                </a:solidFill>
                                <a:latin typeface="Cambria Math" panose="02040503050406030204" pitchFamily="18" charset="0"/>
                              </a:rPr>
                              <m:t>𝑖</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7" name="Text Box 120">
                  <a:extLst>
                    <a:ext uri="{FF2B5EF4-FFF2-40B4-BE49-F238E27FC236}">
                      <a16:creationId xmlns:a16="http://schemas.microsoft.com/office/drawing/2014/main" id="{DCD2B82B-6739-4085-84C0-AF3DE35F3175}"/>
                    </a:ext>
                  </a:extLst>
                </p:cNvPr>
                <p:cNvSpPr txBox="1">
                  <a:spLocks noRot="1" noChangeAspect="1" noMove="1" noResize="1" noEditPoints="1" noAdjustHandles="1" noChangeArrowheads="1" noChangeShapeType="1" noTextEdit="1"/>
                </p:cNvSpPr>
                <p:nvPr/>
              </p:nvSpPr>
              <p:spPr bwMode="auto">
                <a:xfrm>
                  <a:off x="2829234" y="3063017"/>
                  <a:ext cx="311170" cy="246221"/>
                </a:xfrm>
                <a:prstGeom prst="rect">
                  <a:avLst/>
                </a:prstGeom>
                <a:blipFill>
                  <a:blip r:embed="rId13"/>
                  <a:stretch>
                    <a:fillRect/>
                  </a:stretch>
                </a:blipFill>
              </p:spPr>
              <p:txBody>
                <a:bodyPr/>
                <a:lstStyle/>
                <a:p>
                  <a:r>
                    <a:rPr lang="ko-KR" altLang="en-US">
                      <a:noFill/>
                    </a:rPr>
                    <a:t> </a:t>
                  </a:r>
                </a:p>
              </p:txBody>
            </p:sp>
          </mc:Fallback>
        </mc:AlternateContent>
      </p:grpSp>
      <p:grpSp>
        <p:nvGrpSpPr>
          <p:cNvPr id="8" name="그룹 7">
            <a:extLst>
              <a:ext uri="{FF2B5EF4-FFF2-40B4-BE49-F238E27FC236}">
                <a16:creationId xmlns:a16="http://schemas.microsoft.com/office/drawing/2014/main" id="{361C1032-B82A-4CE8-B120-DB9581EBD7A9}"/>
              </a:ext>
            </a:extLst>
          </p:cNvPr>
          <p:cNvGrpSpPr/>
          <p:nvPr/>
        </p:nvGrpSpPr>
        <p:grpSpPr>
          <a:xfrm>
            <a:off x="2484796" y="4865735"/>
            <a:ext cx="4355315" cy="1284072"/>
            <a:chOff x="2042626" y="5207207"/>
            <a:chExt cx="4355315" cy="1284072"/>
          </a:xfrm>
        </p:grpSpPr>
        <p:grpSp>
          <p:nvGrpSpPr>
            <p:cNvPr id="38" name="그룹 37">
              <a:extLst>
                <a:ext uri="{FF2B5EF4-FFF2-40B4-BE49-F238E27FC236}">
                  <a16:creationId xmlns:a16="http://schemas.microsoft.com/office/drawing/2014/main" id="{D1793F34-BE60-4E64-86F0-FF107C0808C0}"/>
                </a:ext>
              </a:extLst>
            </p:cNvPr>
            <p:cNvGrpSpPr/>
            <p:nvPr/>
          </p:nvGrpSpPr>
          <p:grpSpPr>
            <a:xfrm>
              <a:off x="2042626" y="5207207"/>
              <a:ext cx="4355315" cy="1284072"/>
              <a:chOff x="1994366" y="5117717"/>
              <a:chExt cx="4355315" cy="1284072"/>
            </a:xfrm>
          </p:grpSpPr>
          <mc:AlternateContent xmlns:mc="http://schemas.openxmlformats.org/markup-compatibility/2006" xmlns:a14="http://schemas.microsoft.com/office/drawing/2010/main">
            <mc:Choice Requires="a14">
              <p:graphicFrame>
                <p:nvGraphicFramePr>
                  <p:cNvPr id="39" name="Object 10">
                    <a:extLst>
                      <a:ext uri="{FF2B5EF4-FFF2-40B4-BE49-F238E27FC236}">
                        <a16:creationId xmlns:a16="http://schemas.microsoft.com/office/drawing/2014/main" id="{8DBCDBCB-6851-4A77-A605-98B8ACBC2622}"/>
                      </a:ext>
                    </a:extLst>
                  </p:cNvPr>
                  <p:cNvGraphicFramePr>
                    <a:graphicFrameLocks noChangeAspect="1"/>
                  </p:cNvGraphicFramePr>
                  <p:nvPr>
                    <p:extLst>
                      <p:ext uri="{D42A27DB-BD31-4B8C-83A1-F6EECF244321}">
                        <p14:modId xmlns:p14="http://schemas.microsoft.com/office/powerpoint/2010/main" val="3663487236"/>
                      </p:ext>
                    </p:extLst>
                  </p:nvPr>
                </p:nvGraphicFramePr>
                <p:xfrm>
                  <a:off x="1994366" y="5117717"/>
                  <a:ext cx="2759279" cy="1284072"/>
                </p:xfrm>
                <a:graphic>
                  <a:graphicData uri="http://schemas.openxmlformats.org/presentationml/2006/ole">
                    <mc:AlternateContent>
                      <mc:Choice xmlns:v="urn:schemas-microsoft-com:vml" Requires="v">
                        <p:oleObj name="Visio" r:id="rId14" imgW="1512354" imgH="703769" progId="Visio.Drawing.6">
                          <p:embed/>
                        </p:oleObj>
                      </mc:Choice>
                      <mc:Fallback>
                        <p:oleObj name="Visio" r:id="rId14" imgW="1512354" imgH="703769" progId="Visio.Drawing.6">
                          <p:embed/>
                          <p:pic>
                            <p:nvPicPr>
                              <p:cNvPr id="0" name=""/>
                              <p:cNvPicPr>
                                <a:picLocks noChangeAspect="1" noChangeArrowheads="1"/>
                              </p:cNvPicPr>
                              <p:nvPr/>
                            </p:nvPicPr>
                            <p:blipFill>
                              <a:blip r:embed="rId5">
                                <a:extLst>
                                  <a:ext uri="{28A0092B-C50C-407E-A947-70E740481C1C}">
                                    <a14:useLocalDpi val="0"/>
                                  </a:ext>
                                </a:extLst>
                              </a:blip>
                              <a:srcRect/>
                              <a:stretch>
                                <a:fillRect/>
                              </a:stretch>
                            </p:blipFill>
                            <p:spPr bwMode="auto">
                              <a:xfrm>
                                <a:off x="1994366" y="5117717"/>
                                <a:ext cx="2759279" cy="1284072"/>
                              </a:xfrm>
                              <a:prstGeom prst="rect">
                                <a:avLst/>
                              </a:prstGeom>
                              <a:noFill/>
                            </p:spPr>
                          </p:pic>
                        </p:oleObj>
                      </mc:Fallback>
                    </mc:AlternateContent>
                  </a:graphicData>
                </a:graphic>
              </p:graphicFrame>
            </mc:Choice>
            <mc:Fallback xmlns="">
              <p:graphicFrame>
                <p:nvGraphicFramePr>
                  <p:cNvPr id="39" name="Object 10">
                    <a:extLst>
                      <a:ext uri="{FF2B5EF4-FFF2-40B4-BE49-F238E27FC236}">
                        <a16:creationId xmlns:a16="http://schemas.microsoft.com/office/drawing/2014/main" xmlns="" xmlns:a14="http://schemas.microsoft.com/office/drawing/2010/main" id="{8DBCDBCB-6851-4A77-A605-98B8ACBC2622}"/>
                      </a:ext>
                    </a:extLst>
                  </p:cNvPr>
                  <p:cNvGraphicFramePr>
                    <a:graphicFrameLocks noChangeAspect="1"/>
                  </p:cNvGraphicFramePr>
                  <p:nvPr>
                    <p:extLst>
                      <p:ext uri="{D42A27DB-BD31-4B8C-83A1-F6EECF244321}">
                        <p14:modId xmlns:p14="http://schemas.microsoft.com/office/powerpoint/2010/main" val="3663487236"/>
                      </p:ext>
                    </p:extLst>
                  </p:nvPr>
                </p:nvGraphicFramePr>
                <p:xfrm>
                  <a:off x="1994366" y="5117717"/>
                  <a:ext cx="2759279" cy="1284072"/>
                </p:xfrm>
                <a:graphic>
                  <a:graphicData uri="http://schemas.openxmlformats.org/presentationml/2006/ole">
                    <mc:AlternateContent>
                      <mc:Choice xmlns:v="urn:schemas-microsoft-com:vml" Requires="v">
                        <p:oleObj spid="_x0000_s12345" name="Visio" r:id="rId15" imgW="1512354" imgH="703769" progId="Visio.Drawing.6">
                          <p:embed/>
                        </p:oleObj>
                      </mc:Choice>
                      <mc:Fallback>
                        <p:oleObj name="Visio" r:id="rId15" imgW="1512354" imgH="703769" progId="Visio.Drawing.6">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94366" y="5117717"/>
                                <a:ext cx="2759279" cy="1284072"/>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1" name="Object 12">
                    <a:extLst>
                      <a:ext uri="{FF2B5EF4-FFF2-40B4-BE49-F238E27FC236}">
                        <a16:creationId xmlns:a16="http://schemas.microsoft.com/office/drawing/2014/main" id="{3C6CA076-5DF6-4260-8569-68A845E9CB54}"/>
                      </a:ext>
                    </a:extLst>
                  </p:cNvPr>
                  <p:cNvSpPr txBox="1"/>
                  <p:nvPr/>
                </p:nvSpPr>
                <p:spPr bwMode="auto">
                  <a:xfrm>
                    <a:off x="5135561" y="5711467"/>
                    <a:ext cx="1214120" cy="502573"/>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en-US"/>
                    </a:defPPr>
                    <a:lvl1pPr lvl="0" algn="ctr">
                      <a:defRPr sz="1600">
                        <a:latin typeface="Cambria Math" panose="02040503050406030204" pitchFamily="18" charset="0"/>
                        <a:ea typeface="SamsungOne-700" panose="020B0803030303020204" pitchFamily="34" charset="0"/>
                      </a:defRPr>
                    </a:lvl1pPr>
                  </a:lstStyle>
                  <a:p>
                    <a:pPr/>
                    <a14:m>
                      <m:oMathPara xmlns:m="http://schemas.openxmlformats.org/officeDocument/2006/math">
                        <m:oMathParaPr>
                          <m:jc m:val="left"/>
                        </m:oMathParaPr>
                        <m:oMath xmlns:m="http://schemas.openxmlformats.org/officeDocument/2006/math">
                          <m:sSub>
                            <m:sSubPr>
                              <m:ctrlPr>
                                <a:rPr lang="ko-KR" altLang="en-US" i="1">
                                  <a:latin typeface="Cambria Math" panose="02040503050406030204" pitchFamily="18" charset="0"/>
                                </a:rPr>
                              </m:ctrlPr>
                            </m:sSubPr>
                            <m:e>
                              <m:r>
                                <a:rPr lang="ko-KR" altLang="en-US">
                                  <a:latin typeface="Cambria Math" panose="02040503050406030204" pitchFamily="18" charset="0"/>
                                </a:rPr>
                                <m:t>𝐴</m:t>
                              </m:r>
                            </m:e>
                            <m:sub>
                              <m:r>
                                <a:rPr lang="ko-KR" altLang="en-US">
                                  <a:latin typeface="Cambria Math" panose="02040503050406030204" pitchFamily="18" charset="0"/>
                                </a:rPr>
                                <m:t>𝑉</m:t>
                              </m:r>
                            </m:sub>
                          </m:sSub>
                          <m:r>
                            <a:rPr lang="ko-KR" altLang="en-US">
                              <a:latin typeface="Cambria Math" panose="02040503050406030204" pitchFamily="18" charset="0"/>
                            </a:rPr>
                            <m:t>=</m:t>
                          </m:r>
                          <m:f>
                            <m:fPr>
                              <m:ctrlPr>
                                <a:rPr lang="ko-KR" altLang="en-US" i="1">
                                  <a:latin typeface="Cambria Math" panose="02040503050406030204" pitchFamily="18" charset="0"/>
                                </a:rPr>
                              </m:ctrlPr>
                            </m:fPr>
                            <m:num>
                              <m:sSub>
                                <m:sSubPr>
                                  <m:ctrlPr>
                                    <a:rPr lang="ko-KR" altLang="en-US" i="1">
                                      <a:latin typeface="Cambria Math" panose="02040503050406030204" pitchFamily="18" charset="0"/>
                                    </a:rPr>
                                  </m:ctrlPr>
                                </m:sSubPr>
                                <m:e>
                                  <m:r>
                                    <a:rPr lang="ko-KR" altLang="en-US">
                                      <a:latin typeface="Cambria Math" panose="02040503050406030204" pitchFamily="18" charset="0"/>
                                    </a:rPr>
                                    <m:t>𝑉</m:t>
                                  </m:r>
                                </m:e>
                                <m:sub>
                                  <m:r>
                                    <a:rPr lang="ko-KR" altLang="en-US">
                                      <a:latin typeface="Cambria Math" panose="02040503050406030204" pitchFamily="18" charset="0"/>
                                    </a:rPr>
                                    <m:t>𝑜</m:t>
                                  </m:r>
                                </m:sub>
                              </m:sSub>
                            </m:num>
                            <m:den>
                              <m:sSub>
                                <m:sSubPr>
                                  <m:ctrlPr>
                                    <a:rPr lang="ko-KR" altLang="en-US" i="1">
                                      <a:latin typeface="Cambria Math" panose="02040503050406030204" pitchFamily="18" charset="0"/>
                                    </a:rPr>
                                  </m:ctrlPr>
                                </m:sSubPr>
                                <m:e>
                                  <m:r>
                                    <a:rPr lang="ko-KR" altLang="en-US">
                                      <a:latin typeface="Cambria Math" panose="02040503050406030204" pitchFamily="18" charset="0"/>
                                    </a:rPr>
                                    <m:t>𝑉</m:t>
                                  </m:r>
                                </m:e>
                                <m:sub>
                                  <m:r>
                                    <a:rPr lang="ko-KR" altLang="en-US">
                                      <a:latin typeface="Cambria Math" panose="02040503050406030204" pitchFamily="18" charset="0"/>
                                    </a:rPr>
                                    <m:t>𝑖</m:t>
                                  </m:r>
                                </m:sub>
                              </m:sSub>
                            </m:den>
                          </m:f>
                          <m:r>
                            <a:rPr lang="ko-KR" altLang="en-US">
                              <a:latin typeface="Cambria Math" panose="02040503050406030204" pitchFamily="18" charset="0"/>
                            </a:rPr>
                            <m:t>=1</m:t>
                          </m:r>
                        </m:oMath>
                      </m:oMathPara>
                    </a14:m>
                    <a:endParaRPr lang="ko-KR" altLang="en-US" dirty="0"/>
                  </a:p>
                </p:txBody>
              </p:sp>
            </mc:Choice>
            <mc:Fallback xmlns="">
              <p:sp>
                <p:nvSpPr>
                  <p:cNvPr id="41" name="Object 12">
                    <a:extLst>
                      <a:ext uri="{FF2B5EF4-FFF2-40B4-BE49-F238E27FC236}">
                        <a16:creationId xmlns:a16="http://schemas.microsoft.com/office/drawing/2014/main" xmlns="" xmlns:a14="http://schemas.microsoft.com/office/drawing/2010/main" id="{3C6CA076-5DF6-4260-8569-68A845E9CB54}"/>
                      </a:ext>
                    </a:extLst>
                  </p:cNvPr>
                  <p:cNvSpPr txBox="1">
                    <a:spLocks noRot="1" noChangeAspect="1" noMove="1" noResize="1" noEditPoints="1" noAdjustHandles="1" noChangeArrowheads="1" noChangeShapeType="1" noTextEdit="1"/>
                  </p:cNvSpPr>
                  <p:nvPr/>
                </p:nvSpPr>
                <p:spPr bwMode="auto">
                  <a:xfrm>
                    <a:off x="5135561" y="5711467"/>
                    <a:ext cx="1214120" cy="502573"/>
                  </a:xfrm>
                  <a:prstGeom prst="rect">
                    <a:avLst/>
                  </a:prstGeom>
                  <a:blipFill rotWithShape="0">
                    <a:blip r:embed="rId17"/>
                    <a:stretch>
                      <a:fillRect l="-1508" b="-1220"/>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42" name="Text Box 120">
                  <a:extLst>
                    <a:ext uri="{FF2B5EF4-FFF2-40B4-BE49-F238E27FC236}">
                      <a16:creationId xmlns:a16="http://schemas.microsoft.com/office/drawing/2014/main" id="{7266A27F-4A7D-4C7A-A9F0-66E6BEC4D07C}"/>
                    </a:ext>
                  </a:extLst>
                </p:cNvPr>
                <p:cNvSpPr txBox="1">
                  <a:spLocks noChangeArrowheads="1"/>
                </p:cNvSpPr>
                <p:nvPr/>
              </p:nvSpPr>
              <p:spPr bwMode="auto">
                <a:xfrm>
                  <a:off x="4535243" y="5942781"/>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𝑉</m:t>
                            </m:r>
                          </m:e>
                          <m:sub>
                            <m:r>
                              <a:rPr lang="en-US" altLang="ko-KR" sz="1600" i="1" dirty="0" smtClean="0">
                                <a:solidFill>
                                  <a:schemeClr val="tx1"/>
                                </a:solidFill>
                                <a:latin typeface="Cambria Math" panose="02040503050406030204" pitchFamily="18" charset="0"/>
                              </a:rPr>
                              <m:t>𝑜</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42" name="Text Box 120">
                  <a:extLst>
                    <a:ext uri="{FF2B5EF4-FFF2-40B4-BE49-F238E27FC236}">
                      <a16:creationId xmlns:a16="http://schemas.microsoft.com/office/drawing/2014/main" xmlns="" xmlns:a14="http://schemas.microsoft.com/office/drawing/2010/main" id="{7266A27F-4A7D-4C7A-A9F0-66E6BEC4D07C}"/>
                    </a:ext>
                  </a:extLst>
                </p:cNvPr>
                <p:cNvSpPr txBox="1">
                  <a:spLocks noRot="1" noChangeAspect="1" noMove="1" noResize="1" noEditPoints="1" noAdjustHandles="1" noChangeArrowheads="1" noChangeShapeType="1" noTextEdit="1"/>
                </p:cNvSpPr>
                <p:nvPr/>
              </p:nvSpPr>
              <p:spPr bwMode="auto">
                <a:xfrm>
                  <a:off x="4535243" y="5942781"/>
                  <a:ext cx="311170" cy="246221"/>
                </a:xfrm>
                <a:prstGeom prst="rect">
                  <a:avLst/>
                </a:prstGeom>
                <a:blipFill rotWithShape="0">
                  <a:blip r:embed="rId18"/>
                  <a:stretch>
                    <a:fillRect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 Box 120">
                  <a:extLst>
                    <a:ext uri="{FF2B5EF4-FFF2-40B4-BE49-F238E27FC236}">
                      <a16:creationId xmlns:a16="http://schemas.microsoft.com/office/drawing/2014/main" id="{8F5959D8-B267-4312-8D78-9C0FD8303AE0}"/>
                    </a:ext>
                  </a:extLst>
                </p:cNvPr>
                <p:cNvSpPr txBox="1">
                  <a:spLocks noChangeArrowheads="1"/>
                </p:cNvSpPr>
                <p:nvPr/>
              </p:nvSpPr>
              <p:spPr bwMode="auto">
                <a:xfrm>
                  <a:off x="2433799" y="6168671"/>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𝑉</m:t>
                            </m:r>
                          </m:e>
                          <m:sub>
                            <m:r>
                              <a:rPr lang="en-US" altLang="ko-KR" sz="1600" i="1" dirty="0" smtClean="0">
                                <a:solidFill>
                                  <a:schemeClr val="tx1"/>
                                </a:solidFill>
                                <a:latin typeface="Cambria Math" panose="02040503050406030204" pitchFamily="18" charset="0"/>
                              </a:rPr>
                              <m:t>𝑖</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43" name="Text Box 120">
                  <a:extLst>
                    <a:ext uri="{FF2B5EF4-FFF2-40B4-BE49-F238E27FC236}">
                      <a16:creationId xmlns:a16="http://schemas.microsoft.com/office/drawing/2014/main" xmlns="" xmlns:a14="http://schemas.microsoft.com/office/drawing/2010/main" id="{8F5959D8-B267-4312-8D78-9C0FD8303AE0}"/>
                    </a:ext>
                  </a:extLst>
                </p:cNvPr>
                <p:cNvSpPr txBox="1">
                  <a:spLocks noRot="1" noChangeAspect="1" noMove="1" noResize="1" noEditPoints="1" noAdjustHandles="1" noChangeArrowheads="1" noChangeShapeType="1" noTextEdit="1"/>
                </p:cNvSpPr>
                <p:nvPr/>
              </p:nvSpPr>
              <p:spPr bwMode="auto">
                <a:xfrm>
                  <a:off x="2433799" y="6168671"/>
                  <a:ext cx="311170" cy="246221"/>
                </a:xfrm>
                <a:prstGeom prst="rect">
                  <a:avLst/>
                </a:prstGeom>
                <a:blipFill rotWithShape="0">
                  <a:blip r:embed="rId19"/>
                  <a:stretch>
                    <a:fillRect b="-2500"/>
                  </a:stretch>
                </a:blipFill>
              </p:spPr>
              <p:txBody>
                <a:bodyPr/>
                <a:lstStyle/>
                <a:p>
                  <a:r>
                    <a:rPr lang="ko-KR" altLang="en-US">
                      <a:noFill/>
                    </a:rPr>
                    <a:t> </a:t>
                  </a:r>
                </a:p>
              </p:txBody>
            </p:sp>
          </mc:Fallback>
        </mc:AlternateContent>
      </p:grpSp>
      <p:sp>
        <p:nvSpPr>
          <p:cNvPr id="25"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1832078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1" name="직사각형 10">
            <a:extLst>
              <a:ext uri="{FF2B5EF4-FFF2-40B4-BE49-F238E27FC236}">
                <a16:creationId xmlns:a16="http://schemas.microsoft.com/office/drawing/2014/main" id="{32E4E54E-F85D-483F-BFE5-DAFB483554D3}"/>
              </a:ext>
            </a:extLst>
          </p:cNvPr>
          <p:cNvSpPr/>
          <p:nvPr/>
        </p:nvSpPr>
        <p:spPr>
          <a:xfrm>
            <a:off x="712182" y="1751850"/>
            <a:ext cx="8487381"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Mạch khuếch đại tín hiệu dưới 10 KHz trong dòng điện một chiều.</a:t>
            </a:r>
          </a:p>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Mạch này được sử dụng để khuếch đại điện áp siêu nhỏ như tín hiệu cảm biến để chuyển đổi A/D hoặc để </a:t>
            </a:r>
          </a:p>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khuếch đại điện áp được phát hiện trong các mạch digital.</a:t>
            </a:r>
          </a:p>
        </p:txBody>
      </p:sp>
      <p:sp>
        <p:nvSpPr>
          <p:cNvPr id="12" name="직사각형 11">
            <a:extLst>
              <a:ext uri="{FF2B5EF4-FFF2-40B4-BE49-F238E27FC236}">
                <a16:creationId xmlns:a16="http://schemas.microsoft.com/office/drawing/2014/main" id="{CD08A5E7-4488-46D4-9257-0EF03363BF92}"/>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pP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khuếch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âm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tần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F972645C-B7CE-4CFA-A0C8-66472014437B}"/>
              </a:ext>
            </a:extLst>
          </p:cNvPr>
          <p:cNvSpPr/>
          <p:nvPr/>
        </p:nvSpPr>
        <p:spPr>
          <a:xfrm>
            <a:off x="712182" y="4665309"/>
            <a:ext cx="4239231" cy="125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Dải điện áp nguồn</a:t>
            </a:r>
          </a:p>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Băng thông độ lợi</a:t>
            </a:r>
          </a:p>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Biên điện áp đầu ra</a:t>
            </a:r>
          </a:p>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dùng làm bộ nguồn đơn không?</a:t>
            </a:r>
          </a:p>
        </p:txBody>
      </p:sp>
      <p:sp>
        <p:nvSpPr>
          <p:cNvPr id="23" name="직사각형 22">
            <a:extLst>
              <a:ext uri="{FF2B5EF4-FFF2-40B4-BE49-F238E27FC236}">
                <a16:creationId xmlns:a16="http://schemas.microsoft.com/office/drawing/2014/main" id="{B6BBD238-C932-4143-8ABD-753FEFA1059C}"/>
              </a:ext>
            </a:extLst>
          </p:cNvPr>
          <p:cNvSpPr/>
          <p:nvPr/>
        </p:nvSpPr>
        <p:spPr>
          <a:xfrm>
            <a:off x="580389" y="4429197"/>
            <a:ext cx="43710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pP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kỹ</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khuếch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 </a:t>
            </a:r>
          </a:p>
        </p:txBody>
      </p:sp>
      <p:grpSp>
        <p:nvGrpSpPr>
          <p:cNvPr id="7" name="그룹 6">
            <a:extLst>
              <a:ext uri="{FF2B5EF4-FFF2-40B4-BE49-F238E27FC236}">
                <a16:creationId xmlns:a16="http://schemas.microsoft.com/office/drawing/2014/main" id="{FB930DF5-BE60-43B8-B8CD-560922623241}"/>
              </a:ext>
            </a:extLst>
          </p:cNvPr>
          <p:cNvGrpSpPr/>
          <p:nvPr/>
        </p:nvGrpSpPr>
        <p:grpSpPr>
          <a:xfrm>
            <a:off x="909482" y="2737307"/>
            <a:ext cx="4837607" cy="1383625"/>
            <a:chOff x="912953" y="2788136"/>
            <a:chExt cx="4837607" cy="1383625"/>
          </a:xfrm>
        </p:grpSpPr>
        <p:grpSp>
          <p:nvGrpSpPr>
            <p:cNvPr id="21" name="그룹 20">
              <a:extLst>
                <a:ext uri="{FF2B5EF4-FFF2-40B4-BE49-F238E27FC236}">
                  <a16:creationId xmlns:a16="http://schemas.microsoft.com/office/drawing/2014/main" id="{C4AA7339-333A-47DE-99CF-5767A019F8FE}"/>
                </a:ext>
              </a:extLst>
            </p:cNvPr>
            <p:cNvGrpSpPr/>
            <p:nvPr/>
          </p:nvGrpSpPr>
          <p:grpSpPr>
            <a:xfrm>
              <a:off x="912953" y="2792889"/>
              <a:ext cx="4837607" cy="1378872"/>
              <a:chOff x="2521534" y="2779712"/>
              <a:chExt cx="6694604" cy="1908175"/>
            </a:xfrm>
          </p:grpSpPr>
          <p:pic>
            <p:nvPicPr>
              <p:cNvPr id="25" name="Picture 7">
                <a:extLst>
                  <a:ext uri="{FF2B5EF4-FFF2-40B4-BE49-F238E27FC236}">
                    <a16:creationId xmlns:a16="http://schemas.microsoft.com/office/drawing/2014/main" id="{98D7CD7F-4E39-449F-B73D-1DA0A515178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21534" y="2779712"/>
                <a:ext cx="3538537"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7" name="Object 8">
                    <a:extLst>
                      <a:ext uri="{FF2B5EF4-FFF2-40B4-BE49-F238E27FC236}">
                        <a16:creationId xmlns:a16="http://schemas.microsoft.com/office/drawing/2014/main" id="{24B7A49A-1AA9-4CAD-ADBE-BC24A2200D86}"/>
                      </a:ext>
                    </a:extLst>
                  </p:cNvPr>
                  <p:cNvSpPr txBox="1"/>
                  <p:nvPr/>
                </p:nvSpPr>
                <p:spPr bwMode="auto">
                  <a:xfrm>
                    <a:off x="6671262" y="3132752"/>
                    <a:ext cx="2038713" cy="340737"/>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en-US"/>
                    </a:defPPr>
                    <a:lvl1pPr lvl="0" algn="ctr">
                      <a:defRPr sz="1600">
                        <a:latin typeface="Cambria Math" panose="02040503050406030204" pitchFamily="18" charset="0"/>
                        <a:ea typeface="SamsungOne-700" panose="020B0803030303020204" pitchFamily="34" charset="0"/>
                      </a:defRPr>
                    </a:lvl1pPr>
                  </a:lstStyle>
                  <a:p>
                    <a:pPr/>
                    <a14:m>
                      <m:oMathPara xmlns:m="http://schemas.openxmlformats.org/officeDocument/2006/math">
                        <m:oMathParaPr>
                          <m:jc m:val="left"/>
                        </m:oMathParaPr>
                        <m:oMath xmlns:m="http://schemas.openxmlformats.org/officeDocument/2006/math">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1</m:t>
                              </m:r>
                            </m:sub>
                          </m:sSub>
                          <m:r>
                            <a:rPr lang="ko-KR" altLang="en-US">
                              <a:latin typeface="Cambria Math" panose="02040503050406030204" pitchFamily="18" charset="0"/>
                            </a:rPr>
                            <m:t>=</m:t>
                          </m:r>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2</m:t>
                              </m:r>
                            </m:sub>
                          </m:sSub>
                        </m:oMath>
                      </m:oMathPara>
                    </a14:m>
                    <a:endParaRPr lang="ko-KR" altLang="en-US" dirty="0"/>
                  </a:p>
                </p:txBody>
              </p:sp>
            </mc:Choice>
            <mc:Fallback xmlns="">
              <p:sp>
                <p:nvSpPr>
                  <p:cNvPr id="27" name="Object 8">
                    <a:extLst>
                      <a:ext uri="{FF2B5EF4-FFF2-40B4-BE49-F238E27FC236}">
                        <a16:creationId xmlns:a16="http://schemas.microsoft.com/office/drawing/2014/main" id="{24B7A49A-1AA9-4CAD-ADBE-BC24A2200D86}"/>
                      </a:ext>
                    </a:extLst>
                  </p:cNvPr>
                  <p:cNvSpPr txBox="1">
                    <a:spLocks noRot="1" noChangeAspect="1" noMove="1" noResize="1" noEditPoints="1" noAdjustHandles="1" noChangeArrowheads="1" noChangeShapeType="1" noTextEdit="1"/>
                  </p:cNvSpPr>
                  <p:nvPr/>
                </p:nvSpPr>
                <p:spPr bwMode="auto">
                  <a:xfrm>
                    <a:off x="6671262" y="3132752"/>
                    <a:ext cx="2038713" cy="340737"/>
                  </a:xfrm>
                  <a:prstGeom prst="rect">
                    <a:avLst/>
                  </a:prstGeom>
                  <a:blipFill>
                    <a:blip r:embed="rId5"/>
                    <a:stretch>
                      <a:fillRect l="-830"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Object 10">
                    <a:extLst>
                      <a:ext uri="{FF2B5EF4-FFF2-40B4-BE49-F238E27FC236}">
                        <a16:creationId xmlns:a16="http://schemas.microsoft.com/office/drawing/2014/main" id="{0C47F964-A077-4821-A6E5-17F71A5BDFD4}"/>
                      </a:ext>
                    </a:extLst>
                  </p:cNvPr>
                  <p:cNvSpPr txBox="1"/>
                  <p:nvPr/>
                </p:nvSpPr>
                <p:spPr bwMode="auto">
                  <a:xfrm>
                    <a:off x="6671262" y="3765627"/>
                    <a:ext cx="2544876" cy="693720"/>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en-US"/>
                    </a:defPPr>
                    <a:lvl1pPr lvl="0" algn="ctr">
                      <a:defRPr sz="1600">
                        <a:latin typeface="Cambria Math" panose="02040503050406030204" pitchFamily="18" charset="0"/>
                        <a:ea typeface="SamsungOne-700" panose="020B0803030303020204" pitchFamily="34" charset="0"/>
                      </a:defRPr>
                    </a:lvl1pPr>
                  </a:lstStyle>
                  <a:p>
                    <a:pPr/>
                    <a14:m>
                      <m:oMathPara xmlns:m="http://schemas.openxmlformats.org/officeDocument/2006/math">
                        <m:oMathParaPr>
                          <m:jc m:val="left"/>
                        </m:oMathParaPr>
                        <m:oMath xmlns:m="http://schemas.openxmlformats.org/officeDocument/2006/math">
                          <m:sSub>
                            <m:sSubPr>
                              <m:ctrlPr>
                                <a:rPr lang="ko-KR" altLang="en-US" i="1">
                                  <a:latin typeface="Cambria Math" panose="02040503050406030204" pitchFamily="18" charset="0"/>
                                </a:rPr>
                              </m:ctrlPr>
                            </m:sSubPr>
                            <m:e>
                              <m:r>
                                <a:rPr lang="ko-KR" altLang="en-US">
                                  <a:latin typeface="Cambria Math" panose="02040503050406030204" pitchFamily="18" charset="0"/>
                                </a:rPr>
                                <m:t>𝐴</m:t>
                              </m:r>
                            </m:e>
                            <m:sub>
                              <m:r>
                                <a:rPr lang="ko-KR" altLang="en-US">
                                  <a:latin typeface="Cambria Math" panose="02040503050406030204" pitchFamily="18" charset="0"/>
                                </a:rPr>
                                <m:t>𝑉</m:t>
                              </m:r>
                            </m:sub>
                          </m:sSub>
                          <m:r>
                            <a:rPr lang="ko-KR" altLang="en-US">
                              <a:latin typeface="Cambria Math" panose="02040503050406030204" pitchFamily="18" charset="0"/>
                            </a:rPr>
                            <m:t>=1+</m:t>
                          </m:r>
                          <m:f>
                            <m:fPr>
                              <m:ctrlPr>
                                <a:rPr lang="ko-KR" altLang="en-US" i="1">
                                  <a:latin typeface="Cambria Math" panose="02040503050406030204" pitchFamily="18" charset="0"/>
                                </a:rPr>
                              </m:ctrlPr>
                            </m:fPr>
                            <m:num>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3</m:t>
                                  </m:r>
                                </m:sub>
                              </m:sSub>
                              <m:r>
                                <a:rPr lang="ko-KR" altLang="en-US">
                                  <a:latin typeface="Cambria Math" panose="02040503050406030204" pitchFamily="18" charset="0"/>
                                </a:rPr>
                                <m:t>+</m:t>
                              </m:r>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4</m:t>
                                  </m:r>
                                </m:sub>
                              </m:sSub>
                            </m:num>
                            <m:den>
                              <m:sSub>
                                <m:sSubPr>
                                  <m:ctrlPr>
                                    <a:rPr lang="ko-KR" altLang="en-US" i="1">
                                      <a:latin typeface="Cambria Math" panose="02040503050406030204" pitchFamily="18" charset="0"/>
                                    </a:rPr>
                                  </m:ctrlPr>
                                </m:sSubPr>
                                <m:e>
                                  <m:r>
                                    <a:rPr lang="ko-KR" altLang="en-US">
                                      <a:latin typeface="Cambria Math" panose="02040503050406030204" pitchFamily="18" charset="0"/>
                                    </a:rPr>
                                    <m:t>𝑅</m:t>
                                  </m:r>
                                </m:e>
                                <m:sub>
                                  <m:r>
                                    <a:rPr lang="ko-KR" altLang="en-US">
                                      <a:latin typeface="Cambria Math" panose="02040503050406030204" pitchFamily="18" charset="0"/>
                                    </a:rPr>
                                    <m:t>1</m:t>
                                  </m:r>
                                </m:sub>
                              </m:sSub>
                            </m:den>
                          </m:f>
                        </m:oMath>
                      </m:oMathPara>
                    </a14:m>
                    <a:endParaRPr lang="ko-KR" altLang="en-US" dirty="0"/>
                  </a:p>
                </p:txBody>
              </p:sp>
            </mc:Choice>
            <mc:Fallback xmlns="">
              <p:sp>
                <p:nvSpPr>
                  <p:cNvPr id="28" name="Object 10">
                    <a:extLst>
                      <a:ext uri="{FF2B5EF4-FFF2-40B4-BE49-F238E27FC236}">
                        <a16:creationId xmlns:a16="http://schemas.microsoft.com/office/drawing/2014/main" id="{0C47F964-A077-4821-A6E5-17F71A5BDFD4}"/>
                      </a:ext>
                    </a:extLst>
                  </p:cNvPr>
                  <p:cNvSpPr txBox="1">
                    <a:spLocks noRot="1" noChangeAspect="1" noMove="1" noResize="1" noEditPoints="1" noAdjustHandles="1" noChangeArrowheads="1" noChangeShapeType="1" noTextEdit="1"/>
                  </p:cNvSpPr>
                  <p:nvPr/>
                </p:nvSpPr>
                <p:spPr bwMode="auto">
                  <a:xfrm>
                    <a:off x="6671262" y="3765627"/>
                    <a:ext cx="2544876" cy="693720"/>
                  </a:xfrm>
                  <a:prstGeom prst="rect">
                    <a:avLst/>
                  </a:prstGeom>
                  <a:blipFill>
                    <a:blip r:embed="rId6"/>
                    <a:stretch>
                      <a:fillRect l="-997" b="-1220"/>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9" name="Text Box 120">
                  <a:extLst>
                    <a:ext uri="{FF2B5EF4-FFF2-40B4-BE49-F238E27FC236}">
                      <a16:creationId xmlns:a16="http://schemas.microsoft.com/office/drawing/2014/main" id="{522C0A2E-8E6A-4033-9595-1B2031AB1DC4}"/>
                    </a:ext>
                  </a:extLst>
                </p:cNvPr>
                <p:cNvSpPr txBox="1">
                  <a:spLocks noChangeArrowheads="1"/>
                </p:cNvSpPr>
                <p:nvPr/>
              </p:nvSpPr>
              <p:spPr bwMode="auto">
                <a:xfrm>
                  <a:off x="1307397" y="3171110"/>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𝑅</m:t>
                            </m:r>
                          </m:e>
                          <m:sub>
                            <m:r>
                              <a:rPr lang="en-US" altLang="ko-KR" sz="1600" b="0" i="0" dirty="0" smtClean="0">
                                <a:solidFill>
                                  <a:schemeClr val="tx1"/>
                                </a:solidFill>
                                <a:latin typeface="Cambria Math" panose="02040503050406030204" pitchFamily="18" charset="0"/>
                              </a:rPr>
                              <m:t>1</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29" name="Text Box 120">
                  <a:extLst>
                    <a:ext uri="{FF2B5EF4-FFF2-40B4-BE49-F238E27FC236}">
                      <a16:creationId xmlns:a16="http://schemas.microsoft.com/office/drawing/2014/main" id="{522C0A2E-8E6A-4033-9595-1B2031AB1DC4}"/>
                    </a:ext>
                  </a:extLst>
                </p:cNvPr>
                <p:cNvSpPr txBox="1">
                  <a:spLocks noRot="1" noChangeAspect="1" noMove="1" noResize="1" noEditPoints="1" noAdjustHandles="1" noChangeArrowheads="1" noChangeShapeType="1" noTextEdit="1"/>
                </p:cNvSpPr>
                <p:nvPr/>
              </p:nvSpPr>
              <p:spPr bwMode="auto">
                <a:xfrm>
                  <a:off x="1307397" y="3171110"/>
                  <a:ext cx="311170" cy="24622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 Box 120">
                  <a:extLst>
                    <a:ext uri="{FF2B5EF4-FFF2-40B4-BE49-F238E27FC236}">
                      <a16:creationId xmlns:a16="http://schemas.microsoft.com/office/drawing/2014/main" id="{B31793D9-66B1-4211-B4D7-DA55A6BDCE05}"/>
                    </a:ext>
                  </a:extLst>
                </p:cNvPr>
                <p:cNvSpPr txBox="1">
                  <a:spLocks noChangeArrowheads="1"/>
                </p:cNvSpPr>
                <p:nvPr/>
              </p:nvSpPr>
              <p:spPr bwMode="auto">
                <a:xfrm>
                  <a:off x="1539045" y="3527307"/>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𝑅</m:t>
                            </m:r>
                          </m:e>
                          <m:sub>
                            <m:r>
                              <a:rPr lang="en-US" altLang="ko-KR" sz="1600" b="0" i="0" dirty="0" smtClean="0">
                                <a:solidFill>
                                  <a:schemeClr val="tx1"/>
                                </a:solidFill>
                                <a:latin typeface="Cambria Math" panose="02040503050406030204" pitchFamily="18" charset="0"/>
                              </a:rPr>
                              <m:t>2</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0" name="Text Box 120">
                  <a:extLst>
                    <a:ext uri="{FF2B5EF4-FFF2-40B4-BE49-F238E27FC236}">
                      <a16:creationId xmlns:a16="http://schemas.microsoft.com/office/drawing/2014/main" id="{B31793D9-66B1-4211-B4D7-DA55A6BDCE05}"/>
                    </a:ext>
                  </a:extLst>
                </p:cNvPr>
                <p:cNvSpPr txBox="1">
                  <a:spLocks noRot="1" noChangeAspect="1" noMove="1" noResize="1" noEditPoints="1" noAdjustHandles="1" noChangeArrowheads="1" noChangeShapeType="1" noTextEdit="1"/>
                </p:cNvSpPr>
                <p:nvPr/>
              </p:nvSpPr>
              <p:spPr bwMode="auto">
                <a:xfrm>
                  <a:off x="1539045" y="3527307"/>
                  <a:ext cx="311170" cy="24622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 Box 120">
                  <a:extLst>
                    <a:ext uri="{FF2B5EF4-FFF2-40B4-BE49-F238E27FC236}">
                      <a16:creationId xmlns:a16="http://schemas.microsoft.com/office/drawing/2014/main" id="{390F7211-C13C-4A6C-A4AA-8585AF6E91DB}"/>
                    </a:ext>
                  </a:extLst>
                </p:cNvPr>
                <p:cNvSpPr txBox="1">
                  <a:spLocks noChangeArrowheads="1"/>
                </p:cNvSpPr>
                <p:nvPr/>
              </p:nvSpPr>
              <p:spPr bwMode="auto">
                <a:xfrm>
                  <a:off x="1880279" y="2788136"/>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𝑅</m:t>
                            </m:r>
                          </m:e>
                          <m:sub>
                            <m:r>
                              <a:rPr lang="en-US" altLang="ko-KR" sz="1600" b="0" i="0" dirty="0" smtClean="0">
                                <a:solidFill>
                                  <a:schemeClr val="tx1"/>
                                </a:solidFill>
                                <a:latin typeface="Cambria Math" panose="02040503050406030204" pitchFamily="18" charset="0"/>
                              </a:rPr>
                              <m:t>3</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1" name="Text Box 120">
                  <a:extLst>
                    <a:ext uri="{FF2B5EF4-FFF2-40B4-BE49-F238E27FC236}">
                      <a16:creationId xmlns:a16="http://schemas.microsoft.com/office/drawing/2014/main" id="{390F7211-C13C-4A6C-A4AA-8585AF6E91DB}"/>
                    </a:ext>
                  </a:extLst>
                </p:cNvPr>
                <p:cNvSpPr txBox="1">
                  <a:spLocks noRot="1" noChangeAspect="1" noMove="1" noResize="1" noEditPoints="1" noAdjustHandles="1" noChangeArrowheads="1" noChangeShapeType="1" noTextEdit="1"/>
                </p:cNvSpPr>
                <p:nvPr/>
              </p:nvSpPr>
              <p:spPr bwMode="auto">
                <a:xfrm>
                  <a:off x="1880279" y="2788136"/>
                  <a:ext cx="311170" cy="246221"/>
                </a:xfrm>
                <a:prstGeom prst="rect">
                  <a:avLst/>
                </a:prstGeom>
                <a:blipFill>
                  <a:blip r:embed="rId9"/>
                  <a:stretch>
                    <a:fillRect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 Box 120">
                  <a:extLst>
                    <a:ext uri="{FF2B5EF4-FFF2-40B4-BE49-F238E27FC236}">
                      <a16:creationId xmlns:a16="http://schemas.microsoft.com/office/drawing/2014/main" id="{149C19BD-6BA6-4475-8571-C1C99920A8A4}"/>
                    </a:ext>
                  </a:extLst>
                </p:cNvPr>
                <p:cNvSpPr txBox="1">
                  <a:spLocks noChangeArrowheads="1"/>
                </p:cNvSpPr>
                <p:nvPr/>
              </p:nvSpPr>
              <p:spPr bwMode="auto">
                <a:xfrm>
                  <a:off x="2765901" y="2788136"/>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𝑅</m:t>
                            </m:r>
                          </m:e>
                          <m:sub>
                            <m:r>
                              <a:rPr lang="en-US" altLang="ko-KR" sz="1600" b="0" i="0" dirty="0" smtClean="0">
                                <a:solidFill>
                                  <a:schemeClr val="tx1"/>
                                </a:solidFill>
                                <a:latin typeface="Cambria Math" panose="02040503050406030204" pitchFamily="18" charset="0"/>
                              </a:rPr>
                              <m:t>4</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2" name="Text Box 120">
                  <a:extLst>
                    <a:ext uri="{FF2B5EF4-FFF2-40B4-BE49-F238E27FC236}">
                      <a16:creationId xmlns:a16="http://schemas.microsoft.com/office/drawing/2014/main" id="{149C19BD-6BA6-4475-8571-C1C99920A8A4}"/>
                    </a:ext>
                  </a:extLst>
                </p:cNvPr>
                <p:cNvSpPr txBox="1">
                  <a:spLocks noRot="1" noChangeAspect="1" noMove="1" noResize="1" noEditPoints="1" noAdjustHandles="1" noChangeArrowheads="1" noChangeShapeType="1" noTextEdit="1"/>
                </p:cNvSpPr>
                <p:nvPr/>
              </p:nvSpPr>
              <p:spPr bwMode="auto">
                <a:xfrm>
                  <a:off x="2765901" y="2788136"/>
                  <a:ext cx="311170" cy="246221"/>
                </a:xfrm>
                <a:prstGeom prst="rect">
                  <a:avLst/>
                </a:prstGeom>
                <a:blipFill>
                  <a:blip r:embed="rId10"/>
                  <a:stretch>
                    <a:fillRect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 Box 120">
                  <a:extLst>
                    <a:ext uri="{FF2B5EF4-FFF2-40B4-BE49-F238E27FC236}">
                      <a16:creationId xmlns:a16="http://schemas.microsoft.com/office/drawing/2014/main" id="{636B183B-7C1B-4A71-8D64-3A6147BC6EC3}"/>
                    </a:ext>
                  </a:extLst>
                </p:cNvPr>
                <p:cNvSpPr txBox="1">
                  <a:spLocks noChangeArrowheads="1"/>
                </p:cNvSpPr>
                <p:nvPr/>
              </p:nvSpPr>
              <p:spPr bwMode="auto">
                <a:xfrm>
                  <a:off x="996227" y="3714951"/>
                  <a:ext cx="311170"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𝑉</m:t>
                            </m:r>
                          </m:e>
                          <m:sub>
                            <m:r>
                              <a:rPr lang="en-US" altLang="ko-KR" sz="1600" i="1" dirty="0" smtClean="0">
                                <a:solidFill>
                                  <a:schemeClr val="tx1"/>
                                </a:solidFill>
                                <a:latin typeface="Cambria Math" panose="02040503050406030204" pitchFamily="18" charset="0"/>
                              </a:rPr>
                              <m:t>𝑖𝑛</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3" name="Text Box 120">
                  <a:extLst>
                    <a:ext uri="{FF2B5EF4-FFF2-40B4-BE49-F238E27FC236}">
                      <a16:creationId xmlns:a16="http://schemas.microsoft.com/office/drawing/2014/main" id="{636B183B-7C1B-4A71-8D64-3A6147BC6EC3}"/>
                    </a:ext>
                  </a:extLst>
                </p:cNvPr>
                <p:cNvSpPr txBox="1">
                  <a:spLocks noRot="1" noChangeAspect="1" noMove="1" noResize="1" noEditPoints="1" noAdjustHandles="1" noChangeArrowheads="1" noChangeShapeType="1" noTextEdit="1"/>
                </p:cNvSpPr>
                <p:nvPr/>
              </p:nvSpPr>
              <p:spPr bwMode="auto">
                <a:xfrm>
                  <a:off x="996227" y="3714951"/>
                  <a:ext cx="311170" cy="246221"/>
                </a:xfrm>
                <a:prstGeom prst="rect">
                  <a:avLst/>
                </a:prstGeom>
                <a:blipFill>
                  <a:blip r:embed="rId11"/>
                  <a:stretch>
                    <a:fillRect b="-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 Box 120">
                  <a:extLst>
                    <a:ext uri="{FF2B5EF4-FFF2-40B4-BE49-F238E27FC236}">
                      <a16:creationId xmlns:a16="http://schemas.microsoft.com/office/drawing/2014/main" id="{F86F248B-F638-4040-AFF4-114994A5B111}"/>
                    </a:ext>
                  </a:extLst>
                </p:cNvPr>
                <p:cNvSpPr txBox="1">
                  <a:spLocks noChangeArrowheads="1"/>
                </p:cNvSpPr>
                <p:nvPr/>
              </p:nvSpPr>
              <p:spPr bwMode="auto">
                <a:xfrm>
                  <a:off x="3249168" y="3509748"/>
                  <a:ext cx="373177"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en-US" altLang="ko-KR" sz="1600" i="1" dirty="0" smtClean="0">
                                <a:solidFill>
                                  <a:schemeClr val="tx1"/>
                                </a:solidFill>
                                <a:latin typeface="Cambria Math" panose="02040503050406030204" pitchFamily="18" charset="0"/>
                              </a:rPr>
                              <m:t>𝑉</m:t>
                            </m:r>
                          </m:e>
                          <m:sub>
                            <m:r>
                              <a:rPr lang="en-US" altLang="ko-KR" sz="1600" b="0" i="1" dirty="0" smtClean="0">
                                <a:solidFill>
                                  <a:schemeClr val="tx1"/>
                                </a:solidFill>
                                <a:latin typeface="Cambria Math" panose="02040503050406030204" pitchFamily="18" charset="0"/>
                              </a:rPr>
                              <m:t>𝑜𝑢𝑡</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35" name="Text Box 120">
                  <a:extLst>
                    <a:ext uri="{FF2B5EF4-FFF2-40B4-BE49-F238E27FC236}">
                      <a16:creationId xmlns:a16="http://schemas.microsoft.com/office/drawing/2014/main" id="{F86F248B-F638-4040-AFF4-114994A5B111}"/>
                    </a:ext>
                  </a:extLst>
                </p:cNvPr>
                <p:cNvSpPr txBox="1">
                  <a:spLocks noRot="1" noChangeAspect="1" noMove="1" noResize="1" noEditPoints="1" noAdjustHandles="1" noChangeArrowheads="1" noChangeShapeType="1" noTextEdit="1"/>
                </p:cNvSpPr>
                <p:nvPr/>
              </p:nvSpPr>
              <p:spPr bwMode="auto">
                <a:xfrm>
                  <a:off x="3249168" y="3509748"/>
                  <a:ext cx="373177" cy="246221"/>
                </a:xfrm>
                <a:prstGeom prst="rect">
                  <a:avLst/>
                </a:prstGeom>
                <a:blipFill>
                  <a:blip r:embed="rId12"/>
                  <a:stretch>
                    <a:fillRect l="-655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 Box 120">
                  <a:extLst>
                    <a:ext uri="{FF2B5EF4-FFF2-40B4-BE49-F238E27FC236}">
                      <a16:creationId xmlns:a16="http://schemas.microsoft.com/office/drawing/2014/main" id="{55237E11-E575-41D5-AE60-FFB7B07A743D}"/>
                    </a:ext>
                  </a:extLst>
                </p:cNvPr>
                <p:cNvSpPr txBox="1">
                  <a:spLocks noChangeArrowheads="1"/>
                </p:cNvSpPr>
                <p:nvPr/>
              </p:nvSpPr>
              <p:spPr bwMode="auto">
                <a:xfrm>
                  <a:off x="2304287" y="3171109"/>
                  <a:ext cx="461613" cy="246221"/>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100">
                      <a:solidFill>
                        <a:srgbClr val="000000"/>
                      </a:solidFill>
                      <a:latin typeface="SamsungOne-700" panose="020B0803030303020204" pitchFamily="34" charset="0"/>
                      <a:ea typeface="SamsungOne-700" panose="020B08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ko-KR" sz="1600" i="1" dirty="0" smtClean="0">
                            <a:solidFill>
                              <a:schemeClr val="tx1"/>
                            </a:solidFill>
                            <a:latin typeface="Cambria Math" panose="02040503050406030204" pitchFamily="18" charset="0"/>
                          </a:rPr>
                          <m:t>+</m:t>
                        </m:r>
                        <m:r>
                          <a:rPr lang="en-US" altLang="ko-KR" sz="1600" b="0" i="1" dirty="0" smtClean="0">
                            <a:solidFill>
                              <a:schemeClr val="tx1"/>
                            </a:solidFill>
                            <a:latin typeface="Cambria Math" panose="02040503050406030204" pitchFamily="18" charset="0"/>
                          </a:rPr>
                          <m:t>5</m:t>
                        </m:r>
                        <m:r>
                          <a:rPr lang="en-US" altLang="ko-KR" sz="1600" b="0" i="1" dirty="0" smtClean="0">
                            <a:solidFill>
                              <a:schemeClr val="tx1"/>
                            </a:solidFill>
                            <a:latin typeface="Cambria Math" panose="02040503050406030204" pitchFamily="18" charset="0"/>
                          </a:rPr>
                          <m:t>𝑉</m:t>
                        </m:r>
                      </m:oMath>
                    </m:oMathPara>
                  </a14:m>
                  <a:endParaRPr lang="en-US" altLang="ko-KR" sz="1600" dirty="0">
                    <a:solidFill>
                      <a:schemeClr val="tx1"/>
                    </a:solidFill>
                    <a:latin typeface="SamsungOne-400" panose="020B0503030303020204" pitchFamily="34" charset="0"/>
                    <a:ea typeface="SamsungOne-400" panose="020B0503030303020204" pitchFamily="34" charset="0"/>
                  </a:endParaRPr>
                </a:p>
              </p:txBody>
            </p:sp>
          </mc:Choice>
          <mc:Fallback xmlns="">
            <p:sp>
              <p:nvSpPr>
                <p:cNvPr id="44" name="Text Box 120">
                  <a:extLst>
                    <a:ext uri="{FF2B5EF4-FFF2-40B4-BE49-F238E27FC236}">
                      <a16:creationId xmlns:a16="http://schemas.microsoft.com/office/drawing/2014/main" id="{55237E11-E575-41D5-AE60-FFB7B07A743D}"/>
                    </a:ext>
                  </a:extLst>
                </p:cNvPr>
                <p:cNvSpPr txBox="1">
                  <a:spLocks noRot="1" noChangeAspect="1" noMove="1" noResize="1" noEditPoints="1" noAdjustHandles="1" noChangeArrowheads="1" noChangeShapeType="1" noTextEdit="1"/>
                </p:cNvSpPr>
                <p:nvPr/>
              </p:nvSpPr>
              <p:spPr bwMode="auto">
                <a:xfrm>
                  <a:off x="2304287" y="3171109"/>
                  <a:ext cx="461613" cy="246221"/>
                </a:xfrm>
                <a:prstGeom prst="rect">
                  <a:avLst/>
                </a:prstGeom>
                <a:blipFill>
                  <a:blip r:embed="rId13"/>
                  <a:stretch>
                    <a:fillRect/>
                  </a:stretch>
                </a:blipFill>
              </p:spPr>
              <p:txBody>
                <a:bodyPr/>
                <a:lstStyle/>
                <a:p>
                  <a:r>
                    <a:rPr lang="ko-KR" altLang="en-US">
                      <a:noFill/>
                    </a:rPr>
                    <a:t> </a:t>
                  </a:r>
                </a:p>
              </p:txBody>
            </p:sp>
          </mc:Fallback>
        </mc:AlternateContent>
      </p:grpSp>
      <p:pic>
        <p:nvPicPr>
          <p:cNvPr id="45" name="Picture 12" descr="g2-41">
            <a:extLst>
              <a:ext uri="{FF2B5EF4-FFF2-40B4-BE49-F238E27FC236}">
                <a16:creationId xmlns:a16="http://schemas.microsoft.com/office/drawing/2014/main" id="{242843C9-2386-4969-AFAC-345537EED1AF}"/>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5955089" y="2737307"/>
            <a:ext cx="3183551" cy="3056833"/>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6"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39997815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vi-VN"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Thiết kế cơ bản của mạch digital</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3" name="직사각형 12">
            <a:extLst>
              <a:ext uri="{FF2B5EF4-FFF2-40B4-BE49-F238E27FC236}">
                <a16:creationId xmlns:a16="http://schemas.microsoft.com/office/drawing/2014/main" id="{6D6DB08C-5041-4413-9D05-1626A350CAC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Chốt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419BAED6-9E1E-42C8-B25E-DB92F7F53159}"/>
              </a:ext>
            </a:extLst>
          </p:cNvPr>
          <p:cNvSpPr/>
          <p:nvPr/>
        </p:nvSpPr>
        <p:spPr>
          <a:xfrm>
            <a:off x="712182" y="2174873"/>
            <a:ext cx="8487381"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máy vi tính xuất ra dữ liệu theo lệnh xuất, dữ liệu chỉ thực sự được xuất ra trong một thời điểm. Mạch khóa được sử dụng để duy trì trạng thái đầu ra này. Để thực hiện điều này, sử dụng các IC như flip-flop D hoặc chốt.</a:t>
            </a:r>
          </a:p>
        </p:txBody>
      </p:sp>
      <p:grpSp>
        <p:nvGrpSpPr>
          <p:cNvPr id="6" name="그룹 5">
            <a:extLst>
              <a:ext uri="{FF2B5EF4-FFF2-40B4-BE49-F238E27FC236}">
                <a16:creationId xmlns:a16="http://schemas.microsoft.com/office/drawing/2014/main" id="{E2859DE1-B200-4815-8602-548718FE5A83}"/>
              </a:ext>
            </a:extLst>
          </p:cNvPr>
          <p:cNvGrpSpPr/>
          <p:nvPr/>
        </p:nvGrpSpPr>
        <p:grpSpPr>
          <a:xfrm>
            <a:off x="2570311" y="3067368"/>
            <a:ext cx="4602823" cy="2741223"/>
            <a:chOff x="2570311" y="2935288"/>
            <a:chExt cx="4602823" cy="2741223"/>
          </a:xfrm>
        </p:grpSpPr>
        <p:grpSp>
          <p:nvGrpSpPr>
            <p:cNvPr id="4" name="그룹 3">
              <a:extLst>
                <a:ext uri="{FF2B5EF4-FFF2-40B4-BE49-F238E27FC236}">
                  <a16:creationId xmlns:a16="http://schemas.microsoft.com/office/drawing/2014/main" id="{179C9E6E-339B-490E-B34F-8ADB7737DE31}"/>
                </a:ext>
              </a:extLst>
            </p:cNvPr>
            <p:cNvGrpSpPr/>
            <p:nvPr/>
          </p:nvGrpSpPr>
          <p:grpSpPr>
            <a:xfrm>
              <a:off x="2570311" y="3079074"/>
              <a:ext cx="1912789" cy="2597437"/>
              <a:chOff x="2153876" y="3079074"/>
              <a:chExt cx="1912789" cy="2597437"/>
            </a:xfrm>
          </p:grpSpPr>
          <p:sp>
            <p:nvSpPr>
              <p:cNvPr id="24" name="Text Box 3">
                <a:extLst>
                  <a:ext uri="{FF2B5EF4-FFF2-40B4-BE49-F238E27FC236}">
                    <a16:creationId xmlns:a16="http://schemas.microsoft.com/office/drawing/2014/main" id="{F35239D5-4679-4CFE-8375-D699E83CA955}"/>
                  </a:ext>
                </a:extLst>
              </p:cNvPr>
              <p:cNvSpPr txBox="1">
                <a:spLocks noChangeArrowheads="1"/>
              </p:cNvSpPr>
              <p:nvPr/>
            </p:nvSpPr>
            <p:spPr bwMode="auto">
              <a:xfrm>
                <a:off x="2384794" y="5384123"/>
                <a:ext cx="1681871"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en-US" dirty="0"/>
                  <a:t>74HC74(D flip flop)</a:t>
                </a:r>
                <a:endParaRPr lang="ko-KR" altLang="en-US" dirty="0"/>
              </a:p>
            </p:txBody>
          </p:sp>
          <p:graphicFrame>
            <p:nvGraphicFramePr>
              <p:cNvPr id="25" name="Object 6">
                <a:extLst>
                  <a:ext uri="{FF2B5EF4-FFF2-40B4-BE49-F238E27FC236}">
                    <a16:creationId xmlns:a16="http://schemas.microsoft.com/office/drawing/2014/main" id="{0C4C656E-33E2-45C1-A4F0-EAC58FE89EFA}"/>
                  </a:ext>
                </a:extLst>
              </p:cNvPr>
              <p:cNvGraphicFramePr>
                <a:graphicFrameLocks noChangeAspect="1"/>
              </p:cNvGraphicFramePr>
              <p:nvPr/>
            </p:nvGraphicFramePr>
            <p:xfrm>
              <a:off x="2153876" y="3079074"/>
              <a:ext cx="1843087" cy="1990725"/>
            </p:xfrm>
            <a:graphic>
              <a:graphicData uri="http://schemas.openxmlformats.org/presentationml/2006/ole">
                <mc:AlternateContent xmlns:mc="http://schemas.openxmlformats.org/markup-compatibility/2006">
                  <mc:Choice xmlns:v="urn:schemas-microsoft-com:vml" Requires="v">
                    <p:oleObj name="Visio" r:id="rId4" imgW="1415071" imgH="1533993" progId="Visio.Drawing.11">
                      <p:embed/>
                    </p:oleObj>
                  </mc:Choice>
                  <mc:Fallback>
                    <p:oleObj name="Visio" r:id="rId4" imgW="1415071" imgH="153399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3876" y="3079074"/>
                            <a:ext cx="1843087" cy="199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그룹 4">
              <a:extLst>
                <a:ext uri="{FF2B5EF4-FFF2-40B4-BE49-F238E27FC236}">
                  <a16:creationId xmlns:a16="http://schemas.microsoft.com/office/drawing/2014/main" id="{48E804AA-1EF7-468E-AEB7-4C8D1FEAFF5B}"/>
                </a:ext>
              </a:extLst>
            </p:cNvPr>
            <p:cNvGrpSpPr/>
            <p:nvPr/>
          </p:nvGrpSpPr>
          <p:grpSpPr>
            <a:xfrm>
              <a:off x="5100320" y="2935288"/>
              <a:ext cx="2072814" cy="2741223"/>
              <a:chOff x="5577840" y="2935288"/>
              <a:chExt cx="2072814" cy="2741223"/>
            </a:xfrm>
          </p:grpSpPr>
          <p:graphicFrame>
            <p:nvGraphicFramePr>
              <p:cNvPr id="26" name="Object 8">
                <a:extLst>
                  <a:ext uri="{FF2B5EF4-FFF2-40B4-BE49-F238E27FC236}">
                    <a16:creationId xmlns:a16="http://schemas.microsoft.com/office/drawing/2014/main" id="{87CFDFCA-CBC1-4EE8-8C08-966BBA69894E}"/>
                  </a:ext>
                </a:extLst>
              </p:cNvPr>
              <p:cNvGraphicFramePr>
                <a:graphicFrameLocks noChangeAspect="1"/>
              </p:cNvGraphicFramePr>
              <p:nvPr/>
            </p:nvGraphicFramePr>
            <p:xfrm>
              <a:off x="5654675" y="2935288"/>
              <a:ext cx="1919288" cy="2376487"/>
            </p:xfrm>
            <a:graphic>
              <a:graphicData uri="http://schemas.openxmlformats.org/presentationml/2006/ole">
                <mc:AlternateContent xmlns:mc="http://schemas.openxmlformats.org/markup-compatibility/2006">
                  <mc:Choice xmlns:v="urn:schemas-microsoft-com:vml" Requires="v">
                    <p:oleObj name="Visio" r:id="rId6" imgW="1198214" imgH="1484026" progId="Visio.Drawing.11">
                      <p:embed/>
                    </p:oleObj>
                  </mc:Choice>
                  <mc:Fallback>
                    <p:oleObj name="Visio" r:id="rId6" imgW="1198214" imgH="148402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4675" y="2935288"/>
                            <a:ext cx="1919288" cy="237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Text Box 10">
                <a:extLst>
                  <a:ext uri="{FF2B5EF4-FFF2-40B4-BE49-F238E27FC236}">
                    <a16:creationId xmlns:a16="http://schemas.microsoft.com/office/drawing/2014/main" id="{24BF1795-1A3F-4D80-AAC6-6E361E34B827}"/>
                  </a:ext>
                </a:extLst>
              </p:cNvPr>
              <p:cNvSpPr txBox="1">
                <a:spLocks noChangeArrowheads="1"/>
              </p:cNvSpPr>
              <p:nvPr/>
            </p:nvSpPr>
            <p:spPr bwMode="auto">
              <a:xfrm>
                <a:off x="5577840" y="5384123"/>
                <a:ext cx="2072814"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en-US" dirty="0"/>
                  <a:t>bus latch driver(74HC574)</a:t>
                </a:r>
                <a:endParaRPr lang="ko-KR" altLang="en-US" dirty="0"/>
              </a:p>
            </p:txBody>
          </p:sp>
        </p:grpSp>
      </p:grpSp>
      <p:sp>
        <p:nvSpPr>
          <p:cNvPr id="15"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14526031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14" name="직사각형 13">
            <a:extLst>
              <a:ext uri="{FF2B5EF4-FFF2-40B4-BE49-F238E27FC236}">
                <a16:creationId xmlns:a16="http://schemas.microsoft.com/office/drawing/2014/main" id="{B6F90184-F472-4045-BD12-022F96BDEF7E}"/>
              </a:ext>
            </a:extLst>
          </p:cNvPr>
          <p:cNvSpPr/>
          <p:nvPr/>
        </p:nvSpPr>
        <p:spPr>
          <a:xfrm>
            <a:off x="580388" y="15217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pPr>
            <a:r>
              <a:rPr lang="en-US" altLang="ko-KR" sz="1400" dirty="0" err="1">
                <a:solidFill>
                  <a:schemeClr val="tx1"/>
                </a:solidFill>
                <a:latin typeface="SamsungOne-400" panose="020B0503030303020204" pitchFamily="34" charset="0"/>
                <a:ea typeface="SamsungOne-400" panose="020B0503030303020204" pitchFamily="34" charset="0"/>
              </a:rPr>
              <a:t>Chốt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endParaRPr lang="en-US" altLang="ko-KR" sz="1400" dirty="0">
              <a:solidFill>
                <a:schemeClr val="tx1"/>
              </a:solidFill>
              <a:latin typeface="SamsungOne-400" panose="020B0503030303020204" pitchFamily="34" charset="0"/>
              <a:ea typeface="SamsungOne-400" panose="020B0503030303020204" pitchFamily="34" charset="0"/>
            </a:endParaRPr>
          </a:p>
        </p:txBody>
      </p:sp>
      <p:graphicFrame>
        <p:nvGraphicFramePr>
          <p:cNvPr id="15" name="Object 7">
            <a:extLst>
              <a:ext uri="{FF2B5EF4-FFF2-40B4-BE49-F238E27FC236}">
                <a16:creationId xmlns:a16="http://schemas.microsoft.com/office/drawing/2014/main" id="{475216FF-37BB-4C17-933D-1EE307D4E9F2}"/>
              </a:ext>
            </a:extLst>
          </p:cNvPr>
          <p:cNvGraphicFramePr>
            <a:graphicFrameLocks noChangeAspect="1"/>
          </p:cNvGraphicFramePr>
          <p:nvPr>
            <p:extLst>
              <p:ext uri="{D42A27DB-BD31-4B8C-83A1-F6EECF244321}">
                <p14:modId xmlns:p14="http://schemas.microsoft.com/office/powerpoint/2010/main" val="1309470534"/>
              </p:ext>
            </p:extLst>
          </p:nvPr>
        </p:nvGraphicFramePr>
        <p:xfrm>
          <a:off x="1371067" y="2056883"/>
          <a:ext cx="2906434" cy="1270000"/>
        </p:xfrm>
        <a:graphic>
          <a:graphicData uri="http://schemas.openxmlformats.org/presentationml/2006/ole">
            <mc:AlternateContent xmlns:mc="http://schemas.openxmlformats.org/markup-compatibility/2006">
              <mc:Choice xmlns:v="urn:schemas-microsoft-com:vml" Requires="v">
                <p:oleObj name="Visio" r:id="rId4" imgW="2591895" imgH="1035129" progId="Visio.Drawing.6">
                  <p:embed/>
                </p:oleObj>
              </mc:Choice>
              <mc:Fallback>
                <p:oleObj name="Visio" r:id="rId4" imgW="2591895" imgH="1035129"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067" y="2056883"/>
                        <a:ext cx="2906434" cy="1270000"/>
                      </a:xfrm>
                      <a:prstGeom prst="rect">
                        <a:avLst/>
                      </a:prstGeom>
                      <a:noFill/>
                    </p:spPr>
                  </p:pic>
                </p:oleObj>
              </mc:Fallback>
            </mc:AlternateContent>
          </a:graphicData>
        </a:graphic>
      </p:graphicFrame>
      <p:graphicFrame>
        <p:nvGraphicFramePr>
          <p:cNvPr id="16" name="Object 9">
            <a:extLst>
              <a:ext uri="{FF2B5EF4-FFF2-40B4-BE49-F238E27FC236}">
                <a16:creationId xmlns:a16="http://schemas.microsoft.com/office/drawing/2014/main" id="{9EDD4CDE-F7EF-4AFA-A608-4CC6B1E7B404}"/>
              </a:ext>
            </a:extLst>
          </p:cNvPr>
          <p:cNvGraphicFramePr>
            <a:graphicFrameLocks noChangeAspect="1"/>
          </p:cNvGraphicFramePr>
          <p:nvPr>
            <p:extLst>
              <p:ext uri="{D42A27DB-BD31-4B8C-83A1-F6EECF244321}">
                <p14:modId xmlns:p14="http://schemas.microsoft.com/office/powerpoint/2010/main" val="1896558881"/>
              </p:ext>
            </p:extLst>
          </p:nvPr>
        </p:nvGraphicFramePr>
        <p:xfrm>
          <a:off x="5047498" y="2063233"/>
          <a:ext cx="2971960" cy="1289050"/>
        </p:xfrm>
        <a:graphic>
          <a:graphicData uri="http://schemas.openxmlformats.org/presentationml/2006/ole">
            <mc:AlternateContent xmlns:mc="http://schemas.openxmlformats.org/markup-compatibility/2006">
              <mc:Choice xmlns:v="urn:schemas-microsoft-com:vml" Requires="v">
                <p:oleObj name="Visio" r:id="rId6" imgW="2613327" imgH="1035129" progId="Visio.Drawing.6">
                  <p:embed/>
                </p:oleObj>
              </mc:Choice>
              <mc:Fallback>
                <p:oleObj name="Visio" r:id="rId6" imgW="2613327" imgH="1035129"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7498" y="2063233"/>
                        <a:ext cx="2971960" cy="1289050"/>
                      </a:xfrm>
                      <a:prstGeom prst="rect">
                        <a:avLst/>
                      </a:prstGeom>
                      <a:noFill/>
                    </p:spPr>
                  </p:pic>
                </p:oleObj>
              </mc:Fallback>
            </mc:AlternateContent>
          </a:graphicData>
        </a:graphic>
      </p:graphicFrame>
      <p:sp>
        <p:nvSpPr>
          <p:cNvPr id="17" name="Text Box 11">
            <a:extLst>
              <a:ext uri="{FF2B5EF4-FFF2-40B4-BE49-F238E27FC236}">
                <a16:creationId xmlns:a16="http://schemas.microsoft.com/office/drawing/2014/main" id="{70D77BBB-7AD6-4D0E-94C6-AD0C78B77BA5}"/>
              </a:ext>
            </a:extLst>
          </p:cNvPr>
          <p:cNvSpPr txBox="1">
            <a:spLocks noChangeArrowheads="1"/>
          </p:cNvSpPr>
          <p:nvPr/>
        </p:nvSpPr>
        <p:spPr bwMode="auto">
          <a:xfrm>
            <a:off x="3648011" y="3526895"/>
            <a:ext cx="2606804" cy="292388"/>
          </a:xfrm>
          <a:prstGeom prst="rect">
            <a:avLst/>
          </a:prstGeom>
          <a:noFill/>
        </p:spPr>
        <p:txBody>
          <a:bodyPr wrap="square" lIns="0" rIns="0" rtlCol="0">
            <a:spAutoFit/>
            <a:scene3d>
              <a:camera prst="orthographicFront"/>
              <a:lightRig rig="threePt" dir="t"/>
            </a:scene3d>
            <a:sp3d>
              <a:bevelT w="0" h="6350"/>
              <a:bevelB w="0" h="0"/>
            </a:sp3d>
          </a:bodyPr>
          <a:lstStyle>
            <a:defPPr>
              <a:defRPr lang="en-US"/>
            </a:defPPr>
            <a:lvl1pPr lvl="0" algn="ctr">
              <a:defRPr sz="1300" b="1">
                <a:solidFill>
                  <a:srgbClr val="000000"/>
                </a:solidFill>
                <a:latin typeface="SamsungOne-400" panose="020B0503030303020204" pitchFamily="34" charset="0"/>
                <a:ea typeface="SamsungOne-400" panose="020B0503030303020204" pitchFamily="34" charset="0"/>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vi-VN" altLang="en-US" dirty="0"/>
              <a:t>Sơ đồ định thời của mạch khóa</a:t>
            </a:r>
          </a:p>
        </p:txBody>
      </p:sp>
      <p:sp>
        <p:nvSpPr>
          <p:cNvPr id="18" name="TextBox 17">
            <a:extLst>
              <a:ext uri="{FF2B5EF4-FFF2-40B4-BE49-F238E27FC236}">
                <a16:creationId xmlns:a16="http://schemas.microsoft.com/office/drawing/2014/main" id="{2AE92C74-7C63-4716-BAA1-FB2137710C2F}"/>
              </a:ext>
            </a:extLst>
          </p:cNvPr>
          <p:cNvSpPr txBox="1"/>
          <p:nvPr/>
        </p:nvSpPr>
        <p:spPr>
          <a:xfrm>
            <a:off x="2383603" y="2890618"/>
            <a:ext cx="1635760" cy="461665"/>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defPPr>
              <a:defRPr lang="ko-KR"/>
            </a:defPPr>
            <a:lvl1pPr algn="ctr" defTabSz="457200" latinLnBrk="0">
              <a:defRPr sz="1100">
                <a:solidFill>
                  <a:schemeClr val="tx1">
                    <a:lumMod val="85000"/>
                    <a:lumOff val="15000"/>
                  </a:schemeClr>
                </a:solidFill>
                <a:latin typeface="SamsungOne-400" panose="020B0503030303020204" pitchFamily="34" charset="0"/>
                <a:ea typeface="SamsungOne-400" panose="020B0503030303020204" pitchFamily="34" charset="0"/>
              </a:defRPr>
            </a:lvl1pPr>
          </a:lstStyle>
          <a:p>
            <a:r>
              <a:rPr lang="vi-VN" altLang="ko-KR" sz="1300" dirty="0"/>
              <a:t>Ổn định, có thể lưu trữ bình thường</a:t>
            </a:r>
          </a:p>
        </p:txBody>
      </p:sp>
      <p:sp>
        <p:nvSpPr>
          <p:cNvPr id="20" name="TextBox 19">
            <a:extLst>
              <a:ext uri="{FF2B5EF4-FFF2-40B4-BE49-F238E27FC236}">
                <a16:creationId xmlns:a16="http://schemas.microsoft.com/office/drawing/2014/main" id="{0D160EDE-5A6F-47F2-A347-39E1AF937AE6}"/>
              </a:ext>
            </a:extLst>
          </p:cNvPr>
          <p:cNvSpPr txBox="1"/>
          <p:nvPr/>
        </p:nvSpPr>
        <p:spPr>
          <a:xfrm>
            <a:off x="5863484" y="2890618"/>
            <a:ext cx="2155974" cy="430887"/>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defPPr>
              <a:defRPr lang="ko-KR"/>
            </a:defPPr>
            <a:lvl1pPr algn="ctr" defTabSz="457200" latinLnBrk="0">
              <a:defRPr sz="1100">
                <a:solidFill>
                  <a:schemeClr val="tx1">
                    <a:lumMod val="85000"/>
                    <a:lumOff val="15000"/>
                  </a:schemeClr>
                </a:solidFill>
                <a:latin typeface="SamsungOne-400" panose="020B0503030303020204" pitchFamily="34" charset="0"/>
                <a:ea typeface="SamsungOne-400" panose="020B0503030303020204" pitchFamily="34" charset="0"/>
              </a:defRPr>
            </a:lvl1pPr>
          </a:lstStyle>
          <a:p>
            <a:r>
              <a:rPr lang="vi-VN" altLang="ko-KR" sz="1300" dirty="0"/>
              <a:t>Không ổn định, không rõ liệu có thể lưu trữ được hay không.</a:t>
            </a:r>
          </a:p>
        </p:txBody>
      </p:sp>
      <p:sp>
        <p:nvSpPr>
          <p:cNvPr id="22" name="직사각형 21">
            <a:extLst>
              <a:ext uri="{FF2B5EF4-FFF2-40B4-BE49-F238E27FC236}">
                <a16:creationId xmlns:a16="http://schemas.microsoft.com/office/drawing/2014/main" id="{AB5CD95D-D357-4001-97ED-2FF6627A6CBE}"/>
              </a:ext>
            </a:extLst>
          </p:cNvPr>
          <p:cNvSpPr/>
          <p:nvPr/>
        </p:nvSpPr>
        <p:spPr>
          <a:xfrm>
            <a:off x="712182" y="4208030"/>
            <a:ext cx="8487381"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1" indent="-182526">
              <a:spcAft>
                <a:spcPts val="800"/>
              </a:spcAft>
              <a:buClr>
                <a:srgbClr val="193EB0"/>
              </a:buClr>
              <a:buSzPct val="80000"/>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Tử logic âm thường dành cho các tín hiệu xung nhịp do sự khác biệt về biên chống nhiễu ở các mạch tích hợp (IC) digital. Trong trường hợp IC digital toàn diện, biên chống nhiễu của linh kiện mức cao rất lớn nên xung nhịp của tín hiệu quan trọng thường được duy trì ở mức cao để ngăn sự phản ứng nhạy cảm với nhiễu.</a:t>
            </a:r>
          </a:p>
        </p:txBody>
      </p:sp>
      <p:sp>
        <p:nvSpPr>
          <p:cNvPr id="27" name="직사각형 26">
            <a:extLst>
              <a:ext uri="{FF2B5EF4-FFF2-40B4-BE49-F238E27FC236}">
                <a16:creationId xmlns:a16="http://schemas.microsoft.com/office/drawing/2014/main" id="{0206EA54-0A35-4B98-AAEC-903FEDDA9E12}"/>
              </a:ext>
            </a:extLst>
          </p:cNvPr>
          <p:cNvSpPr/>
          <p:nvPr/>
        </p:nvSpPr>
        <p:spPr>
          <a:xfrm>
            <a:off x="580388" y="397791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pPr>
            <a:r>
              <a:rPr lang="vi-VN" altLang="ko-KR" sz="1400" dirty="0">
                <a:solidFill>
                  <a:schemeClr val="tx1"/>
                </a:solidFill>
                <a:latin typeface="SamsungOne-400" panose="020B0503030303020204" pitchFamily="34" charset="0"/>
                <a:ea typeface="SamsungOne-400" panose="020B0503030303020204" pitchFamily="34" charset="0"/>
              </a:rPr>
              <a:t>Tử logic dương và Tử logic âm</a:t>
            </a:r>
          </a:p>
        </p:txBody>
      </p:sp>
      <p:sp>
        <p:nvSpPr>
          <p:cNvPr id="21"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13" name="직사각형 12">
            <a:extLst>
              <a:ext uri="{FF2B5EF4-FFF2-40B4-BE49-F238E27FC236}">
                <a16:creationId xmlns:a16="http://schemas.microsoft.com/office/drawing/2014/main" id="{ABDEE04A-7207-4B80-BDBD-74BC91D6F480}"/>
              </a:ext>
            </a:extLst>
          </p:cNvPr>
          <p:cNvSpPr/>
          <p:nvPr/>
        </p:nvSpPr>
        <p:spPr>
          <a:xfrm>
            <a:off x="712182" y="1849424"/>
            <a:ext cx="8478462" cy="160243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Group 36">
            <a:extLst>
              <a:ext uri="{FF2B5EF4-FFF2-40B4-BE49-F238E27FC236}">
                <a16:creationId xmlns:a16="http://schemas.microsoft.com/office/drawing/2014/main" id="{D375CF55-38E4-F22B-AA23-37CA4E335189}"/>
              </a:ext>
            </a:extLst>
          </p:cNvPr>
          <p:cNvGraphicFramePr>
            <a:graphicFrameLocks noGrp="1"/>
          </p:cNvGraphicFramePr>
          <p:nvPr/>
        </p:nvGraphicFramePr>
        <p:xfrm>
          <a:off x="704849" y="5060445"/>
          <a:ext cx="8636001" cy="997455"/>
        </p:xfrm>
        <a:graphic>
          <a:graphicData uri="http://schemas.openxmlformats.org/drawingml/2006/table">
            <a:tbl>
              <a:tblPr/>
              <a:tblGrid>
                <a:gridCol w="2878667">
                  <a:extLst>
                    <a:ext uri="{9D8B030D-6E8A-4147-A177-3AD203B41FA5}">
                      <a16:colId xmlns:a16="http://schemas.microsoft.com/office/drawing/2014/main" val="20000"/>
                    </a:ext>
                  </a:extLst>
                </a:gridCol>
                <a:gridCol w="2878667">
                  <a:extLst>
                    <a:ext uri="{9D8B030D-6E8A-4147-A177-3AD203B41FA5}">
                      <a16:colId xmlns:a16="http://schemas.microsoft.com/office/drawing/2014/main" val="20001"/>
                    </a:ext>
                  </a:extLst>
                </a:gridCol>
                <a:gridCol w="2878667">
                  <a:extLst>
                    <a:ext uri="{9D8B030D-6E8A-4147-A177-3AD203B41FA5}">
                      <a16:colId xmlns:a16="http://schemas.microsoft.com/office/drawing/2014/main" val="20002"/>
                    </a:ext>
                  </a:extLst>
                </a:gridCol>
              </a:tblGrid>
              <a:tr h="33248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Mức điện áp</a:t>
                      </a:r>
                    </a:p>
                  </a:txBody>
                  <a:tcPr marT="41552" marB="41552"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Tử logic dương</a:t>
                      </a:r>
                    </a:p>
                  </a:txBody>
                  <a:tcPr marT="41552" marB="41552"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defRPr/>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Tử logic âm</a:t>
                      </a:r>
                    </a:p>
                  </a:txBody>
                  <a:tcPr marT="41552" marB="41552"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r h="33248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+5 [V]</a:t>
                      </a:r>
                    </a:p>
                  </a:txBody>
                  <a:tcPr marT="41552" marB="41552"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HIGH=1</a:t>
                      </a:r>
                    </a:p>
                  </a:txBody>
                  <a:tcPr marT="41552" marB="41552"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HIGH=0</a:t>
                      </a:r>
                    </a:p>
                  </a:txBody>
                  <a:tcPr marT="41552" marB="41552"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248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 [V]</a:t>
                      </a:r>
                    </a:p>
                  </a:txBody>
                  <a:tcPr marT="41552" marB="41552" anchor="ctr" horzOverflow="overflow">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LOW=0</a:t>
                      </a:r>
                    </a:p>
                  </a:txBody>
                  <a:tcPr marT="41552" marB="41552"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LOW=1</a:t>
                      </a:r>
                    </a:p>
                  </a:txBody>
                  <a:tcPr marT="41552" marB="41552" anchor="ctr" horzOverflow="overflow">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78128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id="{9ECD4F1E-56F2-4389-8493-B26C356AB15F}"/>
              </a:ext>
            </a:extLst>
          </p:cNvPr>
          <p:cNvSpPr/>
          <p:nvPr/>
        </p:nvSpPr>
        <p:spPr>
          <a:xfrm>
            <a:off x="1002982" y="3179722"/>
            <a:ext cx="8196593"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4000" b="1" dirty="0">
                <a:solidFill>
                  <a:schemeClr val="tx1"/>
                </a:solidFill>
                <a:latin typeface="iCiel Samsung Sharp Sans Regular" pitchFamily="2" charset="77"/>
                <a:ea typeface="iCiel Samsung Sharp Sans Regular" pitchFamily="2" charset="77"/>
                <a:cs typeface="iCiel Samsung Sharp Sans Regular" pitchFamily="2" charset="77"/>
              </a:rPr>
              <a:t>Mạch điện cơ bản</a:t>
            </a:r>
          </a:p>
          <a:p>
            <a:pPr>
              <a:defRPr/>
            </a:pPr>
            <a:r>
              <a:rPr lang="vi-VN" altLang="ko-KR" sz="4000" b="1" dirty="0">
                <a:solidFill>
                  <a:schemeClr val="tx1"/>
                </a:solidFill>
                <a:latin typeface="iCiel Samsung Sharp Sans Regular" pitchFamily="2" charset="77"/>
                <a:ea typeface="iCiel Samsung Sharp Sans Regular" pitchFamily="2" charset="77"/>
                <a:cs typeface="iCiel Samsung Sharp Sans Regular" pitchFamily="2" charset="77"/>
              </a:rPr>
              <a:t>&amp; Cấu hình Raspberry Pi</a:t>
            </a:r>
            <a:endParaRPr lang="en-US" altLang="ko-KR" sz="40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9" name="직사각형 133">
            <a:extLst>
              <a:ext uri="{FF2B5EF4-FFF2-40B4-BE49-F238E27FC236}">
                <a16:creationId xmlns:a16="http://schemas.microsoft.com/office/drawing/2014/main" id="{9AE80E35-DC50-4BA6-9B16-9297657601D5}"/>
              </a:ext>
            </a:extLst>
          </p:cNvPr>
          <p:cNvSpPr/>
          <p:nvPr/>
        </p:nvSpPr>
        <p:spPr>
          <a:xfrm>
            <a:off x="1002984" y="272506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164">
              <a:defRPr/>
            </a:pPr>
            <a:r>
              <a:rPr lang="en-US" altLang="ko-KR" sz="1999" b="1" dirty="0" err="1">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Chương</a:t>
            </a: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2. </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9">
            <a:extLst>
              <a:ext uri="{FF2B5EF4-FFF2-40B4-BE49-F238E27FC236}">
                <a16:creationId xmlns:a16="http://schemas.microsoft.com/office/drawing/2014/main" id="{5D14EC55-4505-4D03-B538-D66AAACB366E}"/>
              </a:ext>
            </a:extLst>
          </p:cNvPr>
          <p:cNvSpPr/>
          <p:nvPr/>
        </p:nvSpPr>
        <p:spPr>
          <a:xfrm>
            <a:off x="732971" y="2750284"/>
            <a:ext cx="60008" cy="1548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4">
              <a:defRPr/>
            </a:pPr>
            <a:endParaRPr lang="ko-KR" altLang="en-US" sz="1799">
              <a:solidFill>
                <a:prstClr val="white"/>
              </a:solidFill>
              <a:latin typeface="Calibri" panose="020F0502020204030204"/>
              <a:ea typeface="맑은 고딕" panose="020B0503020000020004" pitchFamily="50" charset="-127"/>
            </a:endParaRPr>
          </a:p>
        </p:txBody>
      </p:sp>
      <p:grpSp>
        <p:nvGrpSpPr>
          <p:cNvPr id="2" name="그룹 1">
            <a:extLst>
              <a:ext uri="{FF2B5EF4-FFF2-40B4-BE49-F238E27FC236}">
                <a16:creationId xmlns:a16="http://schemas.microsoft.com/office/drawing/2014/main" id="{0307CE17-CB8F-4231-BEA3-E96D9CAD21E2}"/>
              </a:ext>
            </a:extLst>
          </p:cNvPr>
          <p:cNvGrpSpPr/>
          <p:nvPr/>
        </p:nvGrpSpPr>
        <p:grpSpPr>
          <a:xfrm>
            <a:off x="732973" y="4675432"/>
            <a:ext cx="4951390" cy="323167"/>
            <a:chOff x="732970" y="4083397"/>
            <a:chExt cx="3980016" cy="323165"/>
          </a:xfrm>
        </p:grpSpPr>
        <p:sp>
          <p:nvSpPr>
            <p:cNvPr id="8" name="직사각형 133">
              <a:extLst>
                <a:ext uri="{FF2B5EF4-FFF2-40B4-BE49-F238E27FC236}">
                  <a16:creationId xmlns:a16="http://schemas.microsoft.com/office/drawing/2014/main" id="{68C423AE-9FF7-4CCB-8CFB-0D036BBE42B6}"/>
                </a:ext>
              </a:extLst>
            </p:cNvPr>
            <p:cNvSpPr/>
            <p:nvPr/>
          </p:nvSpPr>
          <p:spPr>
            <a:xfrm>
              <a:off x="1002969" y="4091097"/>
              <a:ext cx="3710017" cy="307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en-US" altLang="ko-KR" sz="2100" b="1" dirty="0">
                <a:solidFill>
                  <a:srgbClr val="1428A0"/>
                </a:solidFill>
                <a:latin typeface="iCiel Samsung Sharp Sans Regular" pitchFamily="2" charset="77"/>
                <a:ea typeface="iCiel Samsung Sharp Sans Regular" pitchFamily="2" charset="77"/>
                <a:cs typeface="iCiel Samsung Sharp Sans Regular" pitchFamily="2" charset="77"/>
              </a:endParaRPr>
            </a:p>
          </p:txBody>
        </p:sp>
        <p:sp>
          <p:nvSpPr>
            <p:cNvPr id="11" name="직사각형 10">
              <a:extLst>
                <a:ext uri="{FF2B5EF4-FFF2-40B4-BE49-F238E27FC236}">
                  <a16:creationId xmlns:a16="http://schemas.microsoft.com/office/drawing/2014/main" id="{6490A05B-990A-4F39-A4F0-CDC93970D232}"/>
                </a:ext>
              </a:extLst>
            </p:cNvPr>
            <p:cNvSpPr/>
            <p:nvPr/>
          </p:nvSpPr>
          <p:spPr>
            <a:xfrm>
              <a:off x="732970" y="408339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4">
                <a:defRPr/>
              </a:pPr>
              <a:endParaRPr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4141638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0" name="직사각형 19">
            <a:extLst>
              <a:ext uri="{FF2B5EF4-FFF2-40B4-BE49-F238E27FC236}">
                <a16:creationId xmlns:a16="http://schemas.microsoft.com/office/drawing/2014/main" id="{B74ADC6C-DA1D-4879-9FE6-F5D9FE6CFF0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Bộ dụng cụ cho người mới bắt đầu</a:t>
            </a:r>
          </a:p>
        </p:txBody>
      </p:sp>
      <p:sp>
        <p:nvSpPr>
          <p:cNvPr id="21" name="직사각형 20">
            <a:extLst>
              <a:ext uri="{FF2B5EF4-FFF2-40B4-BE49-F238E27FC236}">
                <a16:creationId xmlns:a16="http://schemas.microsoft.com/office/drawing/2014/main" id="{CA5B0EE5-1998-40B9-B629-9050562F4443}"/>
              </a:ext>
            </a:extLst>
          </p:cNvPr>
          <p:cNvSpPr/>
          <p:nvPr/>
        </p:nvSpPr>
        <p:spPr>
          <a:xfrm>
            <a:off x="580400" y="1944543"/>
            <a:ext cx="861025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Bộ dụng cụ cho người mới làm quen với Raspberry Pi</a:t>
            </a:r>
          </a:p>
        </p:txBody>
      </p:sp>
      <p:pic>
        <p:nvPicPr>
          <p:cNvPr id="10" name="Picture 3">
            <a:extLst>
              <a:ext uri="{FF2B5EF4-FFF2-40B4-BE49-F238E27FC236}">
                <a16:creationId xmlns:a16="http://schemas.microsoft.com/office/drawing/2014/main" id="{65DC1F1D-D07D-4EF8-AC5E-0E00770FE6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599" t="59529" r="1833" b="13353"/>
          <a:stretch/>
        </p:blipFill>
        <p:spPr bwMode="auto">
          <a:xfrm>
            <a:off x="7561025" y="4446719"/>
            <a:ext cx="1104752" cy="10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id="{8D0EF5F2-9350-48CB-A101-7F5F3A9C6C02}"/>
              </a:ext>
            </a:extLst>
          </p:cNvPr>
          <p:cNvSpPr txBox="1"/>
          <p:nvPr/>
        </p:nvSpPr>
        <p:spPr>
          <a:xfrm>
            <a:off x="3110318" y="3746904"/>
            <a:ext cx="1385572" cy="492186"/>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4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Bộ</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tản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nhiệt</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bằng</a:t>
            </a:r>
            <a:endParaRPr lang="en-US" altLang="ko-KR" sz="1299" dirty="0">
              <a:latin typeface="SamsungOne-400" panose="020B0503030303020204" pitchFamily="34" charset="0"/>
              <a:ea typeface="SamsungOne-400" panose="020B0503030303020204" pitchFamily="34" charset="0"/>
            </a:endParaRPr>
          </a:p>
          <a:p>
            <a:r>
              <a:rPr lang="en-US" altLang="ko-KR" sz="1299" dirty="0" err="1">
                <a:latin typeface="SamsungOne-400" panose="020B0503030303020204" pitchFamily="34" charset="0"/>
                <a:ea typeface="SamsungOne-400" panose="020B0503030303020204" pitchFamily="34" charset="0"/>
              </a:rPr>
              <a:t>đồng</a:t>
            </a:r>
            <a:r>
              <a:rPr lang="en-US" altLang="ko-KR" sz="1299" dirty="0">
                <a:latin typeface="SamsungOne-400" panose="020B0503030303020204" pitchFamily="34" charset="0"/>
                <a:ea typeface="SamsungOne-400" panose="020B0503030303020204" pitchFamily="34" charset="0"/>
              </a:rPr>
              <a:t>/</a:t>
            </a:r>
            <a:r>
              <a:rPr lang="en-US" altLang="ko-KR" sz="1299" dirty="0" err="1">
                <a:latin typeface="SamsungOne-400" panose="020B0503030303020204" pitchFamily="34" charset="0"/>
                <a:ea typeface="SamsungOne-400" panose="020B0503030303020204" pitchFamily="34" charset="0"/>
              </a:rPr>
              <a:t>nhôm</a:t>
            </a:r>
            <a:endParaRPr lang="en-US" altLang="ko-KR" sz="1299" dirty="0">
              <a:latin typeface="SamsungOne-400" panose="020B0503030303020204" pitchFamily="34" charset="0"/>
              <a:ea typeface="SamsungOne-400" panose="020B0503030303020204" pitchFamily="34" charset="0"/>
            </a:endParaRPr>
          </a:p>
        </p:txBody>
      </p:sp>
      <p:sp>
        <p:nvSpPr>
          <p:cNvPr id="12" name="TextBox 11">
            <a:extLst>
              <a:ext uri="{FF2B5EF4-FFF2-40B4-BE49-F238E27FC236}">
                <a16:creationId xmlns:a16="http://schemas.microsoft.com/office/drawing/2014/main" id="{457FD718-8D45-4E6D-B9B5-726023EB80AF}"/>
              </a:ext>
            </a:extLst>
          </p:cNvPr>
          <p:cNvSpPr txBox="1"/>
          <p:nvPr/>
        </p:nvSpPr>
        <p:spPr>
          <a:xfrm>
            <a:off x="902692" y="3746895"/>
            <a:ext cx="1885452"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400">
                <a:solidFill>
                  <a:srgbClr val="000000"/>
                </a:solidFill>
                <a:latin typeface="SamsungOne-700" panose="020B0803030303020204" pitchFamily="34" charset="0"/>
                <a:ea typeface="SamsungOne-700" panose="020B0803030303020204" pitchFamily="34" charset="0"/>
              </a:defRPr>
            </a:lvl1pPr>
          </a:lstStyle>
          <a:p>
            <a:r>
              <a:rPr lang="en-US" altLang="ko-KR" sz="1299" dirty="0">
                <a:latin typeface="SamsungOne-400" panose="020B0503030303020204" pitchFamily="34" charset="0"/>
                <a:ea typeface="SamsungOne-400" panose="020B0503030303020204" pitchFamily="34" charset="0"/>
              </a:rPr>
              <a:t>Raspberry Pi 4 model</a:t>
            </a:r>
            <a:r>
              <a:rPr lang="ko-KR" altLang="en-US" sz="1299" dirty="0">
                <a:latin typeface="SamsungOne-400" panose="020B0503030303020204" pitchFamily="34" charset="0"/>
              </a:rPr>
              <a:t> </a:t>
            </a:r>
            <a:r>
              <a:rPr lang="en-US" altLang="ko-KR" sz="1299" dirty="0">
                <a:latin typeface="SamsungOne-400" panose="020B0503030303020204" pitchFamily="34" charset="0"/>
                <a:ea typeface="SamsungOne-400" panose="020B0503030303020204" pitchFamily="34" charset="0"/>
              </a:rPr>
              <a:t>B</a:t>
            </a:r>
            <a:endParaRPr lang="ko-KR" altLang="en-US" sz="1299" dirty="0">
              <a:latin typeface="SamsungOne-400" panose="020B0503030303020204" pitchFamily="34" charset="0"/>
            </a:endParaRPr>
          </a:p>
        </p:txBody>
      </p:sp>
      <p:sp>
        <p:nvSpPr>
          <p:cNvPr id="13" name="TextBox 12">
            <a:extLst>
              <a:ext uri="{FF2B5EF4-FFF2-40B4-BE49-F238E27FC236}">
                <a16:creationId xmlns:a16="http://schemas.microsoft.com/office/drawing/2014/main" id="{8A650592-B2C9-4CDC-A03E-59DCAF8857AC}"/>
              </a:ext>
            </a:extLst>
          </p:cNvPr>
          <p:cNvSpPr txBox="1"/>
          <p:nvPr/>
        </p:nvSpPr>
        <p:spPr>
          <a:xfrm>
            <a:off x="6078720" y="3723969"/>
            <a:ext cx="1361271" cy="492186"/>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4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Bộ</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điều</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hợp</a:t>
            </a:r>
            <a:r>
              <a:rPr lang="en-US" altLang="ko-KR" sz="1299" dirty="0">
                <a:latin typeface="SamsungOne-400" panose="020B0503030303020204" pitchFamily="34" charset="0"/>
                <a:ea typeface="SamsungOne-400" panose="020B0503030303020204" pitchFamily="34" charset="0"/>
              </a:rPr>
              <a:t> USB </a:t>
            </a:r>
            <a:br>
              <a:rPr lang="en-US" altLang="ko-KR" sz="1299" dirty="0">
                <a:latin typeface="SamsungOne-400" panose="020B0503030303020204" pitchFamily="34" charset="0"/>
                <a:ea typeface="SamsungOne-400" panose="020B0503030303020204" pitchFamily="34" charset="0"/>
              </a:rPr>
            </a:br>
            <a:r>
              <a:rPr lang="en-US" altLang="ko-KR" sz="1299" dirty="0">
                <a:latin typeface="SamsungOne-400" panose="020B0503030303020204" pitchFamily="34" charset="0"/>
                <a:ea typeface="SamsungOne-400" panose="020B0503030303020204" pitchFamily="34" charset="0"/>
              </a:rPr>
              <a:t>DC5V/3A</a:t>
            </a:r>
            <a:endParaRPr lang="ko-KR" altLang="en-US" sz="1299" dirty="0">
              <a:latin typeface="SamsungOne-400" panose="020B0503030303020204" pitchFamily="34" charset="0"/>
            </a:endParaRPr>
          </a:p>
        </p:txBody>
      </p:sp>
      <p:sp>
        <p:nvSpPr>
          <p:cNvPr id="14" name="TextBox 13">
            <a:extLst>
              <a:ext uri="{FF2B5EF4-FFF2-40B4-BE49-F238E27FC236}">
                <a16:creationId xmlns:a16="http://schemas.microsoft.com/office/drawing/2014/main" id="{2ECB4C91-BBC0-4E1C-B655-7CC93DDE8A0C}"/>
              </a:ext>
            </a:extLst>
          </p:cNvPr>
          <p:cNvSpPr txBox="1"/>
          <p:nvPr/>
        </p:nvSpPr>
        <p:spPr>
          <a:xfrm>
            <a:off x="1649426" y="5643549"/>
            <a:ext cx="1170513"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4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Cáp</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mạng</a:t>
            </a:r>
            <a:r>
              <a:rPr lang="en-US" altLang="ko-KR" sz="1299" dirty="0">
                <a:latin typeface="SamsungOne-400" panose="020B0503030303020204" pitchFamily="34" charset="0"/>
                <a:ea typeface="SamsungOne-400" panose="020B0503030303020204" pitchFamily="34" charset="0"/>
              </a:rPr>
              <a:t> USB</a:t>
            </a:r>
          </a:p>
        </p:txBody>
      </p:sp>
      <p:sp>
        <p:nvSpPr>
          <p:cNvPr id="15" name="TextBox 14">
            <a:extLst>
              <a:ext uri="{FF2B5EF4-FFF2-40B4-BE49-F238E27FC236}">
                <a16:creationId xmlns:a16="http://schemas.microsoft.com/office/drawing/2014/main" id="{C30270B6-5E52-456B-BB26-EA50156B4441}"/>
              </a:ext>
            </a:extLst>
          </p:cNvPr>
          <p:cNvSpPr txBox="1"/>
          <p:nvPr/>
        </p:nvSpPr>
        <p:spPr>
          <a:xfrm>
            <a:off x="3275773" y="5643549"/>
            <a:ext cx="869148"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4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Cáp</a:t>
            </a:r>
            <a:r>
              <a:rPr lang="en-US" altLang="ko-KR" sz="1299" dirty="0">
                <a:latin typeface="SamsungOne-400" panose="020B0503030303020204" pitchFamily="34" charset="0"/>
                <a:ea typeface="SamsungOne-400" panose="020B0503030303020204" pitchFamily="34" charset="0"/>
              </a:rPr>
              <a:t> HDMI</a:t>
            </a:r>
          </a:p>
        </p:txBody>
      </p:sp>
      <p:sp>
        <p:nvSpPr>
          <p:cNvPr id="16" name="TextBox 15">
            <a:extLst>
              <a:ext uri="{FF2B5EF4-FFF2-40B4-BE49-F238E27FC236}">
                <a16:creationId xmlns:a16="http://schemas.microsoft.com/office/drawing/2014/main" id="{FA930CBE-8510-44DB-AB5E-0704AA1437CB}"/>
              </a:ext>
            </a:extLst>
          </p:cNvPr>
          <p:cNvSpPr txBox="1"/>
          <p:nvPr/>
        </p:nvSpPr>
        <p:spPr>
          <a:xfrm>
            <a:off x="4694656" y="5643549"/>
            <a:ext cx="859531"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4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Hộp</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nhựa</a:t>
            </a:r>
            <a:endParaRPr lang="en-US" altLang="ko-KR" sz="1299" dirty="0">
              <a:latin typeface="SamsungOne-400" panose="020B0503030303020204" pitchFamily="34" charset="0"/>
              <a:ea typeface="SamsungOne-400" panose="020B0503030303020204" pitchFamily="34" charset="0"/>
            </a:endParaRPr>
          </a:p>
        </p:txBody>
      </p:sp>
      <p:sp>
        <p:nvSpPr>
          <p:cNvPr id="17" name="TextBox 16">
            <a:extLst>
              <a:ext uri="{FF2B5EF4-FFF2-40B4-BE49-F238E27FC236}">
                <a16:creationId xmlns:a16="http://schemas.microsoft.com/office/drawing/2014/main" id="{491B82BD-EBAB-45F2-8AA5-E1A4E3E32A8B}"/>
              </a:ext>
            </a:extLst>
          </p:cNvPr>
          <p:cNvSpPr txBox="1"/>
          <p:nvPr/>
        </p:nvSpPr>
        <p:spPr>
          <a:xfrm>
            <a:off x="6009911" y="5643549"/>
            <a:ext cx="1203085"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4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Hộp</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trong</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suốt</a:t>
            </a:r>
            <a:endParaRPr lang="en-US" altLang="ko-KR" sz="1299" dirty="0">
              <a:latin typeface="SamsungOne-400" panose="020B0503030303020204" pitchFamily="34" charset="0"/>
              <a:ea typeface="SamsungOne-400" panose="020B0503030303020204" pitchFamily="34" charset="0"/>
            </a:endParaRPr>
          </a:p>
        </p:txBody>
      </p:sp>
      <p:sp>
        <p:nvSpPr>
          <p:cNvPr id="18" name="TextBox 17">
            <a:extLst>
              <a:ext uri="{FF2B5EF4-FFF2-40B4-BE49-F238E27FC236}">
                <a16:creationId xmlns:a16="http://schemas.microsoft.com/office/drawing/2014/main" id="{834CFA37-37B1-4DDD-B74A-67B915B79373}"/>
              </a:ext>
            </a:extLst>
          </p:cNvPr>
          <p:cNvSpPr txBox="1"/>
          <p:nvPr/>
        </p:nvSpPr>
        <p:spPr>
          <a:xfrm>
            <a:off x="7777823" y="3746895"/>
            <a:ext cx="1304075"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4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Cáp</a:t>
            </a:r>
            <a:r>
              <a:rPr lang="en-US" altLang="ko-KR" sz="1299" dirty="0">
                <a:latin typeface="SamsungOne-400" panose="020B0503030303020204" pitchFamily="34" charset="0"/>
                <a:ea typeface="SamsungOne-400" panose="020B0503030303020204" pitchFamily="34" charset="0"/>
              </a:rPr>
              <a:t> USB micro B</a:t>
            </a:r>
          </a:p>
        </p:txBody>
      </p:sp>
      <p:sp>
        <p:nvSpPr>
          <p:cNvPr id="22" name="TextBox 21">
            <a:extLst>
              <a:ext uri="{FF2B5EF4-FFF2-40B4-BE49-F238E27FC236}">
                <a16:creationId xmlns:a16="http://schemas.microsoft.com/office/drawing/2014/main" id="{73FD289E-A818-49D4-B2C6-A9686D78F515}"/>
              </a:ext>
            </a:extLst>
          </p:cNvPr>
          <p:cNvSpPr txBox="1"/>
          <p:nvPr/>
        </p:nvSpPr>
        <p:spPr>
          <a:xfrm>
            <a:off x="7146284" y="5643549"/>
            <a:ext cx="1956498"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4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Đầu</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đọc</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thẻ</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nhớ</a:t>
            </a:r>
            <a:r>
              <a:rPr lang="en-US" altLang="ko-KR" sz="1299" dirty="0">
                <a:latin typeface="SamsungOne-400" panose="020B0503030303020204" pitchFamily="34" charset="0"/>
                <a:ea typeface="SamsungOne-400" panose="020B0503030303020204" pitchFamily="34" charset="0"/>
              </a:rPr>
              <a:t> micro SD</a:t>
            </a:r>
          </a:p>
        </p:txBody>
      </p:sp>
      <p:pic>
        <p:nvPicPr>
          <p:cNvPr id="25" name="Picture 3">
            <a:extLst>
              <a:ext uri="{FF2B5EF4-FFF2-40B4-BE49-F238E27FC236}">
                <a16:creationId xmlns:a16="http://schemas.microsoft.com/office/drawing/2014/main" id="{8E6F37B1-C51B-4B8E-9CE9-0BAA6BBD8D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067" t="3554" r="55054" b="70863"/>
          <a:stretch/>
        </p:blipFill>
        <p:spPr bwMode="auto">
          <a:xfrm>
            <a:off x="3119443" y="2477912"/>
            <a:ext cx="1309904" cy="1271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a:extLst>
              <a:ext uri="{FF2B5EF4-FFF2-40B4-BE49-F238E27FC236}">
                <a16:creationId xmlns:a16="http://schemas.microsoft.com/office/drawing/2014/main" id="{83D056A5-2194-4942-80DC-7AADD01F23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834" t="2733" r="21803" b="68630"/>
          <a:stretch/>
        </p:blipFill>
        <p:spPr bwMode="auto">
          <a:xfrm>
            <a:off x="6240447" y="2526947"/>
            <a:ext cx="100584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a:extLst>
              <a:ext uri="{FF2B5EF4-FFF2-40B4-BE49-F238E27FC236}">
                <a16:creationId xmlns:a16="http://schemas.microsoft.com/office/drawing/2014/main" id="{1B8D0FDA-5C98-457F-84EA-05DC15E77E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422" t="3274" r="3433" b="69616"/>
          <a:stretch/>
        </p:blipFill>
        <p:spPr bwMode="auto">
          <a:xfrm>
            <a:off x="7805239" y="2633096"/>
            <a:ext cx="1252144" cy="108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a:extLst>
              <a:ext uri="{FF2B5EF4-FFF2-40B4-BE49-F238E27FC236}">
                <a16:creationId xmlns:a16="http://schemas.microsoft.com/office/drawing/2014/main" id="{00F0F2B9-42E0-4961-AE8A-C26704C6BF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971" t="59846" r="68019" b="11517"/>
          <a:stretch/>
        </p:blipFill>
        <p:spPr bwMode="auto">
          <a:xfrm>
            <a:off x="1694686" y="4378074"/>
            <a:ext cx="124015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a:extLst>
              <a:ext uri="{FF2B5EF4-FFF2-40B4-BE49-F238E27FC236}">
                <a16:creationId xmlns:a16="http://schemas.microsoft.com/office/drawing/2014/main" id="{15D2AA48-B5A7-46E7-A7D8-D03E0B325C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940" t="60313" r="35665" b="14104"/>
          <a:stretch/>
        </p:blipFill>
        <p:spPr bwMode="auto">
          <a:xfrm>
            <a:off x="4575769" y="4521645"/>
            <a:ext cx="1097280" cy="1021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
            <a:extLst>
              <a:ext uri="{FF2B5EF4-FFF2-40B4-BE49-F238E27FC236}">
                <a16:creationId xmlns:a16="http://schemas.microsoft.com/office/drawing/2014/main" id="{253430E0-E3A2-49AB-96F1-40FD493383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133" t="57791" r="17922" b="10135"/>
          <a:stretch/>
        </p:blipFill>
        <p:spPr bwMode="auto">
          <a:xfrm>
            <a:off x="5964091" y="4446719"/>
            <a:ext cx="1073735" cy="1113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a:extLst>
              <a:ext uri="{FF2B5EF4-FFF2-40B4-BE49-F238E27FC236}">
                <a16:creationId xmlns:a16="http://schemas.microsoft.com/office/drawing/2014/main" id="{9E00E6FE-EC15-46A1-BA57-B4D023D53E50}"/>
              </a:ext>
            </a:extLst>
          </p:cNvPr>
          <p:cNvSpPr txBox="1"/>
          <p:nvPr/>
        </p:nvSpPr>
        <p:spPr>
          <a:xfrm>
            <a:off x="4684787" y="3746906"/>
            <a:ext cx="1355319" cy="492186"/>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4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Thẻ</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nhớ</a:t>
            </a:r>
            <a:r>
              <a:rPr lang="en-US" altLang="ko-KR" sz="1299" dirty="0">
                <a:latin typeface="SamsungOne-400" panose="020B0503030303020204" pitchFamily="34" charset="0"/>
                <a:ea typeface="SamsungOne-400" panose="020B0503030303020204" pitchFamily="34" charset="0"/>
              </a:rPr>
              <a:t> SDHD , </a:t>
            </a:r>
            <a:r>
              <a:rPr lang="en-US" altLang="ko-KR" sz="1299" dirty="0" err="1">
                <a:latin typeface="SamsungOne-400" panose="020B0503030303020204" pitchFamily="34" charset="0"/>
                <a:ea typeface="SamsungOne-400" panose="020B0503030303020204" pitchFamily="34" charset="0"/>
              </a:rPr>
              <a:t>Lớp</a:t>
            </a:r>
            <a:r>
              <a:rPr lang="en-US" altLang="ko-KR" sz="1299" dirty="0">
                <a:latin typeface="SamsungOne-400" panose="020B0503030303020204" pitchFamily="34" charset="0"/>
                <a:ea typeface="SamsungOne-400" panose="020B0503030303020204" pitchFamily="34" charset="0"/>
              </a:rPr>
              <a:t> 10 [16GB]</a:t>
            </a:r>
            <a:endParaRPr lang="ko-KR" altLang="en-US" sz="1299" dirty="0">
              <a:latin typeface="SamsungOne-400" panose="020B0503030303020204" pitchFamily="34" charset="0"/>
            </a:endParaRPr>
          </a:p>
        </p:txBody>
      </p:sp>
      <p:sp>
        <p:nvSpPr>
          <p:cNvPr id="35" name="직사각형 34">
            <a:extLst>
              <a:ext uri="{FF2B5EF4-FFF2-40B4-BE49-F238E27FC236}">
                <a16:creationId xmlns:a16="http://schemas.microsoft.com/office/drawing/2014/main" id="{47F38957-D1E2-480E-9DA6-087BF616041C}"/>
              </a:ext>
            </a:extLst>
          </p:cNvPr>
          <p:cNvSpPr/>
          <p:nvPr/>
        </p:nvSpPr>
        <p:spPr>
          <a:xfrm>
            <a:off x="558811" y="2257222"/>
            <a:ext cx="8654927" cy="39547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pic>
        <p:nvPicPr>
          <p:cNvPr id="27650" name="Picture 2" descr="라즈베리 파이 4 모델 B (2GB) (Raspberry Pi 4 Model B (2 GB))">
            <a:extLst>
              <a:ext uri="{FF2B5EF4-FFF2-40B4-BE49-F238E27FC236}">
                <a16:creationId xmlns:a16="http://schemas.microsoft.com/office/drawing/2014/main" id="{1D8902C3-FFCF-4784-9C86-447EC8DA9EB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960" b="21809"/>
          <a:stretch/>
        </p:blipFill>
        <p:spPr bwMode="auto">
          <a:xfrm>
            <a:off x="852913" y="2507412"/>
            <a:ext cx="1972428" cy="1207735"/>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detail image">
            <a:extLst>
              <a:ext uri="{FF2B5EF4-FFF2-40B4-BE49-F238E27FC236}">
                <a16:creationId xmlns:a16="http://schemas.microsoft.com/office/drawing/2014/main" id="{CC3AA848-7FDC-4218-AF01-5123FEFBA61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9800" y="4521645"/>
            <a:ext cx="1021081" cy="1021081"/>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SANDISK SDSQUAR-016G-GN6MA">
            <a:extLst>
              <a:ext uri="{FF2B5EF4-FFF2-40B4-BE49-F238E27FC236}">
                <a16:creationId xmlns:a16="http://schemas.microsoft.com/office/drawing/2014/main" id="{F4B15B21-F732-49EA-BCB6-95B792136B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68823" y="2930166"/>
            <a:ext cx="732163" cy="534427"/>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15884995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thiệu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IC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của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bộ</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giải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mã</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9" name="직사각형 8">
            <a:extLst>
              <a:ext uri="{FF2B5EF4-FFF2-40B4-BE49-F238E27FC236}">
                <a16:creationId xmlns:a16="http://schemas.microsoft.com/office/drawing/2014/main" id="{1B471BCB-2BDA-4298-8263-2B4965B709E1}"/>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Giới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IC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6" name="직사각형 5">
            <a:extLst>
              <a:ext uri="{FF2B5EF4-FFF2-40B4-BE49-F238E27FC236}">
                <a16:creationId xmlns:a16="http://schemas.microsoft.com/office/drawing/2014/main" id="{255DCA26-ECAA-4F0A-9038-841A4DDF57B1}"/>
              </a:ext>
            </a:extLst>
          </p:cNvPr>
          <p:cNvSpPr/>
          <p:nvPr/>
        </p:nvSpPr>
        <p:spPr>
          <a:xfrm>
            <a:off x="712182" y="2174873"/>
            <a:ext cx="8487381"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Enable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toàn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soát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O. </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33" name="Text Box 6">
            <a:extLst>
              <a:ext uri="{FF2B5EF4-FFF2-40B4-BE49-F238E27FC236}">
                <a16:creationId xmlns:a16="http://schemas.microsoft.com/office/drawing/2014/main" id="{6AA53404-379E-4B3A-B419-B7379E517D8B}"/>
              </a:ext>
            </a:extLst>
          </p:cNvPr>
          <p:cNvSpPr txBox="1">
            <a:spLocks noChangeArrowheads="1"/>
          </p:cNvSpPr>
          <p:nvPr/>
        </p:nvSpPr>
        <p:spPr bwMode="auto">
          <a:xfrm>
            <a:off x="4691826" y="2970544"/>
            <a:ext cx="2871852" cy="338554"/>
          </a:xfrm>
          <a:prstGeom prst="rect">
            <a:avLst/>
          </a:prstGeom>
          <a:no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en-US" sz="1600" b="1" dirty="0" err="1"/>
              <a:t>Bảng</a:t>
            </a:r>
            <a:r>
              <a:rPr lang="en-US" altLang="en-US" sz="1600" b="1" dirty="0"/>
              <a:t> </a:t>
            </a:r>
            <a:r>
              <a:rPr lang="en-US" altLang="en-US" sz="1600" b="1" dirty="0" err="1"/>
              <a:t>chân</a:t>
            </a:r>
            <a:r>
              <a:rPr lang="en-US" altLang="en-US" sz="1600" b="1" dirty="0"/>
              <a:t> </a:t>
            </a:r>
            <a:r>
              <a:rPr lang="en-US" altLang="en-US" sz="1600" b="1" dirty="0" err="1"/>
              <a:t>trị</a:t>
            </a:r>
            <a:r>
              <a:rPr lang="en-US" altLang="en-US" sz="1600" b="1" dirty="0"/>
              <a:t> </a:t>
            </a:r>
            <a:r>
              <a:rPr lang="en-US" altLang="en-US" sz="1600" b="1" dirty="0" err="1"/>
              <a:t>của</a:t>
            </a:r>
            <a:r>
              <a:rPr lang="en-US" altLang="en-US" sz="1600" b="1" dirty="0"/>
              <a:t> 74138 IC</a:t>
            </a:r>
          </a:p>
        </p:txBody>
      </p:sp>
      <p:grpSp>
        <p:nvGrpSpPr>
          <p:cNvPr id="4" name="그룹 3">
            <a:extLst>
              <a:ext uri="{FF2B5EF4-FFF2-40B4-BE49-F238E27FC236}">
                <a16:creationId xmlns:a16="http://schemas.microsoft.com/office/drawing/2014/main" id="{8C369B29-AAE4-4D10-88B1-97E1C8ABF338}"/>
              </a:ext>
            </a:extLst>
          </p:cNvPr>
          <p:cNvGrpSpPr/>
          <p:nvPr/>
        </p:nvGrpSpPr>
        <p:grpSpPr>
          <a:xfrm>
            <a:off x="663996" y="3838852"/>
            <a:ext cx="2250658" cy="2309978"/>
            <a:chOff x="506381" y="3536697"/>
            <a:chExt cx="2250658" cy="2309978"/>
          </a:xfrm>
        </p:grpSpPr>
        <p:pic>
          <p:nvPicPr>
            <p:cNvPr id="34" name="Picture 7">
              <a:extLst>
                <a:ext uri="{FF2B5EF4-FFF2-40B4-BE49-F238E27FC236}">
                  <a16:creationId xmlns:a16="http://schemas.microsoft.com/office/drawing/2014/main" id="{4AB0C874-2F23-4CA1-A58D-4EC8E35B5417}"/>
                </a:ext>
              </a:extLst>
            </p:cNvPr>
            <p:cNvPicPr>
              <a:picLocks noChangeAspect="1" noChangeArrowheads="1"/>
            </p:cNvPicPr>
            <p:nvPr/>
          </p:nvPicPr>
          <p:blipFill>
            <a:blip r:embed="rId4" cstate="print">
              <a:lum contrast="20000"/>
              <a:extLst>
                <a:ext uri="{28A0092B-C50C-407E-A947-70E740481C1C}">
                  <a14:useLocalDpi xmlns:a14="http://schemas.microsoft.com/office/drawing/2010/main"/>
                </a:ext>
              </a:extLst>
            </a:blip>
            <a:srcRect/>
            <a:stretch>
              <a:fillRect/>
            </a:stretch>
          </p:blipFill>
          <p:spPr bwMode="auto">
            <a:xfrm>
              <a:off x="748858" y="3907849"/>
              <a:ext cx="1635847" cy="193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
              <a:extLst>
                <a:ext uri="{FF2B5EF4-FFF2-40B4-BE49-F238E27FC236}">
                  <a16:creationId xmlns:a16="http://schemas.microsoft.com/office/drawing/2014/main" id="{320D7BEB-0663-4F6E-B998-CB7F4AA79170}"/>
                </a:ext>
              </a:extLst>
            </p:cNvPr>
            <p:cNvSpPr txBox="1">
              <a:spLocks noChangeArrowheads="1"/>
            </p:cNvSpPr>
            <p:nvPr/>
          </p:nvSpPr>
          <p:spPr bwMode="auto">
            <a:xfrm>
              <a:off x="665882" y="3536697"/>
              <a:ext cx="1933543" cy="292388"/>
            </a:xfrm>
            <a:prstGeom prst="rect">
              <a:avLst/>
            </a:prstGeom>
            <a:no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en-US" sz="1300" b="1" dirty="0"/>
                <a:t>IC </a:t>
              </a:r>
              <a:r>
                <a:rPr lang="en-US" altLang="en-US" sz="1300" b="1" dirty="0" err="1"/>
                <a:t>của</a:t>
              </a:r>
              <a:r>
                <a:rPr lang="en-US" altLang="en-US" sz="1300" b="1" dirty="0"/>
                <a:t> </a:t>
              </a:r>
              <a:r>
                <a:rPr lang="en-US" altLang="en-US" sz="1300" b="1" dirty="0" err="1"/>
                <a:t>bộ</a:t>
              </a:r>
              <a:r>
                <a:rPr lang="en-US" altLang="en-US" sz="1300" b="1" dirty="0"/>
                <a:t> </a:t>
              </a:r>
              <a:r>
                <a:rPr lang="en-US" altLang="en-US" sz="1300" b="1" dirty="0" err="1"/>
                <a:t>giải</a:t>
              </a:r>
              <a:r>
                <a:rPr lang="en-US" altLang="en-US" sz="1300" b="1" dirty="0"/>
                <a:t> </a:t>
              </a:r>
              <a:r>
                <a:rPr lang="en-US" altLang="en-US" sz="1300" b="1" dirty="0" err="1"/>
                <a:t>mã</a:t>
              </a:r>
              <a:r>
                <a:rPr lang="en-US" altLang="en-US" sz="1300" b="1" dirty="0"/>
                <a:t> 74138</a:t>
              </a:r>
            </a:p>
          </p:txBody>
        </p:sp>
        <p:sp>
          <p:nvSpPr>
            <p:cNvPr id="37" name="Text Box 3">
              <a:extLst>
                <a:ext uri="{FF2B5EF4-FFF2-40B4-BE49-F238E27FC236}">
                  <a16:creationId xmlns:a16="http://schemas.microsoft.com/office/drawing/2014/main" id="{60C7F435-E908-4D55-BFB2-DDC1E3BBDB60}"/>
                </a:ext>
              </a:extLst>
            </p:cNvPr>
            <p:cNvSpPr txBox="1">
              <a:spLocks noChangeArrowheads="1"/>
            </p:cNvSpPr>
            <p:nvPr/>
          </p:nvSpPr>
          <p:spPr bwMode="auto">
            <a:xfrm rot="16200000">
              <a:off x="1195591" y="4731068"/>
              <a:ext cx="874124" cy="292388"/>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en-US" sz="1300" b="1" dirty="0"/>
                <a:t>74138</a:t>
              </a:r>
              <a:endParaRPr lang="ko-KR" altLang="en-US" sz="1300" b="1" dirty="0"/>
            </a:p>
          </p:txBody>
        </p:sp>
        <p:sp>
          <p:nvSpPr>
            <p:cNvPr id="38" name="Text Box 3">
              <a:extLst>
                <a:ext uri="{FF2B5EF4-FFF2-40B4-BE49-F238E27FC236}">
                  <a16:creationId xmlns:a16="http://schemas.microsoft.com/office/drawing/2014/main" id="{A8EDA11A-75A2-40F8-A2E1-05F0269C3ED9}"/>
                </a:ext>
              </a:extLst>
            </p:cNvPr>
            <p:cNvSpPr txBox="1">
              <a:spLocks noChangeArrowheads="1"/>
            </p:cNvSpPr>
            <p:nvPr/>
          </p:nvSpPr>
          <p:spPr bwMode="auto">
            <a:xfrm>
              <a:off x="738317" y="3907849"/>
              <a:ext cx="251544" cy="692497"/>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b="1" dirty="0"/>
                <a:t>A</a:t>
              </a:r>
            </a:p>
            <a:p>
              <a:r>
                <a:rPr lang="en-US" altLang="ko-KR" sz="1300" b="1" dirty="0"/>
                <a:t>B</a:t>
              </a:r>
            </a:p>
            <a:p>
              <a:r>
                <a:rPr lang="en-US" altLang="ko-KR" sz="1300" b="1" dirty="0"/>
                <a:t>C</a:t>
              </a:r>
              <a:endParaRPr lang="ko-KR" altLang="en-US" sz="1300" b="1" dirty="0"/>
            </a:p>
          </p:txBody>
        </p:sp>
        <p:sp>
          <p:nvSpPr>
            <p:cNvPr id="39" name="Text Box 3">
              <a:extLst>
                <a:ext uri="{FF2B5EF4-FFF2-40B4-BE49-F238E27FC236}">
                  <a16:creationId xmlns:a16="http://schemas.microsoft.com/office/drawing/2014/main" id="{291FB9B4-2CF3-4D03-8906-384F3C8B6A27}"/>
                </a:ext>
              </a:extLst>
            </p:cNvPr>
            <p:cNvSpPr txBox="1">
              <a:spLocks noChangeArrowheads="1"/>
            </p:cNvSpPr>
            <p:nvPr/>
          </p:nvSpPr>
          <p:spPr bwMode="auto">
            <a:xfrm>
              <a:off x="506381" y="4877262"/>
              <a:ext cx="484953" cy="692497"/>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r"/>
              <a:r>
                <a:rPr lang="en-US" altLang="ko-KR" sz="1300" b="1" dirty="0"/>
                <a:t>G2A</a:t>
              </a:r>
            </a:p>
            <a:p>
              <a:pPr algn="r"/>
              <a:r>
                <a:rPr lang="en-US" altLang="ko-KR" sz="1300" b="1" dirty="0"/>
                <a:t>G2B</a:t>
              </a:r>
            </a:p>
            <a:p>
              <a:pPr algn="r"/>
              <a:r>
                <a:rPr lang="en-US" altLang="ko-KR" sz="1300" b="1" dirty="0"/>
                <a:t>G1</a:t>
              </a:r>
              <a:endParaRPr lang="ko-KR" altLang="en-US" sz="1300" b="1" dirty="0"/>
            </a:p>
          </p:txBody>
        </p:sp>
        <mc:AlternateContent xmlns:mc="http://schemas.openxmlformats.org/markup-compatibility/2006" xmlns:a14="http://schemas.microsoft.com/office/drawing/2010/main">
          <mc:Choice Requires="a14">
            <p:sp>
              <p:nvSpPr>
                <p:cNvPr id="41" name="Text Box 3">
                  <a:extLst>
                    <a:ext uri="{FF2B5EF4-FFF2-40B4-BE49-F238E27FC236}">
                      <a16:creationId xmlns:a16="http://schemas.microsoft.com/office/drawing/2014/main" id="{FD8C2A45-DF0D-4ADE-B9B2-778DCC204B03}"/>
                    </a:ext>
                  </a:extLst>
                </p:cNvPr>
                <p:cNvSpPr txBox="1">
                  <a:spLocks noChangeArrowheads="1"/>
                </p:cNvSpPr>
                <p:nvPr/>
              </p:nvSpPr>
              <p:spPr bwMode="auto">
                <a:xfrm>
                  <a:off x="2272086" y="3907849"/>
                  <a:ext cx="484953" cy="1919693"/>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l">
                    <a:spcAft>
                      <a:spcPts val="300"/>
                    </a:spcAft>
                  </a:pPr>
                  <a14:m>
                    <m:oMathPara xmlns:m="http://schemas.openxmlformats.org/officeDocument/2006/math">
                      <m:oMathParaPr>
                        <m:jc m:val="left"/>
                      </m:oMathParaPr>
                      <m:oMath xmlns:m="http://schemas.openxmlformats.org/officeDocument/2006/math">
                        <m:r>
                          <a:rPr lang="en-US" altLang="ko-KR" sz="1100" b="1" i="1" dirty="0" smtClean="0">
                            <a:latin typeface="Cambria Math" panose="02040503050406030204" pitchFamily="18" charset="0"/>
                          </a:rPr>
                          <m:t>𝒀</m:t>
                        </m:r>
                        <m:r>
                          <a:rPr lang="en-US" altLang="ko-KR" sz="1100" b="1" i="1" baseline="-25000" dirty="0" smtClean="0">
                            <a:latin typeface="Cambria Math" panose="02040503050406030204" pitchFamily="18" charset="0"/>
                          </a:rPr>
                          <m:t>𝟎</m:t>
                        </m:r>
                      </m:oMath>
                    </m:oMathPara>
                  </a14:m>
                  <a:endParaRPr lang="en-US" altLang="ko-KR" sz="1100" b="1" baseline="-25000" dirty="0"/>
                </a:p>
                <a:p>
                  <a:pPr algn="l">
                    <a:spcAft>
                      <a:spcPts val="300"/>
                    </a:spcAft>
                  </a:pPr>
                  <a:r>
                    <a:rPr lang="en-US" altLang="ko-KR" sz="1100" b="1" dirty="0"/>
                    <a:t>Y</a:t>
                  </a:r>
                  <a:r>
                    <a:rPr lang="en-US" altLang="ko-KR" sz="1100" b="1" baseline="-25000" dirty="0"/>
                    <a:t>1</a:t>
                  </a:r>
                  <a:endParaRPr lang="ko-KR" altLang="en-US" sz="1100" b="1" baseline="-25000" dirty="0"/>
                </a:p>
                <a:p>
                  <a:pPr algn="l">
                    <a:spcAft>
                      <a:spcPts val="300"/>
                    </a:spcAft>
                  </a:pPr>
                  <a:r>
                    <a:rPr lang="en-US" altLang="ko-KR" sz="1100" b="1" dirty="0"/>
                    <a:t>Y</a:t>
                  </a:r>
                  <a:r>
                    <a:rPr lang="en-US" altLang="ko-KR" sz="1100" b="1" baseline="-25000" dirty="0"/>
                    <a:t>2</a:t>
                  </a:r>
                  <a:endParaRPr lang="ko-KR" altLang="en-US" sz="1100" b="1" baseline="-25000" dirty="0"/>
                </a:p>
                <a:p>
                  <a:pPr algn="l">
                    <a:spcAft>
                      <a:spcPts val="300"/>
                    </a:spcAft>
                  </a:pPr>
                  <a:r>
                    <a:rPr lang="en-US" altLang="ko-KR" sz="1100" b="1" dirty="0"/>
                    <a:t>Y</a:t>
                  </a:r>
                  <a:r>
                    <a:rPr lang="en-US" altLang="ko-KR" sz="1100" b="1" baseline="-25000" dirty="0"/>
                    <a:t>3</a:t>
                  </a:r>
                  <a:endParaRPr lang="ko-KR" altLang="en-US" sz="1100" b="1" baseline="-25000" dirty="0"/>
                </a:p>
                <a:p>
                  <a:pPr algn="l">
                    <a:spcAft>
                      <a:spcPts val="300"/>
                    </a:spcAft>
                  </a:pPr>
                  <a:r>
                    <a:rPr lang="en-US" altLang="ko-KR" sz="1100" b="1" dirty="0"/>
                    <a:t>Y</a:t>
                  </a:r>
                  <a:r>
                    <a:rPr lang="en-US" altLang="ko-KR" sz="1100" b="1" baseline="-25000" dirty="0"/>
                    <a:t>4</a:t>
                  </a:r>
                  <a:endParaRPr lang="ko-KR" altLang="en-US" sz="1100" b="1" baseline="-25000" dirty="0"/>
                </a:p>
                <a:p>
                  <a:pPr algn="l">
                    <a:spcAft>
                      <a:spcPts val="300"/>
                    </a:spcAft>
                  </a:pPr>
                  <a:r>
                    <a:rPr lang="en-US" altLang="ko-KR" sz="1100" b="1" dirty="0"/>
                    <a:t>Y</a:t>
                  </a:r>
                  <a:r>
                    <a:rPr lang="en-US" altLang="ko-KR" sz="1100" b="1" baseline="-25000" dirty="0"/>
                    <a:t>5</a:t>
                  </a:r>
                  <a:endParaRPr lang="ko-KR" altLang="en-US" sz="1100" b="1" baseline="-25000" dirty="0"/>
                </a:p>
                <a:p>
                  <a:pPr algn="l">
                    <a:spcAft>
                      <a:spcPts val="300"/>
                    </a:spcAft>
                  </a:pPr>
                  <a:r>
                    <a:rPr lang="en-US" altLang="ko-KR" sz="1100" b="1" dirty="0"/>
                    <a:t>Y</a:t>
                  </a:r>
                  <a:r>
                    <a:rPr lang="en-US" altLang="ko-KR" sz="1100" b="1" baseline="-25000" dirty="0"/>
                    <a:t>6</a:t>
                  </a:r>
                  <a:endParaRPr lang="ko-KR" altLang="en-US" sz="1100" b="1" baseline="-25000" dirty="0"/>
                </a:p>
                <a:p>
                  <a:pPr algn="l">
                    <a:spcAft>
                      <a:spcPts val="300"/>
                    </a:spcAft>
                  </a:pPr>
                  <a:r>
                    <a:rPr lang="en-US" altLang="ko-KR" sz="1100" b="1" dirty="0"/>
                    <a:t>Y</a:t>
                  </a:r>
                  <a:r>
                    <a:rPr lang="en-US" altLang="ko-KR" sz="1100" b="1" baseline="-25000" dirty="0"/>
                    <a:t>7</a:t>
                  </a:r>
                  <a:endParaRPr lang="ko-KR" altLang="en-US" sz="1100" b="1" baseline="-25000" dirty="0"/>
                </a:p>
                <a:p>
                  <a:pPr algn="l">
                    <a:spcAft>
                      <a:spcPts val="300"/>
                    </a:spcAft>
                  </a:pPr>
                  <a:r>
                    <a:rPr lang="en-US" altLang="ko-KR" sz="1100" b="1" dirty="0"/>
                    <a:t>Y</a:t>
                  </a:r>
                  <a:r>
                    <a:rPr lang="en-US" altLang="ko-KR" sz="1100" b="1" baseline="-25000" dirty="0"/>
                    <a:t>8</a:t>
                  </a:r>
                  <a:endParaRPr lang="ko-KR" altLang="en-US" sz="1100" b="1" baseline="-25000" dirty="0"/>
                </a:p>
              </p:txBody>
            </p:sp>
          </mc:Choice>
          <mc:Fallback xmlns="">
            <p:sp>
              <p:nvSpPr>
                <p:cNvPr id="41" name="Text Box 3">
                  <a:extLst>
                    <a:ext uri="{FF2B5EF4-FFF2-40B4-BE49-F238E27FC236}">
                      <a16:creationId xmlns:a16="http://schemas.microsoft.com/office/drawing/2014/main" id="{FD8C2A45-DF0D-4ADE-B9B2-778DCC204B03}"/>
                    </a:ext>
                  </a:extLst>
                </p:cNvPr>
                <p:cNvSpPr txBox="1">
                  <a:spLocks noRot="1" noChangeAspect="1" noMove="1" noResize="1" noEditPoints="1" noAdjustHandles="1" noChangeArrowheads="1" noChangeShapeType="1" noTextEdit="1"/>
                </p:cNvSpPr>
                <p:nvPr/>
              </p:nvSpPr>
              <p:spPr bwMode="auto">
                <a:xfrm>
                  <a:off x="2272086" y="3907849"/>
                  <a:ext cx="484953" cy="1919693"/>
                </a:xfrm>
                <a:prstGeom prst="rect">
                  <a:avLst/>
                </a:prstGeom>
                <a:blipFill>
                  <a:blip r:embed="rId5"/>
                  <a:stretch>
                    <a:fillRect l="-2532"/>
                  </a:stretch>
                </a:blipFill>
              </p:spPr>
              <p:txBody>
                <a:bodyPr/>
                <a:lstStyle/>
                <a:p>
                  <a:r>
                    <a:rPr lang="ko-KR" altLang="en-US">
                      <a:noFill/>
                    </a:rPr>
                    <a:t> </a:t>
                  </a:r>
                </a:p>
              </p:txBody>
            </p:sp>
          </mc:Fallback>
        </mc:AlternateContent>
      </p:grpSp>
      <p:sp>
        <p:nvSpPr>
          <p:cNvPr id="17"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graphicFrame>
        <p:nvGraphicFramePr>
          <p:cNvPr id="2" name="표 4">
            <a:extLst>
              <a:ext uri="{FF2B5EF4-FFF2-40B4-BE49-F238E27FC236}">
                <a16:creationId xmlns:a16="http://schemas.microsoft.com/office/drawing/2014/main" id="{2D8EF8D0-434A-5F16-2F71-29ABF0C5E4DB}"/>
              </a:ext>
            </a:extLst>
          </p:cNvPr>
          <p:cNvGraphicFramePr>
            <a:graphicFrameLocks noGrp="1"/>
          </p:cNvGraphicFramePr>
          <p:nvPr>
            <p:extLst>
              <p:ext uri="{D42A27DB-BD31-4B8C-83A1-F6EECF244321}">
                <p14:modId xmlns:p14="http://schemas.microsoft.com/office/powerpoint/2010/main" val="1453752053"/>
              </p:ext>
            </p:extLst>
          </p:nvPr>
        </p:nvGraphicFramePr>
        <p:xfrm>
          <a:off x="2914654" y="3370735"/>
          <a:ext cx="6426196" cy="2804160"/>
        </p:xfrm>
        <a:graphic>
          <a:graphicData uri="http://schemas.openxmlformats.org/drawingml/2006/table">
            <a:tbl>
              <a:tblPr firstRow="1" bandRow="1">
                <a:tableStyleId>{5940675A-B579-460E-94D1-54222C63F5DA}</a:tableStyleId>
              </a:tblPr>
              <a:tblGrid>
                <a:gridCol w="459014">
                  <a:extLst>
                    <a:ext uri="{9D8B030D-6E8A-4147-A177-3AD203B41FA5}">
                      <a16:colId xmlns:a16="http://schemas.microsoft.com/office/drawing/2014/main" val="871517783"/>
                    </a:ext>
                  </a:extLst>
                </a:gridCol>
                <a:gridCol w="459014">
                  <a:extLst>
                    <a:ext uri="{9D8B030D-6E8A-4147-A177-3AD203B41FA5}">
                      <a16:colId xmlns:a16="http://schemas.microsoft.com/office/drawing/2014/main" val="3772401186"/>
                    </a:ext>
                  </a:extLst>
                </a:gridCol>
                <a:gridCol w="459014">
                  <a:extLst>
                    <a:ext uri="{9D8B030D-6E8A-4147-A177-3AD203B41FA5}">
                      <a16:colId xmlns:a16="http://schemas.microsoft.com/office/drawing/2014/main" val="3150885442"/>
                    </a:ext>
                  </a:extLst>
                </a:gridCol>
                <a:gridCol w="459014">
                  <a:extLst>
                    <a:ext uri="{9D8B030D-6E8A-4147-A177-3AD203B41FA5}">
                      <a16:colId xmlns:a16="http://schemas.microsoft.com/office/drawing/2014/main" val="2558653753"/>
                    </a:ext>
                  </a:extLst>
                </a:gridCol>
                <a:gridCol w="459014">
                  <a:extLst>
                    <a:ext uri="{9D8B030D-6E8A-4147-A177-3AD203B41FA5}">
                      <a16:colId xmlns:a16="http://schemas.microsoft.com/office/drawing/2014/main" val="3279600452"/>
                    </a:ext>
                  </a:extLst>
                </a:gridCol>
                <a:gridCol w="459014">
                  <a:extLst>
                    <a:ext uri="{9D8B030D-6E8A-4147-A177-3AD203B41FA5}">
                      <a16:colId xmlns:a16="http://schemas.microsoft.com/office/drawing/2014/main" val="2792372032"/>
                    </a:ext>
                  </a:extLst>
                </a:gridCol>
                <a:gridCol w="459014">
                  <a:extLst>
                    <a:ext uri="{9D8B030D-6E8A-4147-A177-3AD203B41FA5}">
                      <a16:colId xmlns:a16="http://schemas.microsoft.com/office/drawing/2014/main" val="2021264335"/>
                    </a:ext>
                  </a:extLst>
                </a:gridCol>
                <a:gridCol w="459014">
                  <a:extLst>
                    <a:ext uri="{9D8B030D-6E8A-4147-A177-3AD203B41FA5}">
                      <a16:colId xmlns:a16="http://schemas.microsoft.com/office/drawing/2014/main" val="1086083292"/>
                    </a:ext>
                  </a:extLst>
                </a:gridCol>
                <a:gridCol w="459014">
                  <a:extLst>
                    <a:ext uri="{9D8B030D-6E8A-4147-A177-3AD203B41FA5}">
                      <a16:colId xmlns:a16="http://schemas.microsoft.com/office/drawing/2014/main" val="4244007665"/>
                    </a:ext>
                  </a:extLst>
                </a:gridCol>
                <a:gridCol w="459014">
                  <a:extLst>
                    <a:ext uri="{9D8B030D-6E8A-4147-A177-3AD203B41FA5}">
                      <a16:colId xmlns:a16="http://schemas.microsoft.com/office/drawing/2014/main" val="689327149"/>
                    </a:ext>
                  </a:extLst>
                </a:gridCol>
                <a:gridCol w="459014">
                  <a:extLst>
                    <a:ext uri="{9D8B030D-6E8A-4147-A177-3AD203B41FA5}">
                      <a16:colId xmlns:a16="http://schemas.microsoft.com/office/drawing/2014/main" val="2056096564"/>
                    </a:ext>
                  </a:extLst>
                </a:gridCol>
                <a:gridCol w="459014">
                  <a:extLst>
                    <a:ext uri="{9D8B030D-6E8A-4147-A177-3AD203B41FA5}">
                      <a16:colId xmlns:a16="http://schemas.microsoft.com/office/drawing/2014/main" val="2058315192"/>
                    </a:ext>
                  </a:extLst>
                </a:gridCol>
                <a:gridCol w="459014">
                  <a:extLst>
                    <a:ext uri="{9D8B030D-6E8A-4147-A177-3AD203B41FA5}">
                      <a16:colId xmlns:a16="http://schemas.microsoft.com/office/drawing/2014/main" val="286598625"/>
                    </a:ext>
                  </a:extLst>
                </a:gridCol>
                <a:gridCol w="459014">
                  <a:extLst>
                    <a:ext uri="{9D8B030D-6E8A-4147-A177-3AD203B41FA5}">
                      <a16:colId xmlns:a16="http://schemas.microsoft.com/office/drawing/2014/main" val="359100222"/>
                    </a:ext>
                  </a:extLst>
                </a:gridCol>
              </a:tblGrid>
              <a:tr h="182930">
                <a:tc gridSpan="6">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Đầu vào</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rowSpan="2" gridSpan="8">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Tín hiệu đầu ra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rowSpan="2" hMerge="1">
                  <a:txBody>
                    <a:bodyPr/>
                    <a:lstStyle/>
                    <a:p>
                      <a:pPr algn="l" rtl="0" latinLnBrk="1"/>
                      <a:endParaRPr lang="ko-KR" altLang="en-US"/>
                    </a:p>
                  </a:txBody>
                  <a:tcPr/>
                </a:tc>
                <a:tc rowSpan="2" hMerge="1">
                  <a:txBody>
                    <a:bodyPr/>
                    <a:lstStyle/>
                    <a:p>
                      <a:pPr algn="l" rtl="0" latinLnBrk="1"/>
                      <a:endParaRPr lang="ko-KR" altLang="en-US"/>
                    </a:p>
                  </a:txBody>
                  <a:tcPr/>
                </a:tc>
                <a:tc rowSpan="2" hMerge="1">
                  <a:txBody>
                    <a:bodyPr/>
                    <a:lstStyle/>
                    <a:p>
                      <a:pPr algn="l" rtl="0" latinLnBrk="1"/>
                      <a:endParaRPr lang="ko-KR" altLang="en-US"/>
                    </a:p>
                  </a:txBody>
                  <a:tcPr/>
                </a:tc>
                <a:tc rowSpan="2" hMerge="1">
                  <a:txBody>
                    <a:bodyPr/>
                    <a:lstStyle/>
                    <a:p>
                      <a:pPr algn="l" rtl="0" latinLnBrk="1"/>
                      <a:endParaRPr lang="ko-KR" altLang="en-US"/>
                    </a:p>
                  </a:txBody>
                  <a:tcPr/>
                </a:tc>
                <a:tc rowSpan="2" hMerge="1">
                  <a:txBody>
                    <a:bodyPr/>
                    <a:lstStyle/>
                    <a:p>
                      <a:pPr algn="l" rtl="0" latinLnBrk="1"/>
                      <a:endParaRPr lang="ko-KR" altLang="en-US"/>
                    </a:p>
                  </a:txBody>
                  <a:tcPr/>
                </a:tc>
                <a:tc rowSpan="2" hMerge="1">
                  <a:txBody>
                    <a:bodyPr/>
                    <a:lstStyle/>
                    <a:p>
                      <a:pPr algn="l" rtl="0" latinLnBrk="1"/>
                      <a:endParaRPr lang="ko-KR" altLang="en-US"/>
                    </a:p>
                  </a:txBody>
                  <a:tcPr/>
                </a:tc>
                <a:tc rowSpan="2" hMerge="1">
                  <a:txBody>
                    <a:bodyPr/>
                    <a:lstStyle/>
                    <a:p>
                      <a:pPr algn="l" rtl="0" latinLnBrk="1"/>
                      <a:endParaRPr lang="ko-KR" altLang="en-US"/>
                    </a:p>
                  </a:txBody>
                  <a:tcPr/>
                </a:tc>
                <a:extLst>
                  <a:ext uri="{0D108BD9-81ED-4DB2-BD59-A6C34878D82A}">
                    <a16:rowId xmlns:a16="http://schemas.microsoft.com/office/drawing/2014/main" val="307544996"/>
                  </a:ext>
                </a:extLst>
              </a:tr>
              <a:tr h="182930">
                <a:tc gridSpan="3">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Select</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algn="l" rtl="0" latinLnBrk="1"/>
                      <a:endParaRPr lang="ko-KR" altLang="en-US"/>
                    </a:p>
                  </a:txBody>
                  <a:tcPr/>
                </a:tc>
                <a:tc hMerge="1">
                  <a:txBody>
                    <a:bodyPr/>
                    <a:lstStyle/>
                    <a:p>
                      <a:pPr algn="l" rtl="0" latinLnBrk="1"/>
                      <a:endParaRPr lang="ko-KR" altLang="en-US"/>
                    </a:p>
                  </a:txBody>
                  <a:tcPr/>
                </a:tc>
                <a:tc gridSpan="3">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Enable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algn="l" rtl="0" latinLnBrk="1"/>
                      <a:endParaRPr lang="ko-KR" altLang="en-US"/>
                    </a:p>
                  </a:txBody>
                  <a:tcPr/>
                </a:tc>
                <a:tc hMerge="1">
                  <a:txBody>
                    <a:bodyPr/>
                    <a:lstStyle/>
                    <a:p>
                      <a:pPr algn="l" rtl="0" latinLnBrk="1"/>
                      <a:endParaRPr lang="ko-KR" altLang="en-US"/>
                    </a:p>
                  </a:txBody>
                  <a:tcPr/>
                </a:tc>
                <a:tc gridSpan="8" vMerge="1">
                  <a:txBody>
                    <a:bodyPr/>
                    <a:lstStyle/>
                    <a:p>
                      <a:pPr algn="l" rtl="0" latinLnBrk="1"/>
                      <a:endParaRPr lang="ko-KR" altLang="en-US"/>
                    </a:p>
                  </a:txBody>
                  <a:tcPr/>
                </a:tc>
                <a:tc hMerge="1" vMerge="1">
                  <a:txBody>
                    <a:bodyPr/>
                    <a:lstStyle/>
                    <a:p>
                      <a:pPr algn="l" rtl="0" latinLnBrk="1"/>
                      <a:endParaRPr lang="ko-KR" altLang="en-US"/>
                    </a:p>
                  </a:txBody>
                  <a:tcPr/>
                </a:tc>
                <a:tc hMerge="1" vMerge="1">
                  <a:txBody>
                    <a:bodyPr/>
                    <a:lstStyle/>
                    <a:p>
                      <a:pPr algn="l" rtl="0" latinLnBrk="1"/>
                      <a:endParaRPr lang="ko-KR" altLang="en-US"/>
                    </a:p>
                  </a:txBody>
                  <a:tcPr/>
                </a:tc>
                <a:tc hMerge="1" vMerge="1">
                  <a:txBody>
                    <a:bodyPr/>
                    <a:lstStyle/>
                    <a:p>
                      <a:pPr algn="l" rtl="0" latinLnBrk="1"/>
                      <a:endParaRPr lang="ko-KR" altLang="en-US"/>
                    </a:p>
                  </a:txBody>
                  <a:tcPr/>
                </a:tc>
                <a:tc hMerge="1" vMerge="1">
                  <a:txBody>
                    <a:bodyPr/>
                    <a:lstStyle/>
                    <a:p>
                      <a:pPr algn="l" rtl="0" latinLnBrk="1"/>
                      <a:endParaRPr lang="ko-KR" altLang="en-US"/>
                    </a:p>
                  </a:txBody>
                  <a:tcPr/>
                </a:tc>
                <a:tc hMerge="1" vMerge="1">
                  <a:txBody>
                    <a:bodyPr/>
                    <a:lstStyle/>
                    <a:p>
                      <a:pPr algn="l" rtl="0" latinLnBrk="1"/>
                      <a:endParaRPr lang="ko-KR" altLang="en-US"/>
                    </a:p>
                  </a:txBody>
                  <a:tcPr/>
                </a:tc>
                <a:tc hMerge="1" vMerge="1">
                  <a:txBody>
                    <a:bodyPr/>
                    <a:lstStyle/>
                    <a:p>
                      <a:pPr algn="l" rtl="0" latinLnBrk="1"/>
                      <a:endParaRPr lang="ko-KR" altLang="en-US"/>
                    </a:p>
                  </a:txBody>
                  <a:tcPr/>
                </a:tc>
                <a:tc hMerge="1" vMerge="1">
                  <a:txBody>
                    <a:bodyPr/>
                    <a:lstStyle/>
                    <a:p>
                      <a:pPr algn="l" rtl="0" latinLnBrk="1"/>
                      <a:endParaRPr lang="ko-KR" altLang="en-US"/>
                    </a:p>
                  </a:txBody>
                  <a:tcPr/>
                </a:tc>
                <a:extLst>
                  <a:ext uri="{0D108BD9-81ED-4DB2-BD59-A6C34878D82A}">
                    <a16:rowId xmlns:a16="http://schemas.microsoft.com/office/drawing/2014/main" val="665004956"/>
                  </a:ext>
                </a:extLst>
              </a:tr>
              <a:tr h="169864">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G2A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G2B</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Y7</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Y6</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Y5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Y4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Y3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Y2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Y1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spcBef>
                          <a:spcPts val="0"/>
                        </a:spcBef>
                        <a:spcAft>
                          <a:spcPts val="0"/>
                        </a:spcAf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Y0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88849459"/>
                  </a:ext>
                </a:extLst>
              </a:tr>
              <a:tr h="169864">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26560748"/>
                  </a:ext>
                </a:extLst>
              </a:tr>
              <a:tr h="169864">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214647999"/>
                  </a:ext>
                </a:extLst>
              </a:tr>
              <a:tr h="169864">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02573881"/>
                  </a:ext>
                </a:extLst>
              </a:tr>
              <a:tr h="169864">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16562997"/>
                  </a:ext>
                </a:extLst>
              </a:tr>
              <a:tr h="169864">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16449009"/>
                  </a:ext>
                </a:extLst>
              </a:tr>
              <a:tr h="169864">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82656510"/>
                  </a:ext>
                </a:extLst>
              </a:tr>
              <a:tr h="169864">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91079732"/>
                  </a:ext>
                </a:extLst>
              </a:tr>
              <a:tr h="169864">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4863808"/>
                  </a:ext>
                </a:extLst>
              </a:tr>
              <a:tr h="169864">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02269911"/>
                  </a:ext>
                </a:extLst>
              </a:tr>
              <a:tr h="169864">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49574108"/>
                  </a:ext>
                </a:extLst>
              </a:tr>
              <a:tr h="169864">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1" hangingPunct="1">
                        <a:lnSpc>
                          <a:spcPct val="100000"/>
                        </a:lnSpc>
                        <a:spcBef>
                          <a:spcPts val="0"/>
                        </a:spcBef>
                        <a:spcAft>
                          <a:spcPts val="0"/>
                        </a:spcAft>
                        <a:buClrTx/>
                        <a:buSzTx/>
                        <a:buFont typeface="Wingdings" pitchFamily="2" charset="2"/>
                        <a:buNone/>
                        <a:tabLst/>
                      </a:pP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3848508"/>
                  </a:ext>
                </a:extLst>
              </a:tr>
            </a:tbl>
          </a:graphicData>
        </a:graphic>
      </p:graphicFrame>
    </p:spTree>
    <p:extLst>
      <p:ext uri="{BB962C8B-B14F-4D97-AF65-F5344CB8AC3E}">
        <p14:creationId xmlns:p14="http://schemas.microsoft.com/office/powerpoint/2010/main" val="536689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thiệu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dụng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IC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của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bộ</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giải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mã</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Tiếp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sp>
        <p:nvSpPr>
          <p:cNvPr id="9" name="직사각형 8">
            <a:extLst>
              <a:ext uri="{FF2B5EF4-FFF2-40B4-BE49-F238E27FC236}">
                <a16:creationId xmlns:a16="http://schemas.microsoft.com/office/drawing/2014/main" id="{1B471BCB-2BDA-4298-8263-2B4965B709E1}"/>
              </a:ext>
            </a:extLst>
          </p:cNvPr>
          <p:cNvSpPr/>
          <p:nvPr/>
        </p:nvSpPr>
        <p:spPr>
          <a:xfrm>
            <a:off x="580388" y="1944537"/>
            <a:ext cx="861917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Khi thực thi lệnh I/O của máy vi tính, các bus địa chỉ (A0 đến A7) chứa địa chỉ của các thiết bị cụ thể. Để thể hiện tín hiệu liên quan đến đầu vào và đầu ra, tín hiệu IORQ xuất ra cùng lúc. Địa chỉ từ bus địa chỉ được sử dụng để chỉ định một thiết bị cụ thể. IC của bộ giải mã được dùng để lấy địa chỉ đó.</a:t>
            </a:r>
          </a:p>
        </p:txBody>
      </p:sp>
      <p:grpSp>
        <p:nvGrpSpPr>
          <p:cNvPr id="16" name="그룹 15">
            <a:extLst>
              <a:ext uri="{FF2B5EF4-FFF2-40B4-BE49-F238E27FC236}">
                <a16:creationId xmlns:a16="http://schemas.microsoft.com/office/drawing/2014/main" id="{02DD5B83-BC07-4FA5-BCBB-A6F421375D23}"/>
              </a:ext>
            </a:extLst>
          </p:cNvPr>
          <p:cNvGrpSpPr/>
          <p:nvPr/>
        </p:nvGrpSpPr>
        <p:grpSpPr>
          <a:xfrm>
            <a:off x="2084807" y="2928593"/>
            <a:ext cx="6055342" cy="3297935"/>
            <a:chOff x="11280847" y="2420938"/>
            <a:chExt cx="7093944" cy="3863595"/>
          </a:xfrm>
        </p:grpSpPr>
        <mc:AlternateContent xmlns:mc="http://schemas.openxmlformats.org/markup-compatibility/2006" xmlns:a14="http://schemas.microsoft.com/office/drawing/2010/main">
          <mc:Choice Requires="a14">
            <p:graphicFrame>
              <p:nvGraphicFramePr>
                <p:cNvPr id="17" name="Object 68">
                  <a:extLst>
                    <a:ext uri="{FF2B5EF4-FFF2-40B4-BE49-F238E27FC236}">
                      <a16:creationId xmlns:a16="http://schemas.microsoft.com/office/drawing/2014/main" id="{25665CF9-52F5-40E2-AB0A-12765E91531D}"/>
                    </a:ext>
                  </a:extLst>
                </p:cNvPr>
                <p:cNvGraphicFramePr>
                  <a:graphicFrameLocks noChangeAspect="1"/>
                </p:cNvGraphicFramePr>
                <p:nvPr/>
              </p:nvGraphicFramePr>
              <p:xfrm>
                <a:off x="11534253" y="4365626"/>
                <a:ext cx="3097213" cy="1870075"/>
              </p:xfrm>
              <a:graphic>
                <a:graphicData uri="http://schemas.openxmlformats.org/presentationml/2006/ole">
                  <mc:AlternateContent>
                    <mc:Choice xmlns:v="urn:schemas-microsoft-com:vml" Requires="v">
                      <p:oleObj name="Visio" r:id="rId4" imgW="2428407" imgH="1467037" progId="Visio.Drawing.6">
                        <p:embed/>
                      </p:oleObj>
                    </mc:Choice>
                    <mc:Fallback>
                      <p:oleObj name="Visio" r:id="rId4" imgW="2428407" imgH="1467037" progId="Visio.Drawing.6">
                        <p:embed/>
                        <p:pic>
                          <p:nvPicPr>
                            <p:cNvPr id="0" name=""/>
                            <p:cNvPicPr>
                              <a:picLocks noChangeAspect="1" noChangeArrowheads="1"/>
                            </p:cNvPicPr>
                            <p:nvPr/>
                          </p:nvPicPr>
                          <p:blipFill>
                            <a:blip r:embed="rId5">
                              <a:extLst>
                                <a:ext uri="{28A0092B-C50C-407E-A947-70E740481C1C}">
                                  <a14:useLocalDpi val="0"/>
                                </a:ext>
                              </a:extLst>
                            </a:blip>
                            <a:srcRect/>
                            <a:stretch>
                              <a:fillRect/>
                            </a:stretch>
                          </p:blipFill>
                          <p:spPr bwMode="auto">
                            <a:xfrm>
                              <a:off x="11534253" y="4365626"/>
                              <a:ext cx="3097213" cy="187007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7" name="Object 68">
                  <a:extLst>
                    <a:ext uri="{FF2B5EF4-FFF2-40B4-BE49-F238E27FC236}">
                      <a16:creationId xmlns:a16="http://schemas.microsoft.com/office/drawing/2014/main" id="{25665CF9-52F5-40E2-AB0A-12765E91531D}"/>
                    </a:ext>
                  </a:extLst>
                </p:cNvPr>
                <p:cNvGraphicFramePr>
                  <a:graphicFrameLocks noChangeAspect="1"/>
                </p:cNvGraphicFramePr>
                <p:nvPr/>
              </p:nvGraphicFramePr>
              <p:xfrm>
                <a:off x="11534253" y="4365626"/>
                <a:ext cx="3097213" cy="1870075"/>
              </p:xfrm>
              <a:graphic>
                <a:graphicData uri="http://schemas.openxmlformats.org/presentationml/2006/ole">
                  <mc:AlternateContent>
                    <mc:Choice xmlns:v="urn:schemas-microsoft-com:vml" Requires="v">
                      <p:oleObj name="Visio" r:id="rId7" imgW="2428407" imgH="1467037" progId="Visio.Drawing.6">
                        <p:embed/>
                      </p:oleObj>
                    </mc:Choice>
                    <mc:Fallback>
                      <p:oleObj name="Visio" r:id="rId7" imgW="2428407" imgH="1467037" progId="Visio.Drawing.6">
                        <p:embed/>
                        <p:pic>
                          <p:nvPicPr>
                            <p:cNvPr id="23"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34253" y="4365626"/>
                              <a:ext cx="3097213"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8" name="Object 70">
                  <a:extLst>
                    <a:ext uri="{FF2B5EF4-FFF2-40B4-BE49-F238E27FC236}">
                      <a16:creationId xmlns:a16="http://schemas.microsoft.com/office/drawing/2014/main" id="{CB9F3665-7ED9-4FF8-A42B-25C0359243ED}"/>
                    </a:ext>
                  </a:extLst>
                </p:cNvPr>
                <p:cNvGraphicFramePr>
                  <a:graphicFrameLocks noChangeAspect="1"/>
                </p:cNvGraphicFramePr>
                <p:nvPr/>
              </p:nvGraphicFramePr>
              <p:xfrm>
                <a:off x="15279166" y="4365626"/>
                <a:ext cx="3095625" cy="1846263"/>
              </p:xfrm>
              <a:graphic>
                <a:graphicData uri="http://schemas.openxmlformats.org/presentationml/2006/ole">
                  <mc:AlternateContent>
                    <mc:Choice xmlns:v="urn:schemas-microsoft-com:vml" Requires="v">
                      <p:oleObj name="Visio" r:id="rId9" imgW="2428407" imgH="1449049" progId="Visio.Drawing.6">
                        <p:embed/>
                      </p:oleObj>
                    </mc:Choice>
                    <mc:Fallback>
                      <p:oleObj name="Visio" r:id="rId9" imgW="2428407" imgH="1449049" progId="Visio.Drawing.6">
                        <p:embed/>
                        <p:pic>
                          <p:nvPicPr>
                            <p:cNvPr id="0" name=""/>
                            <p:cNvPicPr>
                              <a:picLocks noChangeAspect="1" noChangeArrowheads="1"/>
                            </p:cNvPicPr>
                            <p:nvPr/>
                          </p:nvPicPr>
                          <p:blipFill>
                            <a:blip r:embed="rId5">
                              <a:extLst>
                                <a:ext uri="{28A0092B-C50C-407E-A947-70E740481C1C}">
                                  <a14:useLocalDpi val="0"/>
                                </a:ext>
                              </a:extLst>
                            </a:blip>
                            <a:srcRect/>
                            <a:stretch>
                              <a:fillRect/>
                            </a:stretch>
                          </p:blipFill>
                          <p:spPr bwMode="auto">
                            <a:xfrm>
                              <a:off x="15279166" y="4365626"/>
                              <a:ext cx="3095625" cy="184626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8" name="Object 70">
                  <a:extLst>
                    <a:ext uri="{FF2B5EF4-FFF2-40B4-BE49-F238E27FC236}">
                      <a16:creationId xmlns:a16="http://schemas.microsoft.com/office/drawing/2014/main" id="{CB9F3665-7ED9-4FF8-A42B-25C0359243ED}"/>
                    </a:ext>
                  </a:extLst>
                </p:cNvPr>
                <p:cNvGraphicFramePr>
                  <a:graphicFrameLocks noChangeAspect="1"/>
                </p:cNvGraphicFramePr>
                <p:nvPr/>
              </p:nvGraphicFramePr>
              <p:xfrm>
                <a:off x="15279166" y="4365626"/>
                <a:ext cx="3095625" cy="1846263"/>
              </p:xfrm>
              <a:graphic>
                <a:graphicData uri="http://schemas.openxmlformats.org/presentationml/2006/ole">
                  <mc:AlternateContent>
                    <mc:Choice xmlns:v="urn:schemas-microsoft-com:vml" Requires="v">
                      <p:oleObj name="Visio" r:id="rId10" imgW="2428407" imgH="1449049" progId="Visio.Drawing.6">
                        <p:embed/>
                      </p:oleObj>
                    </mc:Choice>
                    <mc:Fallback>
                      <p:oleObj name="Visio" r:id="rId10" imgW="2428407" imgH="1449049" progId="Visio.Drawing.6">
                        <p:embed/>
                        <p:pic>
                          <p:nvPicPr>
                            <p:cNvPr id="24"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79166" y="4365626"/>
                              <a:ext cx="3095625" cy="184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sp>
          <p:nvSpPr>
            <p:cNvPr id="20" name="Text Box 72">
              <a:extLst>
                <a:ext uri="{FF2B5EF4-FFF2-40B4-BE49-F238E27FC236}">
                  <a16:creationId xmlns:a16="http://schemas.microsoft.com/office/drawing/2014/main" id="{7D174799-D129-4BD4-A002-1D7E8F9B7DE0}"/>
                </a:ext>
              </a:extLst>
            </p:cNvPr>
            <p:cNvSpPr txBox="1">
              <a:spLocks noChangeArrowheads="1"/>
            </p:cNvSpPr>
            <p:nvPr/>
          </p:nvSpPr>
          <p:spPr bwMode="auto">
            <a:xfrm>
              <a:off x="11280847" y="5893162"/>
              <a:ext cx="1166593" cy="342538"/>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en-US" sz="1300" dirty="0" err="1"/>
                <a:t>Đầu</a:t>
              </a:r>
              <a:r>
                <a:rPr lang="en-US" altLang="en-US" sz="1300" dirty="0"/>
                <a:t> </a:t>
              </a:r>
              <a:r>
                <a:rPr lang="en-US" altLang="en-US" sz="1300" dirty="0" err="1"/>
                <a:t>ra</a:t>
              </a:r>
              <a:r>
                <a:rPr lang="en-US" altLang="en-US" sz="1300" dirty="0"/>
                <a:t> </a:t>
              </a:r>
              <a:r>
                <a:rPr lang="en-US" altLang="en-US" sz="1300" dirty="0" err="1"/>
                <a:t>dữ</a:t>
              </a:r>
              <a:r>
                <a:rPr lang="en-US" altLang="en-US" sz="1300" dirty="0"/>
                <a:t> </a:t>
              </a:r>
              <a:r>
                <a:rPr lang="en-US" altLang="en-US" sz="1300" dirty="0" err="1"/>
                <a:t>liệu</a:t>
              </a:r>
              <a:endParaRPr lang="en-US" altLang="en-US" sz="1300" dirty="0"/>
            </a:p>
          </p:txBody>
        </p:sp>
        <p:sp>
          <p:nvSpPr>
            <p:cNvPr id="21" name="Text Box 73">
              <a:extLst>
                <a:ext uri="{FF2B5EF4-FFF2-40B4-BE49-F238E27FC236}">
                  <a16:creationId xmlns:a16="http://schemas.microsoft.com/office/drawing/2014/main" id="{40CD06D2-5759-4A4D-BBC0-AF02BF852FEC}"/>
                </a:ext>
              </a:extLst>
            </p:cNvPr>
            <p:cNvSpPr txBox="1">
              <a:spLocks noChangeArrowheads="1"/>
            </p:cNvSpPr>
            <p:nvPr/>
          </p:nvSpPr>
          <p:spPr bwMode="auto">
            <a:xfrm>
              <a:off x="14667108" y="5459233"/>
              <a:ext cx="1376072" cy="342538"/>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en-US" sz="1300" dirty="0" err="1"/>
                <a:t>Đầu</a:t>
              </a:r>
              <a:r>
                <a:rPr lang="en-US" altLang="en-US" sz="1300" dirty="0"/>
                <a:t> </a:t>
              </a:r>
              <a:r>
                <a:rPr lang="en-US" altLang="en-US" sz="1300" dirty="0" err="1"/>
                <a:t>vào</a:t>
              </a:r>
              <a:r>
                <a:rPr lang="en-US" altLang="en-US" sz="1300" dirty="0"/>
                <a:t> </a:t>
              </a:r>
              <a:r>
                <a:rPr lang="en-US" altLang="en-US" sz="1300" dirty="0" err="1"/>
                <a:t>dữ</a:t>
              </a:r>
              <a:r>
                <a:rPr lang="en-US" altLang="en-US" sz="1300" dirty="0"/>
                <a:t> </a:t>
              </a:r>
              <a:r>
                <a:rPr lang="en-US" altLang="en-US" sz="1300" dirty="0" err="1"/>
                <a:t>liệu</a:t>
              </a:r>
              <a:endParaRPr lang="en-US" altLang="en-US" sz="1300" dirty="0"/>
            </a:p>
          </p:txBody>
        </p:sp>
        <p:grpSp>
          <p:nvGrpSpPr>
            <p:cNvPr id="22" name="그룹 21">
              <a:extLst>
                <a:ext uri="{FF2B5EF4-FFF2-40B4-BE49-F238E27FC236}">
                  <a16:creationId xmlns:a16="http://schemas.microsoft.com/office/drawing/2014/main" id="{E90C2AFE-F4F3-4244-A314-E51A062319A0}"/>
                </a:ext>
              </a:extLst>
            </p:cNvPr>
            <p:cNvGrpSpPr/>
            <p:nvPr/>
          </p:nvGrpSpPr>
          <p:grpSpPr>
            <a:xfrm>
              <a:off x="11280847" y="2420938"/>
              <a:ext cx="5725518" cy="3863595"/>
              <a:chOff x="1315045" y="2420938"/>
              <a:chExt cx="5725518" cy="3863595"/>
            </a:xfrm>
          </p:grpSpPr>
          <mc:AlternateContent xmlns:mc="http://schemas.openxmlformats.org/markup-compatibility/2006" xmlns:a14="http://schemas.microsoft.com/office/drawing/2010/main">
            <mc:Choice Requires="a14">
              <p:graphicFrame>
                <p:nvGraphicFramePr>
                  <p:cNvPr id="23" name="Object 66">
                    <a:extLst>
                      <a:ext uri="{FF2B5EF4-FFF2-40B4-BE49-F238E27FC236}">
                        <a16:creationId xmlns:a16="http://schemas.microsoft.com/office/drawing/2014/main" id="{0CD30D1F-5260-4DC0-9536-E8B148761832}"/>
                      </a:ext>
                    </a:extLst>
                  </p:cNvPr>
                  <p:cNvGraphicFramePr>
                    <a:graphicFrameLocks noChangeAspect="1"/>
                  </p:cNvGraphicFramePr>
                  <p:nvPr/>
                </p:nvGraphicFramePr>
                <p:xfrm>
                  <a:off x="3440113" y="2420938"/>
                  <a:ext cx="3600450" cy="1763712"/>
                </p:xfrm>
                <a:graphic>
                  <a:graphicData uri="http://schemas.openxmlformats.org/presentationml/2006/ole">
                    <mc:AlternateContent>
                      <mc:Choice xmlns:v="urn:schemas-microsoft-com:vml" Requires="v">
                        <p:oleObj name="Visio" r:id="rId12" imgW="3281982" imgH="1612702" progId="Visio.Drawing.6">
                          <p:embed/>
                        </p:oleObj>
                      </mc:Choice>
                      <mc:Fallback>
                        <p:oleObj name="Visio" r:id="rId12" imgW="3281982" imgH="1612702" progId="Visio.Drawing.6">
                          <p:embed/>
                          <p:pic>
                            <p:nvPicPr>
                              <p:cNvPr id="0" name=""/>
                              <p:cNvPicPr>
                                <a:picLocks noChangeAspect="1" noChangeArrowheads="1"/>
                              </p:cNvPicPr>
                              <p:nvPr/>
                            </p:nvPicPr>
                            <p:blipFill>
                              <a:blip r:embed="rId13">
                                <a:extLst>
                                  <a:ext uri="{28A0092B-C50C-407E-A947-70E740481C1C}">
                                    <a14:useLocalDpi val="0"/>
                                  </a:ext>
                                </a:extLst>
                              </a:blip>
                              <a:srcRect/>
                              <a:stretch>
                                <a:fillRect/>
                              </a:stretch>
                            </p:blipFill>
                            <p:spPr bwMode="auto">
                              <a:xfrm>
                                <a:off x="3440113" y="2420938"/>
                                <a:ext cx="3600450" cy="176371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23" name="Object 66">
                    <a:extLst>
                      <a:ext uri="{FF2B5EF4-FFF2-40B4-BE49-F238E27FC236}">
                        <a16:creationId xmlns:a16="http://schemas.microsoft.com/office/drawing/2014/main" id="{0CD30D1F-5260-4DC0-9536-E8B148761832}"/>
                      </a:ext>
                    </a:extLst>
                  </p:cNvPr>
                  <p:cNvGraphicFramePr>
                    <a:graphicFrameLocks noChangeAspect="1"/>
                  </p:cNvGraphicFramePr>
                  <p:nvPr/>
                </p:nvGraphicFramePr>
                <p:xfrm>
                  <a:off x="3440113" y="2420938"/>
                  <a:ext cx="3600450" cy="1763712"/>
                </p:xfrm>
                <a:graphic>
                  <a:graphicData uri="http://schemas.openxmlformats.org/presentationml/2006/ole">
                    <mc:AlternateContent>
                      <mc:Choice xmlns:v="urn:schemas-microsoft-com:vml" Requires="v">
                        <p:oleObj name="Visio" r:id="rId14" imgW="3281982" imgH="1612702" progId="Visio.Drawing.6">
                          <p:embed/>
                        </p:oleObj>
                      </mc:Choice>
                      <mc:Fallback>
                        <p:oleObj name="Visio" r:id="rId14" imgW="3281982" imgH="1612702" progId="Visio.Drawing.6">
                          <p:embed/>
                          <p:pic>
                            <p:nvPicPr>
                              <p:cNvPr id="28" name="Object 6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40113" y="2420938"/>
                                <a:ext cx="3600450" cy="1763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sp>
            <p:nvSpPr>
              <p:cNvPr id="24" name="직사각형 23">
                <a:extLst>
                  <a:ext uri="{FF2B5EF4-FFF2-40B4-BE49-F238E27FC236}">
                    <a16:creationId xmlns:a16="http://schemas.microsoft.com/office/drawing/2014/main" id="{385468C2-39D0-415F-A9F8-A55AC966AB69}"/>
                  </a:ext>
                </a:extLst>
              </p:cNvPr>
              <p:cNvSpPr/>
              <p:nvPr/>
            </p:nvSpPr>
            <p:spPr>
              <a:xfrm>
                <a:off x="3530147" y="2564904"/>
                <a:ext cx="1008752" cy="385665"/>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 vi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tính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p:sp>
            <p:nvSpPr>
              <p:cNvPr id="25" name="직사각형 24">
                <a:extLst>
                  <a:ext uri="{FF2B5EF4-FFF2-40B4-BE49-F238E27FC236}">
                    <a16:creationId xmlns:a16="http://schemas.microsoft.com/office/drawing/2014/main" id="{073CA6DE-511E-45D1-9436-1191BDF8AE8C}"/>
                  </a:ext>
                </a:extLst>
              </p:cNvPr>
              <p:cNvSpPr/>
              <p:nvPr/>
            </p:nvSpPr>
            <p:spPr>
              <a:xfrm>
                <a:off x="5365975" y="2549937"/>
                <a:ext cx="1080120" cy="287982"/>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Bus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địa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chỉ</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p:sp>
            <p:nvSpPr>
              <p:cNvPr id="26" name="직사각형 25">
                <a:extLst>
                  <a:ext uri="{FF2B5EF4-FFF2-40B4-BE49-F238E27FC236}">
                    <a16:creationId xmlns:a16="http://schemas.microsoft.com/office/drawing/2014/main" id="{A1952EE6-8F95-46EA-A659-466364B8FAB5}"/>
                  </a:ext>
                </a:extLst>
              </p:cNvPr>
              <p:cNvSpPr/>
              <p:nvPr/>
            </p:nvSpPr>
            <p:spPr>
              <a:xfrm>
                <a:off x="5365974" y="2950569"/>
                <a:ext cx="1080120" cy="287982"/>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Bus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liệu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p:sp>
            <p:nvSpPr>
              <p:cNvPr id="27" name="직사각형 26">
                <a:extLst>
                  <a:ext uri="{FF2B5EF4-FFF2-40B4-BE49-F238E27FC236}">
                    <a16:creationId xmlns:a16="http://schemas.microsoft.com/office/drawing/2014/main" id="{1A466D3C-6565-4A71-B260-C3AE4A6D2DE5}"/>
                  </a:ext>
                </a:extLst>
              </p:cNvPr>
              <p:cNvSpPr/>
              <p:nvPr/>
            </p:nvSpPr>
            <p:spPr>
              <a:xfrm>
                <a:off x="5389343" y="3490834"/>
                <a:ext cx="1080120" cy="370214"/>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r>
                  <a:rPr lang="pl-PL"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Kiểm soát thời gian I/O</a:t>
                </a:r>
              </a:p>
            </p:txBody>
          </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68BD714C-A4D5-45F4-BDE4-AA4A39833175}"/>
                      </a:ext>
                    </a:extLst>
                  </p:cNvPr>
                  <p:cNvSpPr/>
                  <p:nvPr/>
                </p:nvSpPr>
                <p:spPr>
                  <a:xfrm>
                    <a:off x="1315045" y="4253955"/>
                    <a:ext cx="1080120" cy="955862"/>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𝐴𝑑𝑑𝑟𝑒𝑠𝑠</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 </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𝑏𝑢𝑠</m:t>
                          </m:r>
                        </m:oMath>
                      </m:oMathPara>
                    </a14:m>
                    <a:endPar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a:p>
                    <a:pPr algn="ctr" defTabSz="457200" latinLnBrk="0"/>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𝐴</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0−</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𝐴</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7</m:t>
                          </m:r>
                        </m:oMath>
                      </m:oMathPara>
                    </a14:m>
                    <a:endPar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a:p>
                    <a:pPr algn="ctr" defTabSz="457200" latinLnBrk="0"/>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𝐷𝑎𝑡𝑎</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 </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𝑏𝑢𝑠</m:t>
                          </m:r>
                        </m:oMath>
                      </m:oMathPara>
                    </a14:m>
                    <a:endPar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a:p>
                    <a:pPr algn="ctr" defTabSz="457200" latinLnBrk="0"/>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𝐷</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0−</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𝐷</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7</m:t>
                          </m:r>
                        </m:oMath>
                      </m:oMathPara>
                    </a14:m>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mc:Choice>
            <mc:Fallback xmlns="">
              <p:sp>
                <p:nvSpPr>
                  <p:cNvPr id="28" name="직사각형 27">
                    <a:extLst>
                      <a:ext uri="{FF2B5EF4-FFF2-40B4-BE49-F238E27FC236}">
                        <a16:creationId xmlns:a16="http://schemas.microsoft.com/office/drawing/2014/main" id="{68BD714C-A4D5-45F4-BDE4-AA4A39833175}"/>
                      </a:ext>
                    </a:extLst>
                  </p:cNvPr>
                  <p:cNvSpPr>
                    <a:spLocks noRot="1" noChangeAspect="1" noMove="1" noResize="1" noEditPoints="1" noAdjustHandles="1" noChangeArrowheads="1" noChangeShapeType="1" noTextEdit="1"/>
                  </p:cNvSpPr>
                  <p:nvPr/>
                </p:nvSpPr>
                <p:spPr>
                  <a:xfrm>
                    <a:off x="1315045" y="4253955"/>
                    <a:ext cx="1080120" cy="955862"/>
                  </a:xfrm>
                  <a:prstGeom prst="rect">
                    <a:avLst/>
                  </a:prstGeom>
                  <a:blipFill>
                    <a:blip r:embed="rId1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92FAAF7C-2E25-4F36-9478-EB98E5EA47D9}"/>
                      </a:ext>
                    </a:extLst>
                  </p:cNvPr>
                  <p:cNvSpPr/>
                  <p:nvPr/>
                </p:nvSpPr>
                <p:spPr>
                  <a:xfrm>
                    <a:off x="1695962" y="5102172"/>
                    <a:ext cx="620969" cy="396982"/>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14:m>
                      <m:oMathPara xmlns:m="http://schemas.openxmlformats.org/officeDocument/2006/math">
                        <m:oMathParaPr>
                          <m:jc m:val="centerGroup"/>
                        </m:oMathParaPr>
                        <m:oMath xmlns:m="http://schemas.openxmlformats.org/officeDocument/2006/math">
                          <m:acc>
                            <m:accPr>
                              <m:chr m:val="̅"/>
                              <m:ctrlPr>
                                <a:rPr lang="en-US" altLang="ko-KR" sz="1100" i="1" dirty="0" smtClean="0">
                                  <a:solidFill>
                                    <a:schemeClr val="tx1">
                                      <a:lumMod val="85000"/>
                                      <a:lumOff val="15000"/>
                                    </a:schemeClr>
                                  </a:solidFill>
                                  <a:latin typeface="Cambria Math" panose="02040503050406030204" pitchFamily="18" charset="0"/>
                                </a:rPr>
                              </m:ctrlPr>
                            </m:accPr>
                            <m:e>
                              <m:r>
                                <a:rPr lang="en-US" altLang="ko-KR" sz="1100" i="1" dirty="0" smtClean="0">
                                  <a:solidFill>
                                    <a:schemeClr val="tx1">
                                      <a:lumMod val="85000"/>
                                      <a:lumOff val="15000"/>
                                    </a:schemeClr>
                                  </a:solidFill>
                                  <a:latin typeface="Cambria Math" panose="02040503050406030204" pitchFamily="18" charset="0"/>
                                </a:rPr>
                                <m:t>𝐼𝑂𝑅𝑄</m:t>
                              </m:r>
                            </m:e>
                          </m:acc>
                        </m:oMath>
                      </m:oMathPara>
                    </a14:m>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mc:Choice>
            <mc:Fallback xmlns="">
              <p:sp>
                <p:nvSpPr>
                  <p:cNvPr id="29" name="직사각형 28">
                    <a:extLst>
                      <a:ext uri="{FF2B5EF4-FFF2-40B4-BE49-F238E27FC236}">
                        <a16:creationId xmlns:a16="http://schemas.microsoft.com/office/drawing/2014/main" id="{92FAAF7C-2E25-4F36-9478-EB98E5EA47D9}"/>
                      </a:ext>
                    </a:extLst>
                  </p:cNvPr>
                  <p:cNvSpPr>
                    <a:spLocks noRot="1" noChangeAspect="1" noMove="1" noResize="1" noEditPoints="1" noAdjustHandles="1" noChangeArrowheads="1" noChangeShapeType="1" noTextEdit="1"/>
                  </p:cNvSpPr>
                  <p:nvPr/>
                </p:nvSpPr>
                <p:spPr>
                  <a:xfrm>
                    <a:off x="1695962" y="5102172"/>
                    <a:ext cx="620969" cy="39698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5035E71C-98A5-42E7-BF32-DBD8FF33E63C}"/>
                      </a:ext>
                    </a:extLst>
                  </p:cNvPr>
                  <p:cNvSpPr/>
                  <p:nvPr/>
                </p:nvSpPr>
                <p:spPr>
                  <a:xfrm>
                    <a:off x="1617728" y="5453758"/>
                    <a:ext cx="620969" cy="396982"/>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14:m>
                      <m:oMathPara xmlns:m="http://schemas.openxmlformats.org/officeDocument/2006/math">
                        <m:oMathParaPr>
                          <m:jc m:val="centerGroup"/>
                        </m:oMathParaPr>
                        <m:oMath xmlns:m="http://schemas.openxmlformats.org/officeDocument/2006/math">
                          <m:acc>
                            <m:accPr>
                              <m:chr m:val="̅"/>
                              <m:ctrlPr>
                                <a:rPr lang="ko-KR" altLang="en-US" sz="1100" i="1" smtClean="0">
                                  <a:solidFill>
                                    <a:schemeClr val="tx1">
                                      <a:lumMod val="85000"/>
                                      <a:lumOff val="15000"/>
                                    </a:schemeClr>
                                  </a:solidFill>
                                  <a:latin typeface="Cambria Math" panose="02040503050406030204" pitchFamily="18" charset="0"/>
                                </a:rPr>
                              </m:ctrlPr>
                            </m:accPr>
                            <m:e>
                              <m:r>
                                <m:rPr>
                                  <m:sty m:val="p"/>
                                </m:rPr>
                                <a:rPr lang="en-US" altLang="ko-KR" sz="1100" i="1">
                                  <a:solidFill>
                                    <a:schemeClr val="tx1">
                                      <a:lumMod val="85000"/>
                                      <a:lumOff val="15000"/>
                                    </a:schemeClr>
                                  </a:solidFill>
                                  <a:latin typeface="Cambria Math" panose="02040503050406030204" pitchFamily="18" charset="0"/>
                                </a:rPr>
                                <m:t>WR</m:t>
                              </m:r>
                            </m:e>
                          </m:acc>
                        </m:oMath>
                      </m:oMathPara>
                    </a14:m>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mc:Choice>
            <mc:Fallback xmlns="">
              <p:sp>
                <p:nvSpPr>
                  <p:cNvPr id="31" name="직사각형 30">
                    <a:extLst>
                      <a:ext uri="{FF2B5EF4-FFF2-40B4-BE49-F238E27FC236}">
                        <a16:creationId xmlns:a16="http://schemas.microsoft.com/office/drawing/2014/main" id="{5035E71C-98A5-42E7-BF32-DBD8FF33E63C}"/>
                      </a:ext>
                    </a:extLst>
                  </p:cNvPr>
                  <p:cNvSpPr>
                    <a:spLocks noRot="1" noChangeAspect="1" noMove="1" noResize="1" noEditPoints="1" noAdjustHandles="1" noChangeArrowheads="1" noChangeShapeType="1" noTextEdit="1"/>
                  </p:cNvSpPr>
                  <p:nvPr/>
                </p:nvSpPr>
                <p:spPr>
                  <a:xfrm>
                    <a:off x="1617728" y="5453758"/>
                    <a:ext cx="620969" cy="396982"/>
                  </a:xfrm>
                  <a:prstGeom prst="rect">
                    <a:avLst/>
                  </a:prstGeom>
                  <a:blipFill>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7FFE1F68-8AD8-473C-AA0A-D38377BAB944}"/>
                      </a:ext>
                    </a:extLst>
                  </p:cNvPr>
                  <p:cNvSpPr/>
                  <p:nvPr/>
                </p:nvSpPr>
                <p:spPr>
                  <a:xfrm>
                    <a:off x="4997258" y="5844330"/>
                    <a:ext cx="1080120" cy="440203"/>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𝐷𝑎𝑡𝑎</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 </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𝑏𝑢𝑠</m:t>
                          </m:r>
                        </m:oMath>
                      </m:oMathPara>
                    </a14:m>
                    <a:endPar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a:p>
                    <a:pPr algn="ctr" defTabSz="457200" latinLnBrk="0"/>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𝐷</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0−</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𝐷</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7</m:t>
                          </m:r>
                        </m:oMath>
                      </m:oMathPara>
                    </a14:m>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mc:Choice>
            <mc:Fallback xmlns="">
              <p:sp>
                <p:nvSpPr>
                  <p:cNvPr id="42" name="직사각형 41">
                    <a:extLst>
                      <a:ext uri="{FF2B5EF4-FFF2-40B4-BE49-F238E27FC236}">
                        <a16:creationId xmlns:a16="http://schemas.microsoft.com/office/drawing/2014/main" id="{7FFE1F68-8AD8-473C-AA0A-D38377BAB944}"/>
                      </a:ext>
                    </a:extLst>
                  </p:cNvPr>
                  <p:cNvSpPr>
                    <a:spLocks noRot="1" noChangeAspect="1" noMove="1" noResize="1" noEditPoints="1" noAdjustHandles="1" noChangeArrowheads="1" noChangeShapeType="1" noTextEdit="1"/>
                  </p:cNvSpPr>
                  <p:nvPr/>
                </p:nvSpPr>
                <p:spPr>
                  <a:xfrm>
                    <a:off x="4997258" y="5844330"/>
                    <a:ext cx="1080120" cy="440203"/>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직사각형 42">
                    <a:extLst>
                      <a:ext uri="{FF2B5EF4-FFF2-40B4-BE49-F238E27FC236}">
                        <a16:creationId xmlns:a16="http://schemas.microsoft.com/office/drawing/2014/main" id="{7649F19B-67D3-4A02-8148-B6351D8363D7}"/>
                      </a:ext>
                    </a:extLst>
                  </p:cNvPr>
                  <p:cNvSpPr/>
                  <p:nvPr/>
                </p:nvSpPr>
                <p:spPr>
                  <a:xfrm>
                    <a:off x="5365974" y="5102172"/>
                    <a:ext cx="620969" cy="396982"/>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14:m>
                      <m:oMathPara xmlns:m="http://schemas.openxmlformats.org/officeDocument/2006/math">
                        <m:oMathParaPr>
                          <m:jc m:val="centerGroup"/>
                        </m:oMathParaPr>
                        <m:oMath xmlns:m="http://schemas.openxmlformats.org/officeDocument/2006/math">
                          <m:acc>
                            <m:accPr>
                              <m:chr m:val="̅"/>
                              <m:ctrlPr>
                                <a:rPr lang="ko-KR" altLang="en-US" sz="1100" i="1" smtClean="0">
                                  <a:solidFill>
                                    <a:schemeClr val="tx1">
                                      <a:lumMod val="85000"/>
                                      <a:lumOff val="15000"/>
                                    </a:schemeClr>
                                  </a:solidFill>
                                  <a:latin typeface="Cambria Math" panose="02040503050406030204" pitchFamily="18" charset="0"/>
                                </a:rPr>
                              </m:ctrlPr>
                            </m:accPr>
                            <m:e>
                              <m:r>
                                <m:rPr>
                                  <m:sty m:val="p"/>
                                </m:rPr>
                                <a:rPr lang="en-US" altLang="ko-KR" sz="1100" i="1">
                                  <a:solidFill>
                                    <a:schemeClr val="tx1">
                                      <a:lumMod val="85000"/>
                                      <a:lumOff val="15000"/>
                                    </a:schemeClr>
                                  </a:solidFill>
                                  <a:latin typeface="Cambria Math" panose="02040503050406030204" pitchFamily="18" charset="0"/>
                                </a:rPr>
                                <m:t>RD</m:t>
                              </m:r>
                            </m:e>
                          </m:acc>
                        </m:oMath>
                      </m:oMathPara>
                    </a14:m>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mc:Choice>
            <mc:Fallback xmlns="">
              <p:sp>
                <p:nvSpPr>
                  <p:cNvPr id="43" name="직사각형 42">
                    <a:extLst>
                      <a:ext uri="{FF2B5EF4-FFF2-40B4-BE49-F238E27FC236}">
                        <a16:creationId xmlns:a16="http://schemas.microsoft.com/office/drawing/2014/main" id="{7649F19B-67D3-4A02-8148-B6351D8363D7}"/>
                      </a:ext>
                    </a:extLst>
                  </p:cNvPr>
                  <p:cNvSpPr>
                    <a:spLocks noRot="1" noChangeAspect="1" noMove="1" noResize="1" noEditPoints="1" noAdjustHandles="1" noChangeArrowheads="1" noChangeShapeType="1" noTextEdit="1"/>
                  </p:cNvSpPr>
                  <p:nvPr/>
                </p:nvSpPr>
                <p:spPr>
                  <a:xfrm>
                    <a:off x="5365974" y="5102172"/>
                    <a:ext cx="620969" cy="396982"/>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직사각형 43">
                    <a:extLst>
                      <a:ext uri="{FF2B5EF4-FFF2-40B4-BE49-F238E27FC236}">
                        <a16:creationId xmlns:a16="http://schemas.microsoft.com/office/drawing/2014/main" id="{E9619179-85E7-44FB-A4A3-82D59F108704}"/>
                      </a:ext>
                    </a:extLst>
                  </p:cNvPr>
                  <p:cNvSpPr/>
                  <p:nvPr/>
                </p:nvSpPr>
                <p:spPr>
                  <a:xfrm>
                    <a:off x="5418583" y="4787433"/>
                    <a:ext cx="620969" cy="396982"/>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14:m>
                      <m:oMathPara xmlns:m="http://schemas.openxmlformats.org/officeDocument/2006/math">
                        <m:oMathParaPr>
                          <m:jc m:val="centerGroup"/>
                        </m:oMathParaPr>
                        <m:oMath xmlns:m="http://schemas.openxmlformats.org/officeDocument/2006/math">
                          <m:acc>
                            <m:accPr>
                              <m:chr m:val="̅"/>
                              <m:ctrlPr>
                                <a:rPr lang="en-US" altLang="ko-KR" sz="1100" i="1" dirty="0" smtClean="0">
                                  <a:solidFill>
                                    <a:schemeClr val="tx1">
                                      <a:lumMod val="85000"/>
                                      <a:lumOff val="15000"/>
                                    </a:schemeClr>
                                  </a:solidFill>
                                  <a:latin typeface="Cambria Math" panose="02040503050406030204" pitchFamily="18" charset="0"/>
                                </a:rPr>
                              </m:ctrlPr>
                            </m:accPr>
                            <m:e>
                              <m:r>
                                <a:rPr lang="en-US" altLang="ko-KR" sz="1100" i="1" dirty="0" smtClean="0">
                                  <a:solidFill>
                                    <a:schemeClr val="tx1">
                                      <a:lumMod val="85000"/>
                                      <a:lumOff val="15000"/>
                                    </a:schemeClr>
                                  </a:solidFill>
                                  <a:latin typeface="Cambria Math" panose="02040503050406030204" pitchFamily="18" charset="0"/>
                                </a:rPr>
                                <m:t>𝐼𝑂𝑅𝑄</m:t>
                              </m:r>
                            </m:e>
                          </m:acc>
                        </m:oMath>
                      </m:oMathPara>
                    </a14:m>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mc:Choice>
            <mc:Fallback xmlns="">
              <p:sp>
                <p:nvSpPr>
                  <p:cNvPr id="44" name="직사각형 43">
                    <a:extLst>
                      <a:ext uri="{FF2B5EF4-FFF2-40B4-BE49-F238E27FC236}">
                        <a16:creationId xmlns:a16="http://schemas.microsoft.com/office/drawing/2014/main" id="{E9619179-85E7-44FB-A4A3-82D59F108704}"/>
                      </a:ext>
                    </a:extLst>
                  </p:cNvPr>
                  <p:cNvSpPr>
                    <a:spLocks noRot="1" noChangeAspect="1" noMove="1" noResize="1" noEditPoints="1" noAdjustHandles="1" noChangeArrowheads="1" noChangeShapeType="1" noTextEdit="1"/>
                  </p:cNvSpPr>
                  <p:nvPr/>
                </p:nvSpPr>
                <p:spPr>
                  <a:xfrm>
                    <a:off x="5418583" y="4787433"/>
                    <a:ext cx="620969" cy="396982"/>
                  </a:xfrm>
                  <a:prstGeom prst="rect">
                    <a:avLst/>
                  </a:prstGeom>
                  <a:blipFill>
                    <a:blip r:embed="rId1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id="{AEDB4D81-9BC4-45CC-90B3-69CA5BC49D03}"/>
                      </a:ext>
                    </a:extLst>
                  </p:cNvPr>
                  <p:cNvSpPr/>
                  <p:nvPr/>
                </p:nvSpPr>
                <p:spPr>
                  <a:xfrm>
                    <a:off x="5103331" y="4253955"/>
                    <a:ext cx="1080120" cy="533478"/>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𝐴𝑑𝑑𝑟𝑒𝑠𝑠</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 </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𝑏𝑢𝑠</m:t>
                          </m:r>
                        </m:oMath>
                      </m:oMathPara>
                    </a14:m>
                    <a:endPar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a:p>
                    <a:pPr algn="ctr" defTabSz="457200" latinLnBrk="0"/>
                    <a14:m>
                      <m:oMathPara xmlns:m="http://schemas.openxmlformats.org/officeDocument/2006/math">
                        <m:oMathParaPr>
                          <m:jc m:val="centerGroup"/>
                        </m:oMathParaPr>
                        <m:oMath xmlns:m="http://schemas.openxmlformats.org/officeDocument/2006/math">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𝐴</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0−</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𝐴</m:t>
                          </m:r>
                          <m:r>
                            <a:rPr lang="en-US" altLang="ko-KR" sz="1100" i="1" dirty="0" smtClean="0">
                              <a:solidFill>
                                <a:schemeClr val="tx1">
                                  <a:lumMod val="85000"/>
                                  <a:lumOff val="15000"/>
                                </a:schemeClr>
                              </a:solidFill>
                              <a:latin typeface="Cambria Math" panose="02040503050406030204" pitchFamily="18" charset="0"/>
                              <a:ea typeface="SamsungOne-400" panose="020B0503030303020204" pitchFamily="34" charset="0"/>
                              <a:cs typeface="맑은 고딕"/>
                            </a:rPr>
                            <m:t>7</m:t>
                          </m:r>
                        </m:oMath>
                      </m:oMathPara>
                    </a14:m>
                    <a:endPar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mc:Choice>
            <mc:Fallback xmlns="">
              <p:sp>
                <p:nvSpPr>
                  <p:cNvPr id="45" name="직사각형 44">
                    <a:extLst>
                      <a:ext uri="{FF2B5EF4-FFF2-40B4-BE49-F238E27FC236}">
                        <a16:creationId xmlns:a16="http://schemas.microsoft.com/office/drawing/2014/main" id="{AEDB4D81-9BC4-45CC-90B3-69CA5BC49D03}"/>
                      </a:ext>
                    </a:extLst>
                  </p:cNvPr>
                  <p:cNvSpPr>
                    <a:spLocks noRot="1" noChangeAspect="1" noMove="1" noResize="1" noEditPoints="1" noAdjustHandles="1" noChangeArrowheads="1" noChangeShapeType="1" noTextEdit="1"/>
                  </p:cNvSpPr>
                  <p:nvPr/>
                </p:nvSpPr>
                <p:spPr>
                  <a:xfrm>
                    <a:off x="5103331" y="4253955"/>
                    <a:ext cx="1080120" cy="533478"/>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직사각형 45">
                    <a:extLst>
                      <a:ext uri="{FF2B5EF4-FFF2-40B4-BE49-F238E27FC236}">
                        <a16:creationId xmlns:a16="http://schemas.microsoft.com/office/drawing/2014/main" id="{B257FF5F-B148-406F-BFF4-767E1B7EC736}"/>
                      </a:ext>
                    </a:extLst>
                  </p:cNvPr>
                  <p:cNvSpPr/>
                  <p:nvPr/>
                </p:nvSpPr>
                <p:spPr>
                  <a:xfrm>
                    <a:off x="3980381" y="3306606"/>
                    <a:ext cx="620969" cy="738670"/>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14:m>
                      <m:oMathPara xmlns:m="http://schemas.openxmlformats.org/officeDocument/2006/math">
                        <m:oMathParaPr>
                          <m:jc m:val="centerGroup"/>
                        </m:oMathParaPr>
                        <m:oMath xmlns:m="http://schemas.openxmlformats.org/officeDocument/2006/math">
                          <m:acc>
                            <m:accPr>
                              <m:chr m:val="̅"/>
                              <m:ctrlPr>
                                <a:rPr lang="en-US" altLang="ko-KR" sz="1100" i="1" dirty="0" smtClean="0">
                                  <a:solidFill>
                                    <a:schemeClr val="tx1">
                                      <a:lumMod val="85000"/>
                                      <a:lumOff val="15000"/>
                                    </a:schemeClr>
                                  </a:solidFill>
                                  <a:latin typeface="Cambria Math" panose="02040503050406030204" pitchFamily="18" charset="0"/>
                                </a:rPr>
                              </m:ctrlPr>
                            </m:accPr>
                            <m:e>
                              <m:r>
                                <a:rPr lang="en-US" altLang="ko-KR" sz="1100" i="1" dirty="0" smtClean="0">
                                  <a:solidFill>
                                    <a:schemeClr val="tx1">
                                      <a:lumMod val="85000"/>
                                      <a:lumOff val="15000"/>
                                    </a:schemeClr>
                                  </a:solidFill>
                                  <a:latin typeface="Cambria Math" panose="02040503050406030204" pitchFamily="18" charset="0"/>
                                </a:rPr>
                                <m:t>𝐼𝑂𝑅𝑄</m:t>
                              </m:r>
                            </m:e>
                          </m:acc>
                        </m:oMath>
                      </m:oMathPara>
                    </a14:m>
                    <a:endParaRPr lang="en-US" altLang="ko-KR" sz="1100" dirty="0">
                      <a:solidFill>
                        <a:schemeClr val="tx1">
                          <a:lumMod val="85000"/>
                          <a:lumOff val="15000"/>
                        </a:schemeClr>
                      </a:solidFill>
                      <a:latin typeface="SamsungOne-400" panose="020B0503030303020204" pitchFamily="34" charset="0"/>
                    </a:endParaRPr>
                  </a:p>
                  <a:p>
                    <a:pPr algn="ctr"/>
                    <a14:m>
                      <m:oMathPara xmlns:m="http://schemas.openxmlformats.org/officeDocument/2006/math">
                        <m:oMathParaPr>
                          <m:jc m:val="centerGroup"/>
                        </m:oMathParaPr>
                        <m:oMath xmlns:m="http://schemas.openxmlformats.org/officeDocument/2006/math">
                          <m:acc>
                            <m:accPr>
                              <m:chr m:val="̅"/>
                              <m:ctrlPr>
                                <a:rPr lang="en-US" altLang="ko-KR" sz="1100" i="1" dirty="0" smtClean="0">
                                  <a:solidFill>
                                    <a:schemeClr val="tx1">
                                      <a:lumMod val="85000"/>
                                      <a:lumOff val="15000"/>
                                    </a:schemeClr>
                                  </a:solidFill>
                                  <a:latin typeface="Cambria Math" panose="02040503050406030204" pitchFamily="18" charset="0"/>
                                </a:rPr>
                              </m:ctrlPr>
                            </m:accPr>
                            <m:e>
                              <m:eqArr>
                                <m:eqArrPr>
                                  <m:ctrlPr>
                                    <a:rPr lang="en-US" altLang="ko-KR" sz="1100" i="1" dirty="0" smtClean="0">
                                      <a:solidFill>
                                        <a:schemeClr val="tx1">
                                          <a:lumMod val="85000"/>
                                          <a:lumOff val="15000"/>
                                        </a:schemeClr>
                                      </a:solidFill>
                                      <a:latin typeface="Cambria Math" panose="02040503050406030204" pitchFamily="18" charset="0"/>
                                    </a:rPr>
                                  </m:ctrlPr>
                                </m:eqArrPr>
                                <m:e>
                                  <m:r>
                                    <a:rPr lang="en-US" altLang="ko-KR" sz="1100" i="1" dirty="0" smtClean="0">
                                      <a:solidFill>
                                        <a:schemeClr val="tx1">
                                          <a:lumMod val="85000"/>
                                          <a:lumOff val="15000"/>
                                        </a:schemeClr>
                                      </a:solidFill>
                                      <a:latin typeface="Cambria Math" panose="02040503050406030204" pitchFamily="18" charset="0"/>
                                    </a:rPr>
                                    <m:t>𝑅</m:t>
                                  </m:r>
                                  <m:r>
                                    <m:rPr>
                                      <m:sty m:val="p"/>
                                    </m:rPr>
                                    <a:rPr lang="en-US" altLang="ko-KR" sz="1100" i="1" dirty="0">
                                      <a:solidFill>
                                        <a:schemeClr val="tx1">
                                          <a:lumMod val="85000"/>
                                          <a:lumOff val="15000"/>
                                        </a:schemeClr>
                                      </a:solidFill>
                                      <a:latin typeface="Cambria Math" panose="02040503050406030204" pitchFamily="18" charset="0"/>
                                    </a:rPr>
                                    <m:t>D</m:t>
                                  </m:r>
                                </m:e>
                                <m:e>
                                  <m:acc>
                                    <m:accPr>
                                      <m:chr m:val="̅"/>
                                      <m:ctrlPr>
                                        <a:rPr lang="en-US" altLang="ko-KR" sz="1100" i="1" dirty="0">
                                          <a:solidFill>
                                            <a:schemeClr val="tx1">
                                              <a:lumMod val="85000"/>
                                              <a:lumOff val="15000"/>
                                            </a:schemeClr>
                                          </a:solidFill>
                                          <a:latin typeface="Cambria Math" panose="02040503050406030204" pitchFamily="18" charset="0"/>
                                        </a:rPr>
                                      </m:ctrlPr>
                                    </m:accPr>
                                    <m:e>
                                      <m:r>
                                        <m:rPr>
                                          <m:sty m:val="p"/>
                                        </m:rPr>
                                        <a:rPr lang="en-US" altLang="ko-KR" sz="1100" i="1" dirty="0" smtClean="0">
                                          <a:solidFill>
                                            <a:schemeClr val="tx1">
                                              <a:lumMod val="85000"/>
                                              <a:lumOff val="15000"/>
                                            </a:schemeClr>
                                          </a:solidFill>
                                          <a:latin typeface="Cambria Math" panose="02040503050406030204" pitchFamily="18" charset="0"/>
                                        </a:rPr>
                                        <m:t>WR</m:t>
                                      </m:r>
                                    </m:e>
                                  </m:acc>
                                  <m:r>
                                    <m:rPr>
                                      <m:nor/>
                                    </m:rPr>
                                    <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m:t> </m:t>
                                  </m:r>
                                </m:e>
                              </m:eqArr>
                            </m:e>
                          </m:acc>
                        </m:oMath>
                      </m:oMathPara>
                    </a14:m>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a:p>
                    <a:pPr algn="ctr" defTabSz="457200" latinLnBrk="0"/>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mc:Choice>
            <mc:Fallback xmlns="">
              <p:sp>
                <p:nvSpPr>
                  <p:cNvPr id="46" name="직사각형 45">
                    <a:extLst>
                      <a:ext uri="{FF2B5EF4-FFF2-40B4-BE49-F238E27FC236}">
                        <a16:creationId xmlns:a16="http://schemas.microsoft.com/office/drawing/2014/main" id="{B257FF5F-B148-406F-BFF4-767E1B7EC736}"/>
                      </a:ext>
                    </a:extLst>
                  </p:cNvPr>
                  <p:cNvSpPr>
                    <a:spLocks noRot="1" noChangeAspect="1" noMove="1" noResize="1" noEditPoints="1" noAdjustHandles="1" noChangeArrowheads="1" noChangeShapeType="1" noTextEdit="1"/>
                  </p:cNvSpPr>
                  <p:nvPr/>
                </p:nvSpPr>
                <p:spPr>
                  <a:xfrm>
                    <a:off x="3980381" y="3306606"/>
                    <a:ext cx="620969" cy="738670"/>
                  </a:xfrm>
                  <a:prstGeom prst="rect">
                    <a:avLst/>
                  </a:prstGeom>
                  <a:blipFill>
                    <a:blip r:embed="rId22"/>
                    <a:stretch>
                      <a:fillRect/>
                    </a:stretch>
                  </a:blipFill>
                </p:spPr>
                <p:txBody>
                  <a:bodyPr/>
                  <a:lstStyle/>
                  <a:p>
                    <a:r>
                      <a:rPr lang="ko-KR" altLang="en-US">
                        <a:noFill/>
                      </a:rPr>
                      <a:t> </a:t>
                    </a:r>
                  </a:p>
                </p:txBody>
              </p:sp>
            </mc:Fallback>
          </mc:AlternateContent>
        </p:grpSp>
      </p:grpSp>
      <p:sp>
        <p:nvSpPr>
          <p:cNvPr id="32"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240303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9" name="직사각형 8">
            <a:extLst>
              <a:ext uri="{FF2B5EF4-FFF2-40B4-BE49-F238E27FC236}">
                <a16:creationId xmlns:a16="http://schemas.microsoft.com/office/drawing/2014/main" id="{1B471BCB-2BDA-4298-8263-2B4965B709E1}"/>
              </a:ext>
            </a:extLst>
          </p:cNvPr>
          <p:cNvSpPr/>
          <p:nvPr/>
        </p:nvSpPr>
        <p:spPr>
          <a:xfrm>
            <a:off x="580388" y="1506930"/>
            <a:ext cx="8619175"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Khi giải mã tất cả 8 bit, một trong hai đầu ra của bộ giải mã ở mức thấp khi gán từ 00H đến 07H làm địa chỉ thiết bị. Bên cạnh đó, tín hiệu IORQ cho biết lệnh I/O cũng được nối với chân enable của IC của bộ giải mã sao cho bộ giải mã xuất ra ở lệnh I/O.</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Khi dùng một trong các đầu ra đã giải mã làm tín hiệu chọn, có thể biết thiết bị nào đang được xuất ra.  </a:t>
            </a:r>
          </a:p>
        </p:txBody>
      </p:sp>
      <p:grpSp>
        <p:nvGrpSpPr>
          <p:cNvPr id="3" name="그룹 2">
            <a:extLst>
              <a:ext uri="{FF2B5EF4-FFF2-40B4-BE49-F238E27FC236}">
                <a16:creationId xmlns:a16="http://schemas.microsoft.com/office/drawing/2014/main" id="{54C13ACB-3F66-4445-AB35-ABFF15454677}"/>
              </a:ext>
            </a:extLst>
          </p:cNvPr>
          <p:cNvGrpSpPr/>
          <p:nvPr/>
        </p:nvGrpSpPr>
        <p:grpSpPr>
          <a:xfrm>
            <a:off x="2288631" y="2738440"/>
            <a:ext cx="5343978" cy="3508721"/>
            <a:chOff x="2281011" y="2852740"/>
            <a:chExt cx="5343978" cy="3508721"/>
          </a:xfrm>
        </p:grpSpPr>
        <p:grpSp>
          <p:nvGrpSpPr>
            <p:cNvPr id="2" name="그룹 1">
              <a:extLst>
                <a:ext uri="{FF2B5EF4-FFF2-40B4-BE49-F238E27FC236}">
                  <a16:creationId xmlns:a16="http://schemas.microsoft.com/office/drawing/2014/main" id="{A1A21270-ED48-4069-908A-91428F5851E7}"/>
                </a:ext>
              </a:extLst>
            </p:cNvPr>
            <p:cNvGrpSpPr/>
            <p:nvPr/>
          </p:nvGrpSpPr>
          <p:grpSpPr>
            <a:xfrm>
              <a:off x="2281011" y="2852740"/>
              <a:ext cx="5343978" cy="3508721"/>
              <a:chOff x="3008312" y="3466298"/>
              <a:chExt cx="3889375" cy="2553667"/>
            </a:xfrm>
          </p:grpSpPr>
          <p:sp>
            <p:nvSpPr>
              <p:cNvPr id="30" name="Text Box 7">
                <a:extLst>
                  <a:ext uri="{FF2B5EF4-FFF2-40B4-BE49-F238E27FC236}">
                    <a16:creationId xmlns:a16="http://schemas.microsoft.com/office/drawing/2014/main" id="{A74430F8-4476-43AA-8DCE-89FDF829CDE0}"/>
                  </a:ext>
                </a:extLst>
              </p:cNvPr>
              <p:cNvSpPr txBox="1">
                <a:spLocks noChangeArrowheads="1"/>
              </p:cNvSpPr>
              <p:nvPr/>
            </p:nvSpPr>
            <p:spPr bwMode="auto">
              <a:xfrm>
                <a:off x="3805090" y="5795963"/>
                <a:ext cx="2295820" cy="224002"/>
              </a:xfrm>
              <a:prstGeom prst="rect">
                <a:avLst/>
              </a:prstGeom>
              <a:no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en-US" dirty="0" err="1">
                    <a:latin typeface="SamsungOne-700" panose="020B0803030303020204" pitchFamily="34" charset="0"/>
                    <a:ea typeface="SamsungOne-700" panose="020B0803030303020204" pitchFamily="34" charset="0"/>
                  </a:rPr>
                  <a:t>Ví</a:t>
                </a:r>
                <a:r>
                  <a:rPr lang="en-US" altLang="en-US" dirty="0">
                    <a:latin typeface="SamsungOne-700" panose="020B0803030303020204" pitchFamily="34" charset="0"/>
                    <a:ea typeface="SamsungOne-700" panose="020B0803030303020204" pitchFamily="34" charset="0"/>
                  </a:rPr>
                  <a:t> </a:t>
                </a:r>
                <a:r>
                  <a:rPr lang="en-US" altLang="en-US" dirty="0" err="1">
                    <a:latin typeface="SamsungOne-700" panose="020B0803030303020204" pitchFamily="34" charset="0"/>
                    <a:ea typeface="SamsungOne-700" panose="020B0803030303020204" pitchFamily="34" charset="0"/>
                  </a:rPr>
                  <a:t>dụ</a:t>
                </a:r>
                <a:r>
                  <a:rPr lang="en-US" altLang="en-US" dirty="0">
                    <a:latin typeface="SamsungOne-700" panose="020B0803030303020204" pitchFamily="34" charset="0"/>
                    <a:ea typeface="SamsungOne-700" panose="020B0803030303020204" pitchFamily="34" charset="0"/>
                  </a:rPr>
                  <a:t> </a:t>
                </a:r>
                <a:r>
                  <a:rPr lang="en-US" altLang="en-US" dirty="0" err="1">
                    <a:latin typeface="SamsungOne-700" panose="020B0803030303020204" pitchFamily="34" charset="0"/>
                    <a:ea typeface="SamsungOne-700" panose="020B0803030303020204" pitchFamily="34" charset="0"/>
                  </a:rPr>
                  <a:t>về</a:t>
                </a:r>
                <a:r>
                  <a:rPr lang="en-US" altLang="en-US" dirty="0">
                    <a:latin typeface="SamsungOne-700" panose="020B0803030303020204" pitchFamily="34" charset="0"/>
                    <a:ea typeface="SamsungOne-700" panose="020B0803030303020204" pitchFamily="34" charset="0"/>
                  </a:rPr>
                  <a:t> </a:t>
                </a:r>
                <a:r>
                  <a:rPr lang="en-US" altLang="en-US" dirty="0" err="1">
                    <a:latin typeface="SamsungOne-700" panose="020B0803030303020204" pitchFamily="34" charset="0"/>
                    <a:ea typeface="SamsungOne-700" panose="020B0803030303020204" pitchFamily="34" charset="0"/>
                  </a:rPr>
                  <a:t>giải</a:t>
                </a:r>
                <a:r>
                  <a:rPr lang="en-US" altLang="en-US" dirty="0">
                    <a:latin typeface="SamsungOne-700" panose="020B0803030303020204" pitchFamily="34" charset="0"/>
                    <a:ea typeface="SamsungOne-700" panose="020B0803030303020204" pitchFamily="34" charset="0"/>
                  </a:rPr>
                  <a:t> </a:t>
                </a:r>
                <a:r>
                  <a:rPr lang="en-US" altLang="en-US" dirty="0" err="1">
                    <a:latin typeface="SamsungOne-700" panose="020B0803030303020204" pitchFamily="34" charset="0"/>
                    <a:ea typeface="SamsungOne-700" panose="020B0803030303020204" pitchFamily="34" charset="0"/>
                  </a:rPr>
                  <a:t>mã</a:t>
                </a:r>
                <a:r>
                  <a:rPr lang="en-US" altLang="en-US" dirty="0">
                    <a:latin typeface="SamsungOne-700" panose="020B0803030303020204" pitchFamily="34" charset="0"/>
                    <a:ea typeface="SamsungOne-700" panose="020B0803030303020204" pitchFamily="34" charset="0"/>
                  </a:rPr>
                  <a:t> 8 bit</a:t>
                </a:r>
              </a:p>
            </p:txBody>
          </p:sp>
          <p:pic>
            <p:nvPicPr>
              <p:cNvPr id="32" name="Picture 9">
                <a:extLst>
                  <a:ext uri="{FF2B5EF4-FFF2-40B4-BE49-F238E27FC236}">
                    <a16:creationId xmlns:a16="http://schemas.microsoft.com/office/drawing/2014/main" id="{E1742BCF-F668-4BC1-86FC-442C18CA3F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08312" y="3466298"/>
                <a:ext cx="3889375"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33" name="Text Box 3">
                  <a:extLst>
                    <a:ext uri="{FF2B5EF4-FFF2-40B4-BE49-F238E27FC236}">
                      <a16:creationId xmlns:a16="http://schemas.microsoft.com/office/drawing/2014/main" id="{E4DE6352-8F90-4687-81F7-B2F628B98FC9}"/>
                    </a:ext>
                  </a:extLst>
                </p:cNvPr>
                <p:cNvSpPr txBox="1">
                  <a:spLocks noChangeArrowheads="1"/>
                </p:cNvSpPr>
                <p:nvPr/>
              </p:nvSpPr>
              <p:spPr bwMode="auto">
                <a:xfrm>
                  <a:off x="6824207" y="3016905"/>
                  <a:ext cx="282271" cy="2334165"/>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pPr algn="l">
                    <a:spcAft>
                      <a:spcPts val="300"/>
                    </a:spcAft>
                  </a:pPr>
                  <a14:m>
                    <m:oMathPara xmlns:m="http://schemas.openxmlformats.org/officeDocument/2006/math">
                      <m:oMathParaPr>
                        <m:jc m:val="left"/>
                      </m:oMathParaPr>
                      <m:oMath xmlns:m="http://schemas.openxmlformats.org/officeDocument/2006/math">
                        <m:r>
                          <a:rPr lang="en-US" altLang="ko-KR" b="1" i="1" dirty="0" smtClean="0">
                            <a:latin typeface="Cambria Math" panose="02040503050406030204" pitchFamily="18" charset="0"/>
                          </a:rPr>
                          <m:t>𝒀</m:t>
                        </m:r>
                        <m:r>
                          <a:rPr lang="en-US" altLang="ko-KR" b="1" i="1" baseline="-25000" dirty="0" smtClean="0">
                            <a:latin typeface="Cambria Math" panose="02040503050406030204" pitchFamily="18" charset="0"/>
                          </a:rPr>
                          <m:t>𝟎</m:t>
                        </m:r>
                      </m:oMath>
                    </m:oMathPara>
                  </a14:m>
                  <a:endParaRPr lang="en-US" altLang="ko-KR" b="1" baseline="-25000" dirty="0"/>
                </a:p>
                <a:p>
                  <a:pPr algn="l">
                    <a:spcAft>
                      <a:spcPts val="300"/>
                    </a:spcAft>
                  </a:pPr>
                  <a:r>
                    <a:rPr lang="en-US" altLang="ko-KR" b="1" dirty="0"/>
                    <a:t>Y</a:t>
                  </a:r>
                  <a:r>
                    <a:rPr lang="en-US" altLang="ko-KR" b="1" baseline="-25000" dirty="0"/>
                    <a:t>1</a:t>
                  </a:r>
                  <a:endParaRPr lang="ko-KR" altLang="en-US" b="1" baseline="-25000" dirty="0"/>
                </a:p>
                <a:p>
                  <a:pPr algn="l">
                    <a:spcAft>
                      <a:spcPts val="300"/>
                    </a:spcAft>
                  </a:pPr>
                  <a:r>
                    <a:rPr lang="en-US" altLang="ko-KR" b="1" dirty="0"/>
                    <a:t>Y</a:t>
                  </a:r>
                  <a:r>
                    <a:rPr lang="en-US" altLang="ko-KR" b="1" baseline="-25000" dirty="0"/>
                    <a:t>2</a:t>
                  </a:r>
                  <a:endParaRPr lang="ko-KR" altLang="en-US" b="1" baseline="-25000" dirty="0"/>
                </a:p>
                <a:p>
                  <a:pPr algn="l">
                    <a:spcAft>
                      <a:spcPts val="300"/>
                    </a:spcAft>
                  </a:pPr>
                  <a:r>
                    <a:rPr lang="en-US" altLang="ko-KR" b="1" dirty="0"/>
                    <a:t>Y</a:t>
                  </a:r>
                  <a:r>
                    <a:rPr lang="en-US" altLang="ko-KR" b="1" baseline="-25000" dirty="0"/>
                    <a:t>3</a:t>
                  </a:r>
                  <a:endParaRPr lang="ko-KR" altLang="en-US" b="1" baseline="-25000" dirty="0"/>
                </a:p>
                <a:p>
                  <a:pPr algn="l">
                    <a:spcAft>
                      <a:spcPts val="300"/>
                    </a:spcAft>
                  </a:pPr>
                  <a:r>
                    <a:rPr lang="en-US" altLang="ko-KR" b="1" dirty="0"/>
                    <a:t>Y</a:t>
                  </a:r>
                  <a:r>
                    <a:rPr lang="en-US" altLang="ko-KR" b="1" baseline="-25000" dirty="0"/>
                    <a:t>4</a:t>
                  </a:r>
                  <a:endParaRPr lang="ko-KR" altLang="en-US" b="1" baseline="-25000" dirty="0"/>
                </a:p>
                <a:p>
                  <a:pPr algn="l">
                    <a:spcAft>
                      <a:spcPts val="300"/>
                    </a:spcAft>
                  </a:pPr>
                  <a:r>
                    <a:rPr lang="en-US" altLang="ko-KR" b="1" dirty="0"/>
                    <a:t>Y</a:t>
                  </a:r>
                  <a:r>
                    <a:rPr lang="en-US" altLang="ko-KR" b="1" baseline="-25000" dirty="0"/>
                    <a:t>5</a:t>
                  </a:r>
                  <a:endParaRPr lang="ko-KR" altLang="en-US" b="1" baseline="-25000" dirty="0"/>
                </a:p>
                <a:p>
                  <a:pPr algn="l">
                    <a:spcAft>
                      <a:spcPts val="300"/>
                    </a:spcAft>
                  </a:pPr>
                  <a:r>
                    <a:rPr lang="en-US" altLang="ko-KR" b="1" dirty="0"/>
                    <a:t>Y</a:t>
                  </a:r>
                  <a:r>
                    <a:rPr lang="en-US" altLang="ko-KR" b="1" baseline="-25000" dirty="0"/>
                    <a:t>6</a:t>
                  </a:r>
                  <a:endParaRPr lang="ko-KR" altLang="en-US" b="1" baseline="-25000" dirty="0"/>
                </a:p>
                <a:p>
                  <a:pPr algn="l">
                    <a:spcAft>
                      <a:spcPts val="300"/>
                    </a:spcAft>
                  </a:pPr>
                  <a:r>
                    <a:rPr lang="en-US" altLang="ko-KR" b="1" dirty="0"/>
                    <a:t>Y</a:t>
                  </a:r>
                  <a:r>
                    <a:rPr lang="en-US" altLang="ko-KR" b="1" baseline="-25000" dirty="0"/>
                    <a:t>7</a:t>
                  </a:r>
                  <a:endParaRPr lang="ko-KR" altLang="en-US" b="1" baseline="-25000" dirty="0"/>
                </a:p>
                <a:p>
                  <a:pPr algn="l">
                    <a:spcAft>
                      <a:spcPts val="300"/>
                    </a:spcAft>
                  </a:pPr>
                  <a:r>
                    <a:rPr lang="en-US" altLang="ko-KR" b="1" dirty="0"/>
                    <a:t>Y</a:t>
                  </a:r>
                  <a:r>
                    <a:rPr lang="en-US" altLang="ko-KR" b="1" baseline="-25000" dirty="0"/>
                    <a:t>8·</a:t>
                  </a:r>
                  <a:endParaRPr lang="ko-KR" altLang="en-US" b="1" baseline="-25000" dirty="0"/>
                </a:p>
              </p:txBody>
            </p:sp>
          </mc:Choice>
          <mc:Fallback xmlns="">
            <p:sp>
              <p:nvSpPr>
                <p:cNvPr id="33" name="Text Box 3">
                  <a:extLst>
                    <a:ext uri="{FF2B5EF4-FFF2-40B4-BE49-F238E27FC236}">
                      <a16:creationId xmlns:a16="http://schemas.microsoft.com/office/drawing/2014/main" id="{E4DE6352-8F90-4687-81F7-B2F628B98FC9}"/>
                    </a:ext>
                  </a:extLst>
                </p:cNvPr>
                <p:cNvSpPr txBox="1">
                  <a:spLocks noRot="1" noChangeAspect="1" noMove="1" noResize="1" noEditPoints="1" noAdjustHandles="1" noChangeArrowheads="1" noChangeShapeType="1" noTextEdit="1"/>
                </p:cNvSpPr>
                <p:nvPr/>
              </p:nvSpPr>
              <p:spPr bwMode="auto">
                <a:xfrm>
                  <a:off x="6824207" y="3016905"/>
                  <a:ext cx="282271" cy="2334165"/>
                </a:xfrm>
                <a:prstGeom prst="rect">
                  <a:avLst/>
                </a:prstGeom>
                <a:blipFill>
                  <a:blip r:embed="rId5"/>
                  <a:stretch>
                    <a:fillRect l="-2128"/>
                  </a:stretch>
                </a:blipFill>
              </p:spPr>
              <p:txBody>
                <a:bodyPr/>
                <a:lstStyle/>
                <a:p>
                  <a:r>
                    <a:rPr lang="ko-KR" altLang="en-US">
                      <a:noFill/>
                    </a:rPr>
                    <a:t> </a:t>
                  </a:r>
                </a:p>
              </p:txBody>
            </p:sp>
          </mc:Fallback>
        </mc:AlternateContent>
        <p:sp>
          <p:nvSpPr>
            <p:cNvPr id="34" name="Text Box 3">
              <a:extLst>
                <a:ext uri="{FF2B5EF4-FFF2-40B4-BE49-F238E27FC236}">
                  <a16:creationId xmlns:a16="http://schemas.microsoft.com/office/drawing/2014/main" id="{56239AA2-4FCB-4EA8-A701-0C22FF2D2FA2}"/>
                </a:ext>
              </a:extLst>
            </p:cNvPr>
            <p:cNvSpPr txBox="1">
              <a:spLocks noChangeArrowheads="1"/>
            </p:cNvSpPr>
            <p:nvPr/>
          </p:nvSpPr>
          <p:spPr bwMode="auto">
            <a:xfrm>
              <a:off x="5953965" y="5494558"/>
              <a:ext cx="1152514" cy="292388"/>
            </a:xfrm>
            <a:prstGeom prst="rect">
              <a:avLst/>
            </a:prstGeom>
            <a:solidFill>
              <a:schemeClr val="bg1"/>
            </a:solid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b="1"/>
                <a:t>74HC138</a:t>
              </a:r>
              <a:endParaRPr lang="ko-KR" altLang="en-US" sz="1300" b="1" dirty="0"/>
            </a:p>
          </p:txBody>
        </p:sp>
      </p:grpSp>
      <p:sp>
        <p:nvSpPr>
          <p:cNvPr id="12"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38755782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9" name="직사각형 8">
            <a:extLst>
              <a:ext uri="{FF2B5EF4-FFF2-40B4-BE49-F238E27FC236}">
                <a16:creationId xmlns:a16="http://schemas.microsoft.com/office/drawing/2014/main" id="{1B471BCB-2BDA-4298-8263-2B4965B709E1}"/>
              </a:ext>
            </a:extLst>
          </p:cNvPr>
          <p:cNvSpPr/>
          <p:nvPr/>
        </p:nvSpPr>
        <p:spPr>
          <a:xfrm>
            <a:off x="580388" y="1506930"/>
            <a:ext cx="8619175"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Khi thực thi lệnh xuất trong mạch thực tế, tín hiệu WR được sử dụng làm tín hiệu xung nhịp của chốt.</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Trong mạch này, đầu ra Y1 của bộ giải mã ở mức thấp khi địa chỉ thiết bị là 01H và tín hiệu bus dữ liệu (D0 - D7) được khóa vào IC chốt (74HC541) như đầu ra.</a:t>
            </a:r>
          </a:p>
        </p:txBody>
      </p:sp>
      <p:pic>
        <p:nvPicPr>
          <p:cNvPr id="11" name="Picture 6">
            <a:extLst>
              <a:ext uri="{FF2B5EF4-FFF2-40B4-BE49-F238E27FC236}">
                <a16:creationId xmlns:a16="http://schemas.microsoft.com/office/drawing/2014/main" id="{D5F26BDF-C2F0-4DFC-A6F3-4924E460768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36548" y="2428771"/>
            <a:ext cx="3506854" cy="384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
            <a:extLst>
              <a:ext uri="{FF2B5EF4-FFF2-40B4-BE49-F238E27FC236}">
                <a16:creationId xmlns:a16="http://schemas.microsoft.com/office/drawing/2014/main" id="{97ABCD61-0E07-4E9F-B3E0-6DC23B96E7DA}"/>
              </a:ext>
            </a:extLst>
          </p:cNvPr>
          <p:cNvSpPr txBox="1">
            <a:spLocks noChangeArrowheads="1"/>
          </p:cNvSpPr>
          <p:nvPr/>
        </p:nvSpPr>
        <p:spPr bwMode="auto">
          <a:xfrm>
            <a:off x="1555226" y="2551062"/>
            <a:ext cx="1527982" cy="307777"/>
          </a:xfrm>
          <a:prstGeom prst="rect">
            <a:avLst/>
          </a:prstGeom>
          <a:no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dirty="0" err="1">
                <a:latin typeface="SamsungOne-700" panose="020B0803030303020204" pitchFamily="34" charset="0"/>
                <a:ea typeface="SamsungOne-700" panose="020B0803030303020204" pitchFamily="34" charset="0"/>
              </a:rPr>
              <a:t>Mạch</a:t>
            </a:r>
            <a:r>
              <a:rPr lang="en-US" altLang="ko-KR" dirty="0">
                <a:latin typeface="SamsungOne-700" panose="020B0803030303020204" pitchFamily="34" charset="0"/>
                <a:ea typeface="SamsungOne-700" panose="020B0803030303020204" pitchFamily="34" charset="0"/>
              </a:rPr>
              <a:t> </a:t>
            </a:r>
            <a:r>
              <a:rPr lang="en-US" altLang="ko-KR" dirty="0" err="1">
                <a:latin typeface="SamsungOne-700" panose="020B0803030303020204" pitchFamily="34" charset="0"/>
                <a:ea typeface="SamsungOne-700" panose="020B0803030303020204" pitchFamily="34" charset="0"/>
              </a:rPr>
              <a:t>thực</a:t>
            </a:r>
            <a:r>
              <a:rPr lang="en-US" altLang="ko-KR" dirty="0">
                <a:latin typeface="SamsungOne-700" panose="020B0803030303020204" pitchFamily="34" charset="0"/>
                <a:ea typeface="SamsungOne-700" panose="020B0803030303020204" pitchFamily="34" charset="0"/>
              </a:rPr>
              <a:t> </a:t>
            </a:r>
            <a:r>
              <a:rPr lang="en-US" altLang="ko-KR" dirty="0" err="1">
                <a:latin typeface="SamsungOne-700" panose="020B0803030303020204" pitchFamily="34" charset="0"/>
                <a:ea typeface="SamsungOne-700" panose="020B0803030303020204" pitchFamily="34" charset="0"/>
              </a:rPr>
              <a:t>tế</a:t>
            </a:r>
            <a:endParaRPr lang="en-US" altLang="ko-KR" dirty="0">
              <a:latin typeface="SamsungOne-700" panose="020B0803030303020204" pitchFamily="34" charset="0"/>
              <a:ea typeface="SamsungOne-700" panose="020B0803030303020204" pitchFamily="34" charset="0"/>
            </a:endParaRPr>
          </a:p>
        </p:txBody>
      </p:sp>
      <p:sp>
        <p:nvSpPr>
          <p:cNvPr id="8"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12374939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sp>
        <p:nvSpPr>
          <p:cNvPr id="8" name="직사각형 7">
            <a:extLst>
              <a:ext uri="{FF2B5EF4-FFF2-40B4-BE49-F238E27FC236}">
                <a16:creationId xmlns:a16="http://schemas.microsoft.com/office/drawing/2014/main" id="{74CC4A0F-4132-4372-B51C-0D5EA3695B2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Cổng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đệm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trạng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thái</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9" name="직사각형 8">
            <a:extLst>
              <a:ext uri="{FF2B5EF4-FFF2-40B4-BE49-F238E27FC236}">
                <a16:creationId xmlns:a16="http://schemas.microsoft.com/office/drawing/2014/main" id="{1B471BCB-2BDA-4298-8263-2B4965B709E1}"/>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cổng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đệm</a:t>
            </a:r>
            <a:r>
              <a:rPr lang="en-US" altLang="ko-KR" sz="1400" dirty="0">
                <a:solidFill>
                  <a:schemeClr val="tx1"/>
                </a:solidFill>
                <a:latin typeface="SamsungOne-400" panose="020B0503030303020204" pitchFamily="34" charset="0"/>
                <a:ea typeface="SamsungOne-400" panose="020B0503030303020204" pitchFamily="34" charset="0"/>
              </a:rPr>
              <a:t> 3 </a:t>
            </a:r>
            <a:r>
              <a:rPr lang="en-US" altLang="ko-KR" sz="1400" dirty="0" err="1">
                <a:solidFill>
                  <a:schemeClr val="tx1"/>
                </a:solidFill>
                <a:latin typeface="SamsungOne-400" panose="020B0503030303020204" pitchFamily="34" charset="0"/>
                <a:ea typeface="SamsungOne-400" panose="020B0503030303020204" pitchFamily="34" charset="0"/>
              </a:rPr>
              <a:t>trạng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thái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6" name="직사각형 5">
            <a:extLst>
              <a:ext uri="{FF2B5EF4-FFF2-40B4-BE49-F238E27FC236}">
                <a16:creationId xmlns:a16="http://schemas.microsoft.com/office/drawing/2014/main" id="{255DCA26-ECAA-4F0A-9038-841A4DDF57B1}"/>
              </a:ext>
            </a:extLst>
          </p:cNvPr>
          <p:cNvSpPr/>
          <p:nvPr/>
        </p:nvSpPr>
        <p:spPr>
          <a:xfrm>
            <a:off x="712182" y="2174873"/>
            <a:ext cx="8487381"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nối với bus máy vi tính, sử dụng IC của tầng đệm cho bus và một điều kiện đặc biệt là bus dữ liệu 3 trạng thái. IC digital thường hoạt động với hai giá trị, cao hoặc thấp, nhưng gọi là 3 trạng thái do có thêm một trạng thái ngoài cao hoặc thấp, đó là trạng thái trở kháng cao.</a:t>
            </a:r>
          </a:p>
        </p:txBody>
      </p:sp>
      <p:sp>
        <p:nvSpPr>
          <p:cNvPr id="33"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Diễn giải sơ đồ mạch điện </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grpSp>
        <p:nvGrpSpPr>
          <p:cNvPr id="7" name="그룹 6"/>
          <p:cNvGrpSpPr/>
          <p:nvPr/>
        </p:nvGrpSpPr>
        <p:grpSpPr>
          <a:xfrm>
            <a:off x="712182" y="3002280"/>
            <a:ext cx="8591838" cy="2943415"/>
            <a:chOff x="712182" y="3063240"/>
            <a:chExt cx="8591838" cy="2943415"/>
          </a:xfrm>
        </p:grpSpPr>
        <p:sp>
          <p:nvSpPr>
            <p:cNvPr id="15" name="Text Box 3">
              <a:extLst>
                <a:ext uri="{FF2B5EF4-FFF2-40B4-BE49-F238E27FC236}">
                  <a16:creationId xmlns:a16="http://schemas.microsoft.com/office/drawing/2014/main" id="{71D9B558-8FBA-407C-B480-333B60C8A870}"/>
                </a:ext>
              </a:extLst>
            </p:cNvPr>
            <p:cNvSpPr txBox="1">
              <a:spLocks noChangeArrowheads="1"/>
            </p:cNvSpPr>
            <p:nvPr/>
          </p:nvSpPr>
          <p:spPr bwMode="auto">
            <a:xfrm>
              <a:off x="5937446" y="5514212"/>
              <a:ext cx="2771463" cy="492443"/>
            </a:xfrm>
            <a:prstGeom prst="rect">
              <a:avLst/>
            </a:prstGeom>
            <a:no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dirty="0" err="1"/>
                <a:t>Ví</a:t>
              </a:r>
              <a:r>
                <a:rPr lang="en-US" altLang="ko-KR" sz="1300" dirty="0"/>
                <a:t> </a:t>
              </a:r>
              <a:r>
                <a:rPr lang="en-US" altLang="ko-KR" sz="1300" dirty="0" err="1"/>
                <a:t>dụ</a:t>
              </a:r>
              <a:r>
                <a:rPr lang="en-US" altLang="ko-KR" sz="1300" dirty="0"/>
                <a:t> </a:t>
              </a:r>
              <a:r>
                <a:rPr lang="en-US" altLang="ko-KR" sz="1300" dirty="0" err="1"/>
                <a:t>về</a:t>
              </a:r>
              <a:r>
                <a:rPr lang="en-US" altLang="ko-KR" sz="1300" dirty="0"/>
                <a:t> </a:t>
              </a:r>
              <a:r>
                <a:rPr lang="en-US" altLang="ko-KR" sz="1300" dirty="0" err="1"/>
                <a:t>việc</a:t>
              </a:r>
              <a:r>
                <a:rPr lang="en-US" altLang="ko-KR" sz="1300" dirty="0"/>
                <a:t> </a:t>
              </a:r>
              <a:r>
                <a:rPr lang="en-US" altLang="ko-KR" sz="1300" dirty="0" err="1"/>
                <a:t>sử</a:t>
              </a:r>
              <a:r>
                <a:rPr lang="en-US" altLang="ko-KR" sz="1300" dirty="0"/>
                <a:t> </a:t>
              </a:r>
              <a:r>
                <a:rPr lang="en-US" altLang="ko-KR" sz="1300" dirty="0" err="1"/>
                <a:t>dụng</a:t>
              </a:r>
              <a:r>
                <a:rPr lang="en-US" altLang="ko-KR" sz="1300" dirty="0"/>
                <a:t> IC </a:t>
              </a:r>
              <a:r>
                <a:rPr lang="en-US" altLang="ko-KR" sz="1300" dirty="0" err="1"/>
                <a:t>cho</a:t>
              </a:r>
              <a:r>
                <a:rPr lang="en-US" altLang="ko-KR" sz="1300" dirty="0"/>
                <a:t> </a:t>
              </a:r>
              <a:r>
                <a:rPr lang="en-US" altLang="ko-KR" sz="1300" dirty="0" err="1"/>
                <a:t>đệm</a:t>
              </a:r>
              <a:r>
                <a:rPr lang="en-US" altLang="ko-KR" sz="1300" dirty="0"/>
                <a:t> bus </a:t>
              </a:r>
              <a:r>
                <a:rPr lang="en-US" altLang="ko-KR" sz="1300" dirty="0" err="1"/>
                <a:t>thực</a:t>
              </a:r>
              <a:r>
                <a:rPr lang="en-US" altLang="ko-KR" sz="1300" dirty="0"/>
                <a:t> </a:t>
              </a:r>
              <a:r>
                <a:rPr lang="en-US" altLang="ko-KR" sz="1300" dirty="0" err="1"/>
                <a:t>tế</a:t>
              </a:r>
              <a:endParaRPr lang="en-US" altLang="ko-KR" sz="1300" dirty="0"/>
            </a:p>
          </p:txBody>
        </p:sp>
        <p:sp>
          <p:nvSpPr>
            <p:cNvPr id="17" name="Text Box 8">
              <a:extLst>
                <a:ext uri="{FF2B5EF4-FFF2-40B4-BE49-F238E27FC236}">
                  <a16:creationId xmlns:a16="http://schemas.microsoft.com/office/drawing/2014/main" id="{294467B2-673B-4724-A14C-D517F0496149}"/>
                </a:ext>
              </a:extLst>
            </p:cNvPr>
            <p:cNvSpPr txBox="1">
              <a:spLocks noChangeArrowheads="1"/>
            </p:cNvSpPr>
            <p:nvPr/>
          </p:nvSpPr>
          <p:spPr bwMode="auto">
            <a:xfrm>
              <a:off x="1673482" y="5514212"/>
              <a:ext cx="2768237" cy="492443"/>
            </a:xfrm>
            <a:prstGeom prst="rect">
              <a:avLst/>
            </a:prstGeom>
            <a:noFill/>
          </p:spPr>
          <p:txBody>
            <a:bodyPr wrap="square" lIns="0" rIns="0" rtlCol="0">
              <a:spAutoFit/>
              <a:scene3d>
                <a:camera prst="orthographicFront"/>
                <a:lightRig rig="threePt" dir="t"/>
              </a:scene3d>
              <a:sp3d>
                <a:bevelT w="0" h="6350"/>
                <a:bevelB w="0" h="0"/>
              </a:sp3d>
            </a:bodyPr>
            <a:lstStyle>
              <a:defPPr>
                <a:defRPr lang="ko-KR"/>
              </a:defPPr>
              <a:lvl1pPr marL="0" lvl="0" algn="ctr" defTabSz="457200" eaLnBrk="1" latinLnBrk="0" hangingPunct="1">
                <a:defRPr sz="1400">
                  <a:solidFill>
                    <a:schemeClr val="tx1">
                      <a:lumMod val="85000"/>
                      <a:lumOff val="15000"/>
                    </a:schemeClr>
                  </a:solidFill>
                  <a:latin typeface="SamsungOne-400" panose="020B0503030303020204" pitchFamily="34" charset="0"/>
                  <a:ea typeface="SamsungOne-400" panose="020B0503030303020204" pitchFamily="34" charset="0"/>
                  <a:cs typeface="+mn-cs"/>
                </a:defRPr>
              </a:lvl1pPr>
              <a:lvl2pPr defTabSz="457200" eaLnBrk="1" latinLnBrk="0" hangingPunct="1">
                <a:defRPr sz="1800">
                  <a:latin typeface="+mn-lt"/>
                  <a:ea typeface="+mn-ea"/>
                  <a:cs typeface="+mn-cs"/>
                </a:defRPr>
              </a:lvl2pPr>
              <a:lvl3pPr defTabSz="457200" eaLnBrk="1" latinLnBrk="0" hangingPunct="1">
                <a:defRPr sz="1800">
                  <a:latin typeface="+mn-lt"/>
                  <a:ea typeface="+mn-ea"/>
                  <a:cs typeface="+mn-cs"/>
                </a:defRPr>
              </a:lvl3pPr>
              <a:lvl4pPr defTabSz="457200" eaLnBrk="1" latinLnBrk="0" hangingPunct="1">
                <a:defRPr sz="1800">
                  <a:latin typeface="+mn-lt"/>
                  <a:ea typeface="+mn-ea"/>
                  <a:cs typeface="+mn-cs"/>
                </a:defRPr>
              </a:lvl4pPr>
              <a:lvl5pPr defTabSz="457200" eaLnBrk="1" latinLnBrk="0" hangingPunct="1">
                <a:defRPr sz="1800">
                  <a:latin typeface="+mn-lt"/>
                  <a:ea typeface="+mn-ea"/>
                  <a:cs typeface="+mn-cs"/>
                </a:defRPr>
              </a:lvl5pPr>
              <a:lvl6pPr defTabSz="457200" latinLnBrk="0">
                <a:defRPr sz="1800">
                  <a:latin typeface="+mn-lt"/>
                  <a:ea typeface="+mn-ea"/>
                  <a:cs typeface="+mn-cs"/>
                </a:defRPr>
              </a:lvl6pPr>
              <a:lvl7pPr defTabSz="457200" latinLnBrk="0">
                <a:defRPr sz="1800">
                  <a:latin typeface="+mn-lt"/>
                  <a:ea typeface="+mn-ea"/>
                  <a:cs typeface="+mn-cs"/>
                </a:defRPr>
              </a:lvl7pPr>
              <a:lvl8pPr defTabSz="457200" latinLnBrk="0">
                <a:defRPr sz="1800">
                  <a:latin typeface="+mn-lt"/>
                  <a:ea typeface="+mn-ea"/>
                  <a:cs typeface="+mn-cs"/>
                </a:defRPr>
              </a:lvl8pPr>
              <a:lvl9pPr defTabSz="457200" latinLnBrk="0">
                <a:defRPr sz="1800">
                  <a:latin typeface="+mn-lt"/>
                  <a:ea typeface="+mn-ea"/>
                  <a:cs typeface="+mn-cs"/>
                </a:defRPr>
              </a:lvl9pPr>
            </a:lstStyle>
            <a:p>
              <a:r>
                <a:rPr lang="en-US" altLang="ko-KR" sz="1300" dirty="0" err="1"/>
                <a:t>Ví</a:t>
              </a:r>
              <a:r>
                <a:rPr lang="en-US" altLang="ko-KR" sz="1300" dirty="0"/>
                <a:t> </a:t>
              </a:r>
              <a:r>
                <a:rPr lang="en-US" altLang="ko-KR" sz="1300" dirty="0" err="1"/>
                <a:t>dụ</a:t>
              </a:r>
              <a:r>
                <a:rPr lang="en-US" altLang="ko-KR" sz="1300" dirty="0"/>
                <a:t> </a:t>
              </a:r>
              <a:r>
                <a:rPr lang="en-US" altLang="ko-KR" sz="1300" dirty="0" err="1"/>
                <a:t>về</a:t>
              </a:r>
              <a:r>
                <a:rPr lang="en-US" altLang="ko-KR" sz="1300" dirty="0"/>
                <a:t> </a:t>
              </a:r>
              <a:r>
                <a:rPr lang="en-US" altLang="ko-KR" sz="1300" dirty="0" err="1"/>
                <a:t>việc</a:t>
              </a:r>
              <a:r>
                <a:rPr lang="en-US" altLang="ko-KR" sz="1300" dirty="0"/>
                <a:t> </a:t>
              </a:r>
              <a:r>
                <a:rPr lang="en-US" altLang="ko-KR" sz="1300" dirty="0" err="1"/>
                <a:t>sử</a:t>
              </a:r>
              <a:r>
                <a:rPr lang="en-US" altLang="ko-KR" sz="1300" dirty="0"/>
                <a:t> </a:t>
              </a:r>
              <a:r>
                <a:rPr lang="en-US" altLang="ko-KR" sz="1300" dirty="0" err="1"/>
                <a:t>dụng</a:t>
              </a:r>
              <a:r>
                <a:rPr lang="en-US" altLang="ko-KR" sz="1300" dirty="0"/>
                <a:t> </a:t>
              </a:r>
              <a:r>
                <a:rPr lang="en-US" altLang="ko-KR" sz="1300" dirty="0" err="1"/>
                <a:t>đệm</a:t>
              </a:r>
              <a:r>
                <a:rPr lang="en-US" altLang="ko-KR" sz="1300" dirty="0"/>
                <a:t> bus </a:t>
              </a:r>
              <a:r>
                <a:rPr lang="en-US" altLang="ko-KR" sz="1300" dirty="0" err="1"/>
                <a:t>trong</a:t>
              </a:r>
              <a:r>
                <a:rPr lang="en-US" altLang="ko-KR" sz="1300" dirty="0"/>
                <a:t> </a:t>
              </a:r>
              <a:r>
                <a:rPr lang="en-US" altLang="ko-KR" sz="1300" dirty="0" err="1"/>
                <a:t>hệ</a:t>
              </a:r>
              <a:r>
                <a:rPr lang="en-US" altLang="ko-KR" sz="1300" dirty="0"/>
                <a:t> </a:t>
              </a:r>
              <a:r>
                <a:rPr lang="en-US" altLang="ko-KR" sz="1300" dirty="0" err="1"/>
                <a:t>thống</a:t>
              </a:r>
              <a:r>
                <a:rPr lang="en-US" altLang="ko-KR" sz="1300" dirty="0"/>
                <a:t> </a:t>
              </a:r>
              <a:r>
                <a:rPr lang="en-US" altLang="ko-KR" sz="1300" dirty="0" err="1"/>
                <a:t>máy</a:t>
              </a:r>
              <a:r>
                <a:rPr lang="en-US" altLang="ko-KR" sz="1300" dirty="0"/>
                <a:t> vi </a:t>
              </a:r>
              <a:r>
                <a:rPr lang="en-US" altLang="ko-KR" sz="1300" dirty="0" err="1"/>
                <a:t>tính</a:t>
              </a:r>
              <a:endParaRPr lang="en-US" altLang="ko-KR" sz="1300" dirty="0"/>
            </a:p>
          </p:txBody>
        </p:sp>
        <p:grpSp>
          <p:nvGrpSpPr>
            <p:cNvPr id="4" name="그룹 3"/>
            <p:cNvGrpSpPr/>
            <p:nvPr/>
          </p:nvGrpSpPr>
          <p:grpSpPr>
            <a:xfrm>
              <a:off x="759028" y="3249666"/>
              <a:ext cx="4421880" cy="2013587"/>
              <a:chOff x="416128" y="3280146"/>
              <a:chExt cx="4421880" cy="2013587"/>
            </a:xfrm>
          </p:grpSpPr>
          <p:grpSp>
            <p:nvGrpSpPr>
              <p:cNvPr id="18" name="그룹 17">
                <a:extLst>
                  <a:ext uri="{FF2B5EF4-FFF2-40B4-BE49-F238E27FC236}">
                    <a16:creationId xmlns:a16="http://schemas.microsoft.com/office/drawing/2014/main" id="{32EBA77B-03C0-4422-8074-9E2A671B952E}"/>
                  </a:ext>
                </a:extLst>
              </p:cNvPr>
              <p:cNvGrpSpPr/>
              <p:nvPr/>
            </p:nvGrpSpPr>
            <p:grpSpPr>
              <a:xfrm>
                <a:off x="739325" y="3280146"/>
                <a:ext cx="3950752" cy="2013587"/>
                <a:chOff x="1135778" y="3399185"/>
                <a:chExt cx="3775075" cy="1924050"/>
              </a:xfrm>
            </p:grpSpPr>
            <p:pic>
              <p:nvPicPr>
                <p:cNvPr id="20" name="Picture 6">
                  <a:extLst>
                    <a:ext uri="{FF2B5EF4-FFF2-40B4-BE49-F238E27FC236}">
                      <a16:creationId xmlns:a16="http://schemas.microsoft.com/office/drawing/2014/main" id="{7D75C38D-61EA-420D-92FB-3030107132F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5778" y="3399185"/>
                  <a:ext cx="3775075"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직사각형 20">
                  <a:extLst>
                    <a:ext uri="{FF2B5EF4-FFF2-40B4-BE49-F238E27FC236}">
                      <a16:creationId xmlns:a16="http://schemas.microsoft.com/office/drawing/2014/main" id="{82DB57C7-9463-41EA-8A53-B350F277C077}"/>
                    </a:ext>
                  </a:extLst>
                </p:cNvPr>
                <p:cNvSpPr/>
                <p:nvPr/>
              </p:nvSpPr>
              <p:spPr>
                <a:xfrm>
                  <a:off x="1874169" y="4895850"/>
                  <a:ext cx="836035" cy="295275"/>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ngoại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 vi</a:t>
                  </a:r>
                </a:p>
              </p:txBody>
            </p:sp>
            <p:sp>
              <p:nvSpPr>
                <p:cNvPr id="22" name="직사각형 21">
                  <a:extLst>
                    <a:ext uri="{FF2B5EF4-FFF2-40B4-BE49-F238E27FC236}">
                      <a16:creationId xmlns:a16="http://schemas.microsoft.com/office/drawing/2014/main" id="{C1773FC7-B3AB-453C-804B-B862DFFEA201}"/>
                    </a:ext>
                  </a:extLst>
                </p:cNvPr>
                <p:cNvSpPr/>
                <p:nvPr/>
              </p:nvSpPr>
              <p:spPr>
                <a:xfrm>
                  <a:off x="3857619" y="4895850"/>
                  <a:ext cx="836035" cy="295275"/>
                </a:xfrm>
                <a:prstGeom prst="rect">
                  <a:avLst/>
                </a:prstGeom>
                <a:solidFill>
                  <a:schemeClr val="bg1"/>
                </a:solidFill>
              </p:spPr>
              <p:txBody>
                <a:bodyPr wrap="square" lIns="0" rIns="0" rtlCol="0" anchor="ctr" anchorCtr="0">
                  <a:noAutofit/>
                  <a:scene3d>
                    <a:camera prst="orthographicFront"/>
                    <a:lightRig rig="threePt" dir="t"/>
                  </a:scene3d>
                  <a:sp3d>
                    <a:bevelT w="0" h="6350"/>
                    <a:bevelB w="0" h="0"/>
                  </a:sp3d>
                </a:bodyPr>
                <a:lstStyle/>
                <a:p>
                  <a:pPr algn="ctr" defTabSz="457200" latinLnBrk="0"/>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ngoại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 vi</a:t>
                  </a:r>
                </a:p>
              </p:txBody>
            </p:sp>
          </p:grpSp>
          <p:sp>
            <p:nvSpPr>
              <p:cNvPr id="23" name="직사각형 22">
                <a:extLst>
                  <a:ext uri="{FF2B5EF4-FFF2-40B4-BE49-F238E27FC236}">
                    <a16:creationId xmlns:a16="http://schemas.microsoft.com/office/drawing/2014/main" id="{CEF30512-C46D-46C5-807C-DD5769AE9D12}"/>
                  </a:ext>
                </a:extLst>
              </p:cNvPr>
              <p:cNvSpPr/>
              <p:nvPr/>
            </p:nvSpPr>
            <p:spPr>
              <a:xfrm>
                <a:off x="416128" y="3289173"/>
                <a:ext cx="948136" cy="338554"/>
              </a:xfrm>
              <a:prstGeom prst="rect">
                <a:avLst/>
              </a:prstGeom>
              <a:solidFill>
                <a:schemeClr val="bg1"/>
              </a:solidFill>
            </p:spPr>
            <p:txBody>
              <a:bodyPr wrap="square" lIns="0" tIns="0" rIns="0" bIns="0" rtlCol="0" anchor="ctr" anchorCtr="0">
                <a:spAutoFit/>
                <a:scene3d>
                  <a:camera prst="orthographicFront"/>
                  <a:lightRig rig="threePt" dir="t"/>
                </a:scene3d>
                <a:sp3d>
                  <a:bevelT w="0" h="6350"/>
                  <a:bevelB w="0" h="0"/>
                </a:sp3d>
              </a:bodyPr>
              <a:lstStyle/>
              <a:p>
                <a:pPr algn="ctr" defTabSz="457200" latinLnBrk="0"/>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Address bus</a:t>
                </a:r>
              </a:p>
              <a:p>
                <a:pPr algn="ctr" defTabSz="457200" latinLnBrk="0"/>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Data bus</a:t>
                </a:r>
                <a:endParaRPr lang="ko-KR" altLang="en-US"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p:sp>
            <p:nvSpPr>
              <p:cNvPr id="24" name="직사각형 23">
                <a:extLst>
                  <a:ext uri="{FF2B5EF4-FFF2-40B4-BE49-F238E27FC236}">
                    <a16:creationId xmlns:a16="http://schemas.microsoft.com/office/drawing/2014/main" id="{15E66FFE-8AA4-4846-9B25-144F6D564C18}"/>
                  </a:ext>
                </a:extLst>
              </p:cNvPr>
              <p:cNvSpPr/>
              <p:nvPr/>
            </p:nvSpPr>
            <p:spPr>
              <a:xfrm>
                <a:off x="739325" y="3880324"/>
                <a:ext cx="706994" cy="338554"/>
              </a:xfrm>
              <a:prstGeom prst="rect">
                <a:avLst/>
              </a:prstGeom>
              <a:solidFill>
                <a:schemeClr val="bg1"/>
              </a:solidFill>
            </p:spPr>
            <p:txBody>
              <a:bodyPr wrap="square" lIns="0" tIns="0" rIns="0" bIns="0" rtlCol="0" anchor="ctr" anchorCtr="0">
                <a:spAutoFit/>
                <a:scene3d>
                  <a:camera prst="orthographicFront"/>
                  <a:lightRig rig="threePt" dir="t"/>
                </a:scene3d>
                <a:sp3d>
                  <a:bevelT w="0" h="6350"/>
                  <a:bevelB w="0" h="0"/>
                </a:sp3d>
              </a:bodyPr>
              <a:lstStyle/>
              <a:p>
                <a:pPr algn="ctr" defTabSz="457200" latinLnBrk="0"/>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Address</a:t>
                </a:r>
              </a:p>
              <a:p>
                <a:pPr algn="ctr" defTabSz="457200" latinLnBrk="0"/>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decoder</a:t>
                </a:r>
              </a:p>
            </p:txBody>
          </p:sp>
          <p:sp>
            <p:nvSpPr>
              <p:cNvPr id="25" name="직사각형 24">
                <a:extLst>
                  <a:ext uri="{FF2B5EF4-FFF2-40B4-BE49-F238E27FC236}">
                    <a16:creationId xmlns:a16="http://schemas.microsoft.com/office/drawing/2014/main" id="{F5735E7F-1B45-402A-9E1A-462CD58B0F92}"/>
                  </a:ext>
                </a:extLst>
              </p:cNvPr>
              <p:cNvSpPr/>
              <p:nvPr/>
            </p:nvSpPr>
            <p:spPr>
              <a:xfrm>
                <a:off x="2074672" y="3894025"/>
                <a:ext cx="706994" cy="169277"/>
              </a:xfrm>
              <a:prstGeom prst="rect">
                <a:avLst/>
              </a:prstGeom>
              <a:solidFill>
                <a:schemeClr val="bg1"/>
              </a:solidFill>
            </p:spPr>
            <p:txBody>
              <a:bodyPr wrap="square" lIns="0" tIns="0" rIns="0" bIns="0" rtlCol="0" anchor="ctr" anchorCtr="0">
                <a:spAutoFit/>
                <a:scene3d>
                  <a:camera prst="orthographicFront"/>
                  <a:lightRig rig="threePt" dir="t"/>
                </a:scene3d>
                <a:sp3d>
                  <a:bevelT w="0" h="6350"/>
                  <a:bevelB w="0" h="0"/>
                </a:sp3d>
              </a:bodyPr>
              <a:lstStyle/>
              <a:p>
                <a:pPr algn="ctr" defTabSz="457200" latinLnBrk="0"/>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Busbuffer</a:t>
                </a:r>
                <a:endPar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p:sp>
            <p:nvSpPr>
              <p:cNvPr id="26" name="직사각형 25">
                <a:extLst>
                  <a:ext uri="{FF2B5EF4-FFF2-40B4-BE49-F238E27FC236}">
                    <a16:creationId xmlns:a16="http://schemas.microsoft.com/office/drawing/2014/main" id="{9D1F215C-5F2A-4DDD-ABE0-2B654756009C}"/>
                  </a:ext>
                </a:extLst>
              </p:cNvPr>
              <p:cNvSpPr/>
              <p:nvPr/>
            </p:nvSpPr>
            <p:spPr>
              <a:xfrm>
                <a:off x="2801324" y="3830570"/>
                <a:ext cx="706994" cy="338554"/>
              </a:xfrm>
              <a:prstGeom prst="rect">
                <a:avLst/>
              </a:prstGeom>
              <a:solidFill>
                <a:schemeClr val="bg1"/>
              </a:solidFill>
            </p:spPr>
            <p:txBody>
              <a:bodyPr wrap="square" lIns="0" tIns="0" rIns="0" bIns="0" rtlCol="0" anchor="ctr" anchorCtr="0">
                <a:spAutoFit/>
                <a:scene3d>
                  <a:camera prst="orthographicFront"/>
                  <a:lightRig rig="threePt" dir="t"/>
                </a:scene3d>
                <a:sp3d>
                  <a:bevelT w="0" h="6350"/>
                  <a:bevelB w="0" h="0"/>
                </a:sp3d>
              </a:bodyPr>
              <a:lstStyle/>
              <a:p>
                <a:pPr algn="ctr" defTabSz="457200" latinLnBrk="0"/>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Address</a:t>
                </a:r>
              </a:p>
              <a:p>
                <a:pPr algn="ctr" defTabSz="457200" latinLnBrk="0"/>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decoder</a:t>
                </a:r>
              </a:p>
            </p:txBody>
          </p:sp>
          <p:sp>
            <p:nvSpPr>
              <p:cNvPr id="27" name="직사각형 26">
                <a:extLst>
                  <a:ext uri="{FF2B5EF4-FFF2-40B4-BE49-F238E27FC236}">
                    <a16:creationId xmlns:a16="http://schemas.microsoft.com/office/drawing/2014/main" id="{9753026F-A8DB-445A-871D-29CE05745170}"/>
                  </a:ext>
                </a:extLst>
              </p:cNvPr>
              <p:cNvSpPr/>
              <p:nvPr/>
            </p:nvSpPr>
            <p:spPr>
              <a:xfrm>
                <a:off x="4131014" y="3910141"/>
                <a:ext cx="706994" cy="169277"/>
              </a:xfrm>
              <a:prstGeom prst="rect">
                <a:avLst/>
              </a:prstGeom>
              <a:solidFill>
                <a:schemeClr val="bg1"/>
              </a:solidFill>
            </p:spPr>
            <p:txBody>
              <a:bodyPr wrap="square" lIns="0" tIns="0" rIns="0" bIns="0" rtlCol="0" anchor="ctr" anchorCtr="0">
                <a:spAutoFit/>
                <a:scene3d>
                  <a:camera prst="orthographicFront"/>
                  <a:lightRig rig="threePt" dir="t"/>
                </a:scene3d>
                <a:sp3d>
                  <a:bevelT w="0" h="6350"/>
                  <a:bevelB w="0" h="0"/>
                </a:sp3d>
              </a:bodyPr>
              <a:lstStyle/>
              <a:p>
                <a:pPr algn="ctr" defTabSz="457200" latinLnBrk="0"/>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cs typeface="맑은 고딕"/>
                  </a:rPr>
                  <a:t>Busbuffer</a:t>
                </a:r>
                <a:endPar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p:grpSp>
        <p:grpSp>
          <p:nvGrpSpPr>
            <p:cNvPr id="5" name="그룹 4"/>
            <p:cNvGrpSpPr/>
            <p:nvPr/>
          </p:nvGrpSpPr>
          <p:grpSpPr>
            <a:xfrm>
              <a:off x="5206223" y="3249666"/>
              <a:ext cx="3899677" cy="2084334"/>
              <a:chOff x="5288456" y="3209427"/>
              <a:chExt cx="3662091" cy="1901368"/>
            </a:xfrm>
          </p:grpSpPr>
          <p:pic>
            <p:nvPicPr>
              <p:cNvPr id="16" name="Picture 7">
                <a:extLst>
                  <a:ext uri="{FF2B5EF4-FFF2-40B4-BE49-F238E27FC236}">
                    <a16:creationId xmlns:a16="http://schemas.microsoft.com/office/drawing/2014/main" id="{BACC096D-E381-434E-9A7C-39B3400FC1F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36387" y="3209427"/>
                <a:ext cx="3185978" cy="189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직사각형 27">
                <a:extLst>
                  <a:ext uri="{FF2B5EF4-FFF2-40B4-BE49-F238E27FC236}">
                    <a16:creationId xmlns:a16="http://schemas.microsoft.com/office/drawing/2014/main" id="{E64E6045-3A03-4E34-B6B8-46D363F91F66}"/>
                  </a:ext>
                </a:extLst>
              </p:cNvPr>
              <p:cNvSpPr/>
              <p:nvPr/>
            </p:nvSpPr>
            <p:spPr>
              <a:xfrm>
                <a:off x="5288456" y="3289173"/>
                <a:ext cx="1041220" cy="338554"/>
              </a:xfrm>
              <a:prstGeom prst="rect">
                <a:avLst/>
              </a:prstGeom>
              <a:solidFill>
                <a:schemeClr val="bg1"/>
              </a:solidFill>
            </p:spPr>
            <p:txBody>
              <a:bodyPr wrap="square" lIns="0" tIns="0" rIns="0" bIns="0" rtlCol="0" anchor="ctr" anchorCtr="0">
                <a:spAutoFit/>
                <a:scene3d>
                  <a:camera prst="orthographicFront"/>
                  <a:lightRig rig="threePt" dir="t"/>
                </a:scene3d>
                <a:sp3d>
                  <a:bevelT w="0" h="6350"/>
                  <a:bevelB w="0" h="0"/>
                </a:sp3d>
              </a:bodyPr>
              <a:lstStyle/>
              <a:p>
                <a:pPr algn="ctr" defTabSz="457200" latinLnBrk="0"/>
                <a:r>
                  <a:rPr lang="en-US" altLang="ko-KR" sz="1100">
                    <a:solidFill>
                      <a:schemeClr val="tx1">
                        <a:lumMod val="85000"/>
                        <a:lumOff val="15000"/>
                      </a:schemeClr>
                    </a:solidFill>
                    <a:latin typeface="SamsungOne-400" panose="020B0503030303020204" pitchFamily="34" charset="0"/>
                    <a:ea typeface="SamsungOne-400" panose="020B0503030303020204" pitchFamily="34" charset="0"/>
                    <a:cs typeface="맑은 고딕"/>
                  </a:rPr>
                  <a:t>Microprocessor bus</a:t>
                </a:r>
                <a:endPar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p:sp>
            <p:nvSpPr>
              <p:cNvPr id="29" name="직사각형 28">
                <a:extLst>
                  <a:ext uri="{FF2B5EF4-FFF2-40B4-BE49-F238E27FC236}">
                    <a16:creationId xmlns:a16="http://schemas.microsoft.com/office/drawing/2014/main" id="{E8AA66A6-ED53-4AC0-B4F6-FE27772B7ED6}"/>
                  </a:ext>
                </a:extLst>
              </p:cNvPr>
              <p:cNvSpPr/>
              <p:nvPr/>
            </p:nvSpPr>
            <p:spPr>
              <a:xfrm>
                <a:off x="6789265" y="3245997"/>
                <a:ext cx="1041220" cy="169277"/>
              </a:xfrm>
              <a:prstGeom prst="rect">
                <a:avLst/>
              </a:prstGeom>
              <a:solidFill>
                <a:schemeClr val="bg1"/>
              </a:solidFill>
            </p:spPr>
            <p:txBody>
              <a:bodyPr wrap="square" lIns="0" tIns="0" rIns="0" bIns="0" rtlCol="0" anchor="ctr" anchorCtr="0">
                <a:spAutoFit/>
                <a:scene3d>
                  <a:camera prst="orthographicFront"/>
                  <a:lightRig rig="threePt" dir="t"/>
                </a:scene3d>
                <a:sp3d>
                  <a:bevelT w="0" h="6350"/>
                  <a:bevelB w="0" h="0"/>
                </a:sp3d>
              </a:bodyPr>
              <a:lstStyle/>
              <a:p>
                <a:pPr algn="ctr" defTabSz="457200" latinLnBrk="0"/>
                <a:r>
                  <a:rPr lang="en-US" altLang="ko-KR" sz="1100">
                    <a:solidFill>
                      <a:schemeClr val="tx1">
                        <a:lumMod val="85000"/>
                        <a:lumOff val="15000"/>
                      </a:schemeClr>
                    </a:solidFill>
                    <a:latin typeface="SamsungOne-400" panose="020B0503030303020204" pitchFamily="34" charset="0"/>
                    <a:ea typeface="SamsungOne-400" panose="020B0503030303020204" pitchFamily="34" charset="0"/>
                    <a:cs typeface="맑은 고딕"/>
                  </a:rPr>
                  <a:t>74HC245</a:t>
                </a:r>
                <a:endPar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p:sp>
            <p:nvSpPr>
              <p:cNvPr id="30" name="직사각형 29">
                <a:extLst>
                  <a:ext uri="{FF2B5EF4-FFF2-40B4-BE49-F238E27FC236}">
                    <a16:creationId xmlns:a16="http://schemas.microsoft.com/office/drawing/2014/main" id="{E2A24FFB-E8CA-4DF9-829C-2EDA5ADF003C}"/>
                  </a:ext>
                </a:extLst>
              </p:cNvPr>
              <p:cNvSpPr/>
              <p:nvPr/>
            </p:nvSpPr>
            <p:spPr>
              <a:xfrm>
                <a:off x="8234549" y="4272242"/>
                <a:ext cx="715998" cy="338554"/>
              </a:xfrm>
              <a:prstGeom prst="rect">
                <a:avLst/>
              </a:prstGeom>
              <a:solidFill>
                <a:schemeClr val="bg1"/>
              </a:solidFill>
            </p:spPr>
            <p:txBody>
              <a:bodyPr wrap="square" lIns="0" tIns="0" rIns="0" bIns="0" rtlCol="0" anchor="ctr" anchorCtr="0">
                <a:spAutoFit/>
                <a:scene3d>
                  <a:camera prst="orthographicFront"/>
                  <a:lightRig rig="threePt" dir="t"/>
                </a:scene3d>
                <a:sp3d>
                  <a:bevelT w="0" h="6350"/>
                  <a:bevelB w="0" h="0"/>
                </a:sp3d>
              </a:bodyPr>
              <a:lstStyle/>
              <a:p>
                <a:pPr algn="ctr" defTabSz="457200" latinLnBrk="0"/>
                <a:r>
                  <a:rPr lang="en-US" altLang="ko-KR" sz="1100">
                    <a:solidFill>
                      <a:schemeClr val="tx1">
                        <a:lumMod val="85000"/>
                        <a:lumOff val="15000"/>
                      </a:schemeClr>
                    </a:solidFill>
                    <a:latin typeface="SamsungOne-400" panose="020B0503030303020204" pitchFamily="34" charset="0"/>
                    <a:ea typeface="SamsungOne-400" panose="020B0503030303020204" pitchFamily="34" charset="0"/>
                    <a:cs typeface="맑은 고딕"/>
                  </a:rPr>
                  <a:t>Internal</a:t>
                </a:r>
                <a:br>
                  <a:rPr lang="en-US" altLang="ko-KR" sz="1100">
                    <a:solidFill>
                      <a:schemeClr val="tx1">
                        <a:lumMod val="85000"/>
                        <a:lumOff val="15000"/>
                      </a:schemeClr>
                    </a:solidFill>
                    <a:latin typeface="SamsungOne-400" panose="020B0503030303020204" pitchFamily="34" charset="0"/>
                    <a:ea typeface="SamsungOne-400" panose="020B0503030303020204" pitchFamily="34" charset="0"/>
                    <a:cs typeface="맑은 고딕"/>
                  </a:rPr>
                </a:br>
                <a:r>
                  <a:rPr lang="en-US" altLang="ko-KR" sz="1100">
                    <a:solidFill>
                      <a:schemeClr val="tx1">
                        <a:lumMod val="85000"/>
                        <a:lumOff val="15000"/>
                      </a:schemeClr>
                    </a:solidFill>
                    <a:latin typeface="SamsungOne-400" panose="020B0503030303020204" pitchFamily="34" charset="0"/>
                    <a:ea typeface="SamsungOne-400" panose="020B0503030303020204" pitchFamily="34" charset="0"/>
                    <a:cs typeface="맑은 고딕"/>
                  </a:rPr>
                  <a:t>bus</a:t>
                </a:r>
                <a:endPar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cs typeface="맑은 고딕"/>
                </a:endParaRPr>
              </a:p>
            </p:txBody>
          </p:sp>
          <p:sp>
            <p:nvSpPr>
              <p:cNvPr id="32" name="직사각형 31">
                <a:extLst>
                  <a:ext uri="{FF2B5EF4-FFF2-40B4-BE49-F238E27FC236}">
                    <a16:creationId xmlns:a16="http://schemas.microsoft.com/office/drawing/2014/main" id="{82B9133C-627B-4A2F-A1E5-4E075D95AE38}"/>
                  </a:ext>
                </a:extLst>
              </p:cNvPr>
              <p:cNvSpPr/>
              <p:nvPr/>
            </p:nvSpPr>
            <p:spPr>
              <a:xfrm>
                <a:off x="7383431" y="4787630"/>
                <a:ext cx="637447" cy="323165"/>
              </a:xfrm>
              <a:prstGeom prst="rect">
                <a:avLst/>
              </a:prstGeom>
              <a:solidFill>
                <a:schemeClr val="bg1"/>
              </a:solidFill>
            </p:spPr>
            <p:txBody>
              <a:bodyPr wrap="square" lIns="0" tIns="0" rIns="0" bIns="0" rtlCol="0" anchor="ctr" anchorCtr="0">
                <a:spAutoFit/>
                <a:scene3d>
                  <a:camera prst="orthographicFront"/>
                  <a:lightRig rig="threePt" dir="t"/>
                </a:scene3d>
                <a:sp3d>
                  <a:bevelT w="0" h="6350"/>
                  <a:bevelB w="0" h="0"/>
                </a:sp3d>
              </a:bodyPr>
              <a:lstStyle/>
              <a:p>
                <a:pPr defTabSz="457200" latinLnBrk="0"/>
                <a:r>
                  <a:rPr lang="en-US" altLang="ko-KR" sz="105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at write</a:t>
                </a:r>
                <a:br>
                  <a:rPr lang="en-US" altLang="ko-KR" sz="105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br>
                <a:r>
                  <a:rPr lang="en-US" altLang="ko-KR" sz="1050" dirty="0">
                    <a:solidFill>
                      <a:schemeClr val="tx1">
                        <a:lumMod val="85000"/>
                        <a:lumOff val="15000"/>
                      </a:schemeClr>
                    </a:solidFill>
                    <a:latin typeface="SamsungOne-400" panose="020B0503030303020204" pitchFamily="34" charset="0"/>
                    <a:ea typeface="SamsungOne-400" panose="020B0503030303020204" pitchFamily="34" charset="0"/>
                    <a:cs typeface="맑은 고딕"/>
                  </a:rPr>
                  <a:t>at read</a:t>
                </a:r>
              </a:p>
            </p:txBody>
          </p:sp>
        </p:grpSp>
        <p:sp>
          <p:nvSpPr>
            <p:cNvPr id="31" name="직사각형 30">
              <a:extLst>
                <a:ext uri="{FF2B5EF4-FFF2-40B4-BE49-F238E27FC236}">
                  <a16:creationId xmlns:a16="http://schemas.microsoft.com/office/drawing/2014/main" id="{ABDEE04A-7207-4B80-BDBD-74BC91D6F480}"/>
                </a:ext>
              </a:extLst>
            </p:cNvPr>
            <p:cNvSpPr/>
            <p:nvPr/>
          </p:nvSpPr>
          <p:spPr>
            <a:xfrm>
              <a:off x="712182" y="3063240"/>
              <a:ext cx="8591838" cy="24003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009228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Mini Project using GPIO Zero</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5.</a:t>
            </a:r>
          </a:p>
        </p:txBody>
      </p:sp>
      <p:sp>
        <p:nvSpPr>
          <p:cNvPr id="12" name="직사각형 11">
            <a:extLst>
              <a:ext uri="{FF2B5EF4-FFF2-40B4-BE49-F238E27FC236}">
                <a16:creationId xmlns:a16="http://schemas.microsoft.com/office/drawing/2014/main" id="{8ADAFD88-6BF2-44F4-959D-A6BAD0E09CC5}"/>
              </a:ext>
            </a:extLst>
          </p:cNvPr>
          <p:cNvSpPr/>
          <p:nvPr/>
        </p:nvSpPr>
        <p:spPr>
          <a:xfrm>
            <a:off x="1054120" y="4003784"/>
            <a:ext cx="5993457"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5.1. GPIO Zero</a:t>
            </a: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5.2. Control LEDs with GPIO Zero</a:t>
            </a: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5.3. Using Buttons with GPIO Zero</a:t>
            </a: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5.4. Sensors with GPIO Zero</a:t>
            </a:r>
          </a:p>
        </p:txBody>
      </p:sp>
    </p:spTree>
    <p:extLst>
      <p:ext uri="{BB962C8B-B14F-4D97-AF65-F5344CB8AC3E}">
        <p14:creationId xmlns:p14="http://schemas.microsoft.com/office/powerpoint/2010/main" val="42814752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5.1. GPIO Zero</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8" name="직사각형 7">
            <a:extLst>
              <a:ext uri="{FF2B5EF4-FFF2-40B4-BE49-F238E27FC236}">
                <a16:creationId xmlns:a16="http://schemas.microsoft.com/office/drawing/2014/main" id="{74CC4A0F-4132-4372-B51C-0D5EA3695B26}"/>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GPIO Zero</a:t>
            </a:r>
          </a:p>
        </p:txBody>
      </p:sp>
      <p:sp>
        <p:nvSpPr>
          <p:cNvPr id="9" name="직사각형 8">
            <a:extLst>
              <a:ext uri="{FF2B5EF4-FFF2-40B4-BE49-F238E27FC236}">
                <a16:creationId xmlns:a16="http://schemas.microsoft.com/office/drawing/2014/main" id="{1B471BCB-2BDA-4298-8263-2B4965B709E1}"/>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What is GPIO Zero?</a:t>
            </a:r>
          </a:p>
        </p:txBody>
      </p:sp>
      <p:sp>
        <p:nvSpPr>
          <p:cNvPr id="6" name="직사각형 5">
            <a:extLst>
              <a:ext uri="{FF2B5EF4-FFF2-40B4-BE49-F238E27FC236}">
                <a16:creationId xmlns:a16="http://schemas.microsoft.com/office/drawing/2014/main" id="{255DCA26-ECAA-4F0A-9038-841A4DDF57B1}"/>
              </a:ext>
            </a:extLst>
          </p:cNvPr>
          <p:cNvSpPr/>
          <p:nvPr/>
        </p:nvSpPr>
        <p:spPr>
          <a:xfrm>
            <a:off x="712190" y="2174878"/>
            <a:ext cx="8866533" cy="2760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 simple interface to a GPIO device with a Raspberry Pi was developed and maintained by Ben Nuttall and Dave Jones.</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One of the main reasons the Raspberry Pi is popular is its 40-pin GPIO header, which allows users to connect and programmatically control electronic components.</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You can use other</a:t>
            </a:r>
            <a:r>
              <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programming languages, but the code for physical computing projects is usually written in Python. The recent introduction of the GPIO Zero library has made it a lot easier.</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Before electronics, it required countless lines of code to set everything up.</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GPIO Zero does all boilerplate code, so you can focus on controlling the physical devices.</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Not only does it result in much fewer lines of code, but it is also much easier for beginners to understand.</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Start coding with GPIO Zero, a step-by-step guide for all kinds of projects, from basic LED and button circuits to various sensor and building uses.</a:t>
            </a:r>
          </a:p>
        </p:txBody>
      </p:sp>
    </p:spTree>
    <p:extLst>
      <p:ext uri="{BB962C8B-B14F-4D97-AF65-F5344CB8AC3E}">
        <p14:creationId xmlns:p14="http://schemas.microsoft.com/office/powerpoint/2010/main" val="31781844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5" name="직사각형 14">
            <a:extLst>
              <a:ext uri="{FF2B5EF4-FFF2-40B4-BE49-F238E27FC236}">
                <a16:creationId xmlns:a16="http://schemas.microsoft.com/office/drawing/2014/main" id="{229827CC-15E6-4C82-9124-D3310792489D}"/>
              </a:ext>
            </a:extLst>
          </p:cNvPr>
          <p:cNvSpPr/>
          <p:nvPr/>
        </p:nvSpPr>
        <p:spPr>
          <a:xfrm>
            <a:off x="580400" y="1524796"/>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What is GPIO Zero?</a:t>
            </a:r>
          </a:p>
        </p:txBody>
      </p:sp>
      <p:sp>
        <p:nvSpPr>
          <p:cNvPr id="16" name="직사각형 15">
            <a:extLst>
              <a:ext uri="{FF2B5EF4-FFF2-40B4-BE49-F238E27FC236}">
                <a16:creationId xmlns:a16="http://schemas.microsoft.com/office/drawing/2014/main" id="{32EA8D17-6B98-4A6C-B32E-C330AF86269E}"/>
              </a:ext>
            </a:extLst>
          </p:cNvPr>
          <p:cNvSpPr/>
          <p:nvPr/>
        </p:nvSpPr>
        <p:spPr>
          <a:xfrm>
            <a:off x="703270" y="1759886"/>
            <a:ext cx="8496301" cy="1247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GPIO Zero was created to simplify the process of physical computing to help new coders learn. It’s a Python library that builds upon the existing GPIO libraries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RPi.GPIO</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RPIO, and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pigpio</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While those libraries provide an interface to the GPIO pins themselves, GPIO Zero sits above them and provides </a:t>
            </a:r>
            <a:r>
              <a:rPr lang="en-US" altLang="ko-KR" sz="1299" dirty="0">
                <a:solidFill>
                  <a:schemeClr val="tx1"/>
                </a:solidFill>
                <a:latin typeface="SamsungOne-400" panose="020B0503030303020204" pitchFamily="34" charset="0"/>
                <a:ea typeface="SamsungOne-400" panose="020B0503030303020204" pitchFamily="34" charset="0"/>
              </a:rPr>
              <a:t>a way to interface with the devices</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that you connect to those pins. This change simplifies the way you think about physical computing.</a:t>
            </a:r>
          </a:p>
        </p:txBody>
      </p:sp>
      <p:sp>
        <p:nvSpPr>
          <p:cNvPr id="7"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5.1. GPIO Zero</a:t>
            </a:r>
          </a:p>
        </p:txBody>
      </p:sp>
    </p:spTree>
    <p:extLst>
      <p:ext uri="{BB962C8B-B14F-4D97-AF65-F5344CB8AC3E}">
        <p14:creationId xmlns:p14="http://schemas.microsoft.com/office/powerpoint/2010/main" val="7424962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5" name="직사각형 14">
            <a:extLst>
              <a:ext uri="{FF2B5EF4-FFF2-40B4-BE49-F238E27FC236}">
                <a16:creationId xmlns:a16="http://schemas.microsoft.com/office/drawing/2014/main" id="{229827CC-15E6-4C82-9124-D3310792489D}"/>
              </a:ext>
            </a:extLst>
          </p:cNvPr>
          <p:cNvSpPr/>
          <p:nvPr/>
        </p:nvSpPr>
        <p:spPr>
          <a:xfrm>
            <a:off x="580400" y="1524796"/>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The efficient way to program with GPIO Zero</a:t>
            </a:r>
          </a:p>
        </p:txBody>
      </p:sp>
      <p:sp>
        <p:nvSpPr>
          <p:cNvPr id="16" name="직사각형 15">
            <a:extLst>
              <a:ext uri="{FF2B5EF4-FFF2-40B4-BE49-F238E27FC236}">
                <a16:creationId xmlns:a16="http://schemas.microsoft.com/office/drawing/2014/main" id="{32EA8D17-6B98-4A6C-B32E-C330AF86269E}"/>
              </a:ext>
            </a:extLst>
          </p:cNvPr>
          <p:cNvSpPr/>
          <p:nvPr/>
        </p:nvSpPr>
        <p:spPr>
          <a:xfrm>
            <a:off x="3743483" y="1855760"/>
            <a:ext cx="5724525" cy="3057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Python scripts using RPi and GPIO Zero.</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These two scripts are examples of programming using Button. They perform the same functions, but the code using GPIO Zero is much more simple and easier to read.</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GPIO Zero does all boilerplate code that you must type blindly without understanding why you are typing.</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The name 'GPIO Zero' is derived from this 'Boilerplate Zero' philosophy first adopted by Daniel Pope's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Pygame</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Zero library.</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The logic is also simple and there are no weird inversions of the input values.</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You will learn about GPIO Zero and learn how to make coding much simpler. Now, it is time to start using them for physical computing.</a:t>
            </a:r>
          </a:p>
        </p:txBody>
      </p:sp>
      <p:grpSp>
        <p:nvGrpSpPr>
          <p:cNvPr id="2" name="그룹 1">
            <a:extLst>
              <a:ext uri="{FF2B5EF4-FFF2-40B4-BE49-F238E27FC236}">
                <a16:creationId xmlns:a16="http://schemas.microsoft.com/office/drawing/2014/main" id="{3E695534-A9E1-4C71-8BB2-D19063B8E3B2}"/>
              </a:ext>
            </a:extLst>
          </p:cNvPr>
          <p:cNvGrpSpPr/>
          <p:nvPr/>
        </p:nvGrpSpPr>
        <p:grpSpPr>
          <a:xfrm>
            <a:off x="703269" y="1878620"/>
            <a:ext cx="2771773" cy="3822091"/>
            <a:chOff x="6847387" y="1904398"/>
            <a:chExt cx="2771774" cy="3822090"/>
          </a:xfrm>
        </p:grpSpPr>
        <p:pic>
          <p:nvPicPr>
            <p:cNvPr id="6" name="그림 5">
              <a:extLst>
                <a:ext uri="{FF2B5EF4-FFF2-40B4-BE49-F238E27FC236}">
                  <a16:creationId xmlns:a16="http://schemas.microsoft.com/office/drawing/2014/main" id="{9A94C048-C225-4EBB-8B12-B76E97494AD7}"/>
                </a:ext>
              </a:extLst>
            </p:cNvPr>
            <p:cNvPicPr>
              <a:picLocks noChangeAspect="1"/>
            </p:cNvPicPr>
            <p:nvPr/>
          </p:nvPicPr>
          <p:blipFill>
            <a:blip r:embed="rId4"/>
            <a:stretch>
              <a:fillRect/>
            </a:stretch>
          </p:blipFill>
          <p:spPr>
            <a:xfrm>
              <a:off x="6847387" y="2215006"/>
              <a:ext cx="2771774" cy="1493043"/>
            </a:xfrm>
            <a:prstGeom prst="rect">
              <a:avLst/>
            </a:prstGeom>
          </p:spPr>
        </p:pic>
        <p:pic>
          <p:nvPicPr>
            <p:cNvPr id="7" name="그림 6">
              <a:extLst>
                <a:ext uri="{FF2B5EF4-FFF2-40B4-BE49-F238E27FC236}">
                  <a16:creationId xmlns:a16="http://schemas.microsoft.com/office/drawing/2014/main" id="{B138CADA-2C8A-48D2-B3E6-2995A25C1EB8}"/>
                </a:ext>
              </a:extLst>
            </p:cNvPr>
            <p:cNvPicPr>
              <a:picLocks noChangeAspect="1"/>
            </p:cNvPicPr>
            <p:nvPr/>
          </p:nvPicPr>
          <p:blipFill>
            <a:blip r:embed="rId5"/>
            <a:stretch>
              <a:fillRect/>
            </a:stretch>
          </p:blipFill>
          <p:spPr>
            <a:xfrm>
              <a:off x="6847387" y="4481816"/>
              <a:ext cx="2443244" cy="1244672"/>
            </a:xfrm>
            <a:prstGeom prst="rect">
              <a:avLst/>
            </a:prstGeom>
          </p:spPr>
        </p:pic>
        <p:sp>
          <p:nvSpPr>
            <p:cNvPr id="8" name="화살표: 아래쪽 7">
              <a:extLst>
                <a:ext uri="{FF2B5EF4-FFF2-40B4-BE49-F238E27FC236}">
                  <a16:creationId xmlns:a16="http://schemas.microsoft.com/office/drawing/2014/main" id="{E12BD10F-616F-46E0-9C41-61C4C8B4433F}"/>
                </a:ext>
              </a:extLst>
            </p:cNvPr>
            <p:cNvSpPr/>
            <p:nvPr/>
          </p:nvSpPr>
          <p:spPr>
            <a:xfrm>
              <a:off x="7605052" y="3794394"/>
              <a:ext cx="289268" cy="291600"/>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9" name="TextBox 8">
              <a:extLst>
                <a:ext uri="{FF2B5EF4-FFF2-40B4-BE49-F238E27FC236}">
                  <a16:creationId xmlns:a16="http://schemas.microsoft.com/office/drawing/2014/main" id="{EA61E1D1-8022-47CB-B25A-02C8104A852A}"/>
                </a:ext>
              </a:extLst>
            </p:cNvPr>
            <p:cNvSpPr txBox="1"/>
            <p:nvPr/>
          </p:nvSpPr>
          <p:spPr>
            <a:xfrm>
              <a:off x="6847387" y="1904398"/>
              <a:ext cx="1467165" cy="2916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1299" dirty="0">
                  <a:solidFill>
                    <a:schemeClr val="bg1"/>
                  </a:solidFill>
                </a:rPr>
                <a:t>Codes using RPi</a:t>
              </a:r>
            </a:p>
          </p:txBody>
        </p:sp>
        <p:sp>
          <p:nvSpPr>
            <p:cNvPr id="10" name="TextBox 9">
              <a:extLst>
                <a:ext uri="{FF2B5EF4-FFF2-40B4-BE49-F238E27FC236}">
                  <a16:creationId xmlns:a16="http://schemas.microsoft.com/office/drawing/2014/main" id="{853CAEA2-A780-412B-88E4-B0CF3CD72BCE}"/>
                </a:ext>
              </a:extLst>
            </p:cNvPr>
            <p:cNvSpPr txBox="1"/>
            <p:nvPr/>
          </p:nvSpPr>
          <p:spPr>
            <a:xfrm>
              <a:off x="6847387" y="4151617"/>
              <a:ext cx="1893252" cy="2916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B w="0" h="127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r>
                <a:rPr lang="fi-FI" altLang="ko-KR" sz="1299" dirty="0">
                  <a:solidFill>
                    <a:schemeClr val="bg1"/>
                  </a:solidFill>
                </a:rPr>
                <a:t>Codes using GPIO Zero</a:t>
              </a:r>
            </a:p>
          </p:txBody>
        </p:sp>
      </p:grpSp>
      <p:sp>
        <p:nvSpPr>
          <p:cNvPr id="14"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5.1. GPIO Zero</a:t>
            </a:r>
          </a:p>
        </p:txBody>
      </p:sp>
    </p:spTree>
    <p:extLst>
      <p:ext uri="{BB962C8B-B14F-4D97-AF65-F5344CB8AC3E}">
        <p14:creationId xmlns:p14="http://schemas.microsoft.com/office/powerpoint/2010/main" val="27103034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2" name="직사각형 11">
            <a:extLst>
              <a:ext uri="{FF2B5EF4-FFF2-40B4-BE49-F238E27FC236}">
                <a16:creationId xmlns:a16="http://schemas.microsoft.com/office/drawing/2014/main" id="{A9C79FC8-CC23-4B8D-87D5-19AB14807A0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Install GPIO Zero</a:t>
            </a:r>
          </a:p>
        </p:txBody>
      </p:sp>
      <p:sp>
        <p:nvSpPr>
          <p:cNvPr id="13" name="직사각형 12">
            <a:extLst>
              <a:ext uri="{FF2B5EF4-FFF2-40B4-BE49-F238E27FC236}">
                <a16:creationId xmlns:a16="http://schemas.microsoft.com/office/drawing/2014/main" id="{850BF4A6-3A19-4F7B-8FBE-A743D933A73F}"/>
              </a:ext>
            </a:extLst>
          </p:cNvPr>
          <p:cNvSpPr/>
          <p:nvPr/>
        </p:nvSpPr>
        <p:spPr>
          <a:xfrm>
            <a:off x="580400" y="18683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Install GPIO Zero</a:t>
            </a:r>
          </a:p>
        </p:txBody>
      </p:sp>
      <p:pic>
        <p:nvPicPr>
          <p:cNvPr id="17" name="그림 16">
            <a:extLst>
              <a:ext uri="{FF2B5EF4-FFF2-40B4-BE49-F238E27FC236}">
                <a16:creationId xmlns:a16="http://schemas.microsoft.com/office/drawing/2014/main" id="{6E9180E1-90C8-40B2-8F91-3EC1EA62CE2C}"/>
              </a:ext>
            </a:extLst>
          </p:cNvPr>
          <p:cNvPicPr>
            <a:picLocks noChangeAspect="1"/>
          </p:cNvPicPr>
          <p:nvPr/>
        </p:nvPicPr>
        <p:blipFill>
          <a:blip r:embed="rId4"/>
          <a:stretch>
            <a:fillRect/>
          </a:stretch>
        </p:blipFill>
        <p:spPr>
          <a:xfrm>
            <a:off x="563705" y="2180734"/>
            <a:ext cx="3105472" cy="2833307"/>
          </a:xfrm>
          <a:prstGeom prst="rect">
            <a:avLst/>
          </a:prstGeom>
        </p:spPr>
      </p:pic>
      <p:sp>
        <p:nvSpPr>
          <p:cNvPr id="18" name="직사각형 17">
            <a:extLst>
              <a:ext uri="{FF2B5EF4-FFF2-40B4-BE49-F238E27FC236}">
                <a16:creationId xmlns:a16="http://schemas.microsoft.com/office/drawing/2014/main" id="{7114DC50-EA91-4B50-A363-86D21CF4BFE7}"/>
              </a:ext>
            </a:extLst>
          </p:cNvPr>
          <p:cNvSpPr/>
          <p:nvPr/>
        </p:nvSpPr>
        <p:spPr>
          <a:xfrm>
            <a:off x="3923831" y="2098678"/>
            <a:ext cx="5275745" cy="1350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The latest Raspberry Pi OS provides GPIO Zero by default.</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GPIO Zero supports the pinout command, which displays various information including Raspberry Pi's GPIO pin numbers.</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When you input the pinout command in the Raspberry Pi terminal, if it comes out as shown on the left, GPIO Zero can be used normally.</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0" name="그룹 19">
            <a:extLst>
              <a:ext uri="{FF2B5EF4-FFF2-40B4-BE49-F238E27FC236}">
                <a16:creationId xmlns:a16="http://schemas.microsoft.com/office/drawing/2014/main" id="{ED3F1005-A219-4926-BFD3-D2463C32E571}"/>
              </a:ext>
            </a:extLst>
          </p:cNvPr>
          <p:cNvGrpSpPr/>
          <p:nvPr/>
        </p:nvGrpSpPr>
        <p:grpSpPr>
          <a:xfrm>
            <a:off x="558811" y="5295709"/>
            <a:ext cx="3110373" cy="461668"/>
            <a:chOff x="3716526" y="2460828"/>
            <a:chExt cx="3110375" cy="461665"/>
          </a:xfrm>
        </p:grpSpPr>
        <p:sp>
          <p:nvSpPr>
            <p:cNvPr id="21" name="TextBox 20">
              <a:extLst>
                <a:ext uri="{FF2B5EF4-FFF2-40B4-BE49-F238E27FC236}">
                  <a16:creationId xmlns:a16="http://schemas.microsoft.com/office/drawing/2014/main" id="{0B53D1E8-AF27-40F8-8B1B-230C8189FA10}"/>
                </a:ext>
              </a:extLst>
            </p:cNvPr>
            <p:cNvSpPr txBox="1"/>
            <p:nvPr/>
          </p:nvSpPr>
          <p:spPr>
            <a:xfrm>
              <a:off x="3800650" y="2460828"/>
              <a:ext cx="3026251" cy="461402"/>
            </a:xfrm>
            <a:prstGeom prst="rect">
              <a:avLst/>
            </a:prstGeom>
            <a:solidFill>
              <a:schemeClr val="tx1"/>
            </a:solidFill>
          </p:spPr>
          <p:txBody>
            <a:bodyPr wrap="square" rtlCol="0">
              <a:no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sudo apt-get update</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sudo apt install python3-gpiozero</a:t>
              </a:r>
            </a:p>
          </p:txBody>
        </p:sp>
        <p:sp>
          <p:nvSpPr>
            <p:cNvPr id="22" name="직사각형 21">
              <a:extLst>
                <a:ext uri="{FF2B5EF4-FFF2-40B4-BE49-F238E27FC236}">
                  <a16:creationId xmlns:a16="http://schemas.microsoft.com/office/drawing/2014/main" id="{E00CC906-8765-481F-837E-EC7581A28DED}"/>
                </a:ext>
              </a:extLst>
            </p:cNvPr>
            <p:cNvSpPr/>
            <p:nvPr/>
          </p:nvSpPr>
          <p:spPr>
            <a:xfrm>
              <a:off x="3716526" y="2460830"/>
              <a:ext cx="84124"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1">
                <a:latin typeface="Consolas" panose="020B0609020204030204" pitchFamily="49" charset="0"/>
              </a:endParaRPr>
            </a:p>
          </p:txBody>
        </p:sp>
      </p:grpSp>
      <p:sp>
        <p:nvSpPr>
          <p:cNvPr id="23" name="직사각형 22">
            <a:extLst>
              <a:ext uri="{FF2B5EF4-FFF2-40B4-BE49-F238E27FC236}">
                <a16:creationId xmlns:a16="http://schemas.microsoft.com/office/drawing/2014/main" id="{7ED917ED-B5A3-46C9-A197-57BF6E473424}"/>
              </a:ext>
            </a:extLst>
          </p:cNvPr>
          <p:cNvSpPr/>
          <p:nvPr/>
        </p:nvSpPr>
        <p:spPr>
          <a:xfrm>
            <a:off x="3923831" y="5211886"/>
            <a:ext cx="5275745" cy="545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If it is not installed normally, enter the left commands to install the GPIO Zero library.</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5"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5.1. GPIO Zero</a:t>
            </a:r>
          </a:p>
        </p:txBody>
      </p:sp>
    </p:spTree>
    <p:extLst>
      <p:ext uri="{BB962C8B-B14F-4D97-AF65-F5344CB8AC3E}">
        <p14:creationId xmlns:p14="http://schemas.microsoft.com/office/powerpoint/2010/main" val="618656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0" name="직사각형 19">
            <a:extLst>
              <a:ext uri="{FF2B5EF4-FFF2-40B4-BE49-F238E27FC236}">
                <a16:creationId xmlns:a16="http://schemas.microsoft.com/office/drawing/2014/main" id="{B74ADC6C-DA1D-4879-9FE6-F5D9FE6CFF0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Bộ</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dụng</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cụ</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I/O</a:t>
            </a:r>
          </a:p>
        </p:txBody>
      </p:sp>
      <p:sp>
        <p:nvSpPr>
          <p:cNvPr id="21" name="직사각형 20">
            <a:extLst>
              <a:ext uri="{FF2B5EF4-FFF2-40B4-BE49-F238E27FC236}">
                <a16:creationId xmlns:a16="http://schemas.microsoft.com/office/drawing/2014/main" id="{CA5B0EE5-1998-40B9-B629-9050562F4443}"/>
              </a:ext>
            </a:extLst>
          </p:cNvPr>
          <p:cNvSpPr/>
          <p:nvPr/>
        </p:nvSpPr>
        <p:spPr>
          <a:xfrm>
            <a:off x="580400" y="1944543"/>
            <a:ext cx="861025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Bộ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dụng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cụ</a:t>
            </a:r>
            <a:r>
              <a:rPr lang="en-US" altLang="ko-KR" sz="1401" dirty="0">
                <a:solidFill>
                  <a:schemeClr val="tx1"/>
                </a:solidFill>
                <a:latin typeface="SamsungOne-400" panose="020B0503030303020204" pitchFamily="34" charset="0"/>
                <a:ea typeface="SamsungOne-400" panose="020B0503030303020204" pitchFamily="34" charset="0"/>
              </a:rPr>
              <a:t> I/O </a:t>
            </a:r>
            <a:r>
              <a:rPr lang="en-US" altLang="ko-KR" sz="1401" dirty="0" err="1">
                <a:solidFill>
                  <a:schemeClr val="tx1"/>
                </a:solidFill>
                <a:latin typeface="SamsungOne-400" panose="020B0503030303020204" pitchFamily="34" charset="0"/>
                <a:ea typeface="SamsungOne-400" panose="020B0503030303020204" pitchFamily="34" charset="0"/>
              </a:rPr>
              <a:t>của</a:t>
            </a:r>
            <a:r>
              <a:rPr lang="en-US" altLang="ko-KR" sz="1401" dirty="0">
                <a:solidFill>
                  <a:schemeClr val="tx1"/>
                </a:solidFill>
                <a:latin typeface="SamsungOne-400" panose="020B0503030303020204" pitchFamily="34" charset="0"/>
                <a:ea typeface="SamsungOne-400" panose="020B0503030303020204" pitchFamily="34" charset="0"/>
              </a:rPr>
              <a:t> Raspberry Pi</a:t>
            </a:r>
          </a:p>
        </p:txBody>
      </p:sp>
      <p:sp>
        <p:nvSpPr>
          <p:cNvPr id="35" name="직사각형 34">
            <a:extLst>
              <a:ext uri="{FF2B5EF4-FFF2-40B4-BE49-F238E27FC236}">
                <a16:creationId xmlns:a16="http://schemas.microsoft.com/office/drawing/2014/main" id="{47F38957-D1E2-480E-9DA6-087BF616041C}"/>
              </a:ext>
            </a:extLst>
          </p:cNvPr>
          <p:cNvSpPr/>
          <p:nvPr/>
        </p:nvSpPr>
        <p:spPr>
          <a:xfrm>
            <a:off x="558811" y="2257222"/>
            <a:ext cx="8654927" cy="39547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nvGrpSpPr>
          <p:cNvPr id="4" name="그룹 3">
            <a:extLst>
              <a:ext uri="{FF2B5EF4-FFF2-40B4-BE49-F238E27FC236}">
                <a16:creationId xmlns:a16="http://schemas.microsoft.com/office/drawing/2014/main" id="{F8722B9D-85D7-4141-8EB2-7A787CCA0751}"/>
              </a:ext>
            </a:extLst>
          </p:cNvPr>
          <p:cNvGrpSpPr/>
          <p:nvPr/>
        </p:nvGrpSpPr>
        <p:grpSpPr>
          <a:xfrm>
            <a:off x="6382799" y="4154645"/>
            <a:ext cx="2548041" cy="1974248"/>
            <a:chOff x="6382786" y="4371207"/>
            <a:chExt cx="2548041" cy="1974246"/>
          </a:xfrm>
        </p:grpSpPr>
        <p:pic>
          <p:nvPicPr>
            <p:cNvPr id="36" name="Picture 3">
              <a:extLst>
                <a:ext uri="{FF2B5EF4-FFF2-40B4-BE49-F238E27FC236}">
                  <a16:creationId xmlns:a16="http://schemas.microsoft.com/office/drawing/2014/main" id="{3F1FBBDC-3ECB-4339-91F4-188C0E5A09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550" t="52708" r="4378" b="22044"/>
            <a:stretch/>
          </p:blipFill>
          <p:spPr bwMode="auto">
            <a:xfrm>
              <a:off x="6902426" y="4371207"/>
              <a:ext cx="1508760" cy="115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a:extLst>
                <a:ext uri="{FF2B5EF4-FFF2-40B4-BE49-F238E27FC236}">
                  <a16:creationId xmlns:a16="http://schemas.microsoft.com/office/drawing/2014/main" id="{4837D572-B62A-417E-9C70-A98AC04224B2}"/>
                </a:ext>
              </a:extLst>
            </p:cNvPr>
            <p:cNvSpPr txBox="1"/>
            <p:nvPr/>
          </p:nvSpPr>
          <p:spPr>
            <a:xfrm>
              <a:off x="6382786" y="5653341"/>
              <a:ext cx="2548041" cy="692112"/>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Điện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trở</a:t>
              </a:r>
              <a:r>
                <a:rPr lang="en-US" altLang="ko-KR" sz="1299" dirty="0">
                  <a:latin typeface="SamsungOne-400" panose="020B0503030303020204" pitchFamily="34" charset="0"/>
                  <a:ea typeface="SamsungOne-400" panose="020B0503030303020204" pitchFamily="34" charset="0"/>
                </a:rPr>
                <a:t> 1/4 W 5%</a:t>
              </a:r>
            </a:p>
            <a:p>
              <a:r>
                <a:rPr lang="en-US" altLang="ko-KR" sz="1299" dirty="0">
                  <a:latin typeface="SamsungOne-400" panose="020B0503030303020204" pitchFamily="34" charset="0"/>
                  <a:ea typeface="SamsungOne-400" panose="020B0503030303020204" pitchFamily="34" charset="0"/>
                </a:rPr>
                <a:t>220/1 K/4,7 K/10 K</a:t>
              </a:r>
            </a:p>
            <a:p>
              <a:r>
                <a:rPr lang="en-US" altLang="ko-KR" sz="1299" dirty="0">
                  <a:latin typeface="SamsungOne-400" panose="020B0503030303020204" pitchFamily="34" charset="0"/>
                  <a:ea typeface="SamsungOne-400" panose="020B0503030303020204" pitchFamily="34" charset="0"/>
                </a:rPr>
                <a:t>(10 </a:t>
              </a:r>
              <a:r>
                <a:rPr lang="en-US" altLang="ko-KR" sz="1299" dirty="0" err="1">
                  <a:latin typeface="SamsungOne-400" panose="020B0503030303020204" pitchFamily="34" charset="0"/>
                  <a:ea typeface="SamsungOne-400" panose="020B0503030303020204" pitchFamily="34" charset="0"/>
                </a:rPr>
                <a:t>điện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trở</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mỗi</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bộ</a:t>
              </a:r>
              <a:r>
                <a:rPr lang="en-US" altLang="ko-KR" sz="1299" dirty="0">
                  <a:latin typeface="SamsungOne-400" panose="020B0503030303020204" pitchFamily="34" charset="0"/>
                  <a:ea typeface="SamsungOne-400" panose="020B0503030303020204" pitchFamily="34" charset="0"/>
                </a:rPr>
                <a:t>)</a:t>
              </a:r>
            </a:p>
          </p:txBody>
        </p:sp>
      </p:grpSp>
      <p:grpSp>
        <p:nvGrpSpPr>
          <p:cNvPr id="41" name="그룹 40">
            <a:extLst>
              <a:ext uri="{FF2B5EF4-FFF2-40B4-BE49-F238E27FC236}">
                <a16:creationId xmlns:a16="http://schemas.microsoft.com/office/drawing/2014/main" id="{0A932A45-9C99-4976-8B0E-4784C5064278}"/>
              </a:ext>
            </a:extLst>
          </p:cNvPr>
          <p:cNvGrpSpPr/>
          <p:nvPr/>
        </p:nvGrpSpPr>
        <p:grpSpPr>
          <a:xfrm>
            <a:off x="455873" y="2271997"/>
            <a:ext cx="8595127" cy="1741978"/>
            <a:chOff x="538562" y="2241550"/>
            <a:chExt cx="8595124" cy="1741978"/>
          </a:xfrm>
        </p:grpSpPr>
        <p:sp>
          <p:nvSpPr>
            <p:cNvPr id="42" name="TextBox 41">
              <a:extLst>
                <a:ext uri="{FF2B5EF4-FFF2-40B4-BE49-F238E27FC236}">
                  <a16:creationId xmlns:a16="http://schemas.microsoft.com/office/drawing/2014/main" id="{D074D6D0-8D58-4D15-B699-2B182AA3C40E}"/>
                </a:ext>
              </a:extLst>
            </p:cNvPr>
            <p:cNvSpPr txBox="1"/>
            <p:nvPr/>
          </p:nvSpPr>
          <p:spPr>
            <a:xfrm>
              <a:off x="6360556" y="3491342"/>
              <a:ext cx="2773130" cy="492186"/>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Cáp</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nối</a:t>
              </a:r>
              <a:r>
                <a:rPr lang="en-US" altLang="ko-KR" sz="1299" dirty="0">
                  <a:latin typeface="SamsungOne-400" panose="020B0503030303020204" pitchFamily="34" charset="0"/>
                  <a:ea typeface="SamsungOne-400" panose="020B0503030303020204" pitchFamily="34" charset="0"/>
                </a:rPr>
                <a:t> 20 cm </a:t>
              </a:r>
              <a:r>
                <a:rPr lang="en-US" altLang="ko-KR" sz="1299" dirty="0" err="1">
                  <a:latin typeface="SamsungOne-400" panose="020B0503030303020204" pitchFamily="34" charset="0"/>
                  <a:ea typeface="SamsungOne-400" panose="020B0503030303020204" pitchFamily="34" charset="0"/>
                </a:rPr>
                <a:t>cho</a:t>
              </a:r>
              <a:r>
                <a:rPr lang="en-US" altLang="ko-KR" sz="1299" dirty="0">
                  <a:latin typeface="SamsungOne-400" panose="020B0503030303020204" pitchFamily="34" charset="0"/>
                  <a:ea typeface="SamsungOne-400" panose="020B0503030303020204" pitchFamily="34" charset="0"/>
                </a:rPr>
                <a:t> ổ </a:t>
              </a:r>
              <a:r>
                <a:rPr lang="en-US" altLang="ko-KR" sz="1299" dirty="0" err="1">
                  <a:latin typeface="SamsungOne-400" panose="020B0503030303020204" pitchFamily="34" charset="0"/>
                  <a:ea typeface="SamsungOne-400" panose="020B0503030303020204" pitchFamily="34" charset="0"/>
                </a:rPr>
                <a:t>cắm</a:t>
              </a:r>
              <a:r>
                <a:rPr lang="en-US" altLang="ko-KR" sz="1299" dirty="0">
                  <a:latin typeface="SamsungOne-400" panose="020B0503030303020204" pitchFamily="34" charset="0"/>
                  <a:ea typeface="SamsungOne-400" panose="020B0503030303020204" pitchFamily="34" charset="0"/>
                </a:rPr>
                <a:t> (M/F, M/M)</a:t>
              </a:r>
            </a:p>
            <a:p>
              <a:endParaRPr lang="ko-KR" altLang="en-US" sz="1299" dirty="0">
                <a:latin typeface="SamsungOne-400" panose="020B0503030303020204" pitchFamily="34" charset="0"/>
              </a:endParaRPr>
            </a:p>
          </p:txBody>
        </p:sp>
        <p:grpSp>
          <p:nvGrpSpPr>
            <p:cNvPr id="43" name="그룹 42">
              <a:extLst>
                <a:ext uri="{FF2B5EF4-FFF2-40B4-BE49-F238E27FC236}">
                  <a16:creationId xmlns:a16="http://schemas.microsoft.com/office/drawing/2014/main" id="{7311AB76-C2B1-4B10-B241-9CBAE3825682}"/>
                </a:ext>
              </a:extLst>
            </p:cNvPr>
            <p:cNvGrpSpPr/>
            <p:nvPr/>
          </p:nvGrpSpPr>
          <p:grpSpPr>
            <a:xfrm>
              <a:off x="538562" y="2241550"/>
              <a:ext cx="7955317" cy="1741978"/>
              <a:chOff x="538562" y="2241550"/>
              <a:chExt cx="7955317" cy="1741978"/>
            </a:xfrm>
          </p:grpSpPr>
          <p:sp>
            <p:nvSpPr>
              <p:cNvPr id="44" name="TextBox 43">
                <a:extLst>
                  <a:ext uri="{FF2B5EF4-FFF2-40B4-BE49-F238E27FC236}">
                    <a16:creationId xmlns:a16="http://schemas.microsoft.com/office/drawing/2014/main" id="{8986E36C-0438-460E-A989-985353D85D30}"/>
                  </a:ext>
                </a:extLst>
              </p:cNvPr>
              <p:cNvSpPr txBox="1"/>
              <p:nvPr/>
            </p:nvSpPr>
            <p:spPr>
              <a:xfrm>
                <a:off x="538562" y="3491342"/>
                <a:ext cx="2918298"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sz="1299" dirty="0">
                    <a:latin typeface="SamsungOne-400" panose="020B0503030303020204" pitchFamily="34" charset="0"/>
                    <a:ea typeface="SamsungOne-400" panose="020B0503030303020204" pitchFamily="34" charset="0"/>
                  </a:rPr>
                  <a:t>Bo </a:t>
                </a:r>
                <a:r>
                  <a:rPr lang="en-US" altLang="ko-KR" sz="1299" dirty="0" err="1">
                    <a:latin typeface="SamsungOne-400" panose="020B0503030303020204" pitchFamily="34" charset="0"/>
                    <a:ea typeface="SamsungOne-400" panose="020B0503030303020204" pitchFamily="34" charset="0"/>
                  </a:rPr>
                  <a:t>mạch</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cắm</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dây</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không</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mối</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hàn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cỡ</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nhỏ</a:t>
                </a:r>
                <a:endParaRPr lang="en-US" altLang="ko-KR" sz="1299" dirty="0">
                  <a:latin typeface="SamsungOne-400" panose="020B0503030303020204" pitchFamily="34" charset="0"/>
                  <a:ea typeface="SamsungOne-400" panose="020B0503030303020204" pitchFamily="34" charset="0"/>
                </a:endParaRPr>
              </a:p>
            </p:txBody>
          </p:sp>
          <p:sp>
            <p:nvSpPr>
              <p:cNvPr id="45" name="TextBox 44">
                <a:extLst>
                  <a:ext uri="{FF2B5EF4-FFF2-40B4-BE49-F238E27FC236}">
                    <a16:creationId xmlns:a16="http://schemas.microsoft.com/office/drawing/2014/main" id="{F869B381-6ECC-4FDF-B509-449B410DCA74}"/>
                  </a:ext>
                </a:extLst>
              </p:cNvPr>
              <p:cNvSpPr txBox="1"/>
              <p:nvPr/>
            </p:nvSpPr>
            <p:spPr>
              <a:xfrm>
                <a:off x="3629845" y="3491342"/>
                <a:ext cx="2631232" cy="492186"/>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sz="1299" dirty="0">
                    <a:latin typeface="SamsungOne-400" panose="020B0503030303020204" pitchFamily="34" charset="0"/>
                    <a:ea typeface="SamsungOne-400" panose="020B0503030303020204" pitchFamily="34" charset="0"/>
                  </a:rPr>
                  <a:t>GPIO 40 </a:t>
                </a:r>
                <a:r>
                  <a:rPr lang="en-US" altLang="ko-KR" sz="1299" dirty="0" err="1">
                    <a:latin typeface="SamsungOne-400" panose="020B0503030303020204" pitchFamily="34" charset="0"/>
                    <a:ea typeface="SamsungOne-400" panose="020B0503030303020204" pitchFamily="34" charset="0"/>
                  </a:rPr>
                  <a:t>chân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hình</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chữ</a:t>
                </a:r>
                <a:r>
                  <a:rPr lang="en-US" altLang="ko-KR" sz="1299" dirty="0">
                    <a:latin typeface="SamsungOne-400" panose="020B0503030303020204" pitchFamily="34" charset="0"/>
                    <a:ea typeface="SamsungOne-400" panose="020B0503030303020204" pitchFamily="34" charset="0"/>
                  </a:rPr>
                  <a:t> T</a:t>
                </a:r>
              </a:p>
              <a:p>
                <a:r>
                  <a:rPr lang="en-US" altLang="ko-KR" sz="1299" dirty="0" err="1">
                    <a:latin typeface="SamsungOne-400" panose="020B0503030303020204" pitchFamily="34" charset="0"/>
                    <a:ea typeface="SamsungOne-400" panose="020B0503030303020204" pitchFamily="34" charset="0"/>
                  </a:rPr>
                  <a:t>Mô-đun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mở</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rộng</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gốm</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cáp</a:t>
                </a:r>
                <a:r>
                  <a:rPr lang="en-US" altLang="ko-KR" sz="1299" dirty="0">
                    <a:latin typeface="SamsungOne-400" panose="020B0503030303020204" pitchFamily="34" charset="0"/>
                    <a:ea typeface="SamsungOne-400" panose="020B0503030303020204" pitchFamily="34" charset="0"/>
                  </a:rPr>
                  <a:t> 40 </a:t>
                </a:r>
                <a:r>
                  <a:rPr lang="en-US" altLang="ko-KR" sz="1299" dirty="0" err="1">
                    <a:latin typeface="SamsungOne-400" panose="020B0503030303020204" pitchFamily="34" charset="0"/>
                    <a:ea typeface="SamsungOne-400" panose="020B0503030303020204" pitchFamily="34" charset="0"/>
                  </a:rPr>
                  <a:t>chân</a:t>
                </a:r>
                <a:r>
                  <a:rPr lang="en-US" altLang="ko-KR" sz="1299" dirty="0">
                    <a:latin typeface="SamsungOne-400" panose="020B0503030303020204" pitchFamily="34" charset="0"/>
                    <a:ea typeface="SamsungOne-400" panose="020B0503030303020204" pitchFamily="34" charset="0"/>
                  </a:rPr>
                  <a:t>)</a:t>
                </a:r>
              </a:p>
            </p:txBody>
          </p:sp>
          <p:pic>
            <p:nvPicPr>
              <p:cNvPr id="46" name="Picture 3">
                <a:extLst>
                  <a:ext uri="{FF2B5EF4-FFF2-40B4-BE49-F238E27FC236}">
                    <a16:creationId xmlns:a16="http://schemas.microsoft.com/office/drawing/2014/main" id="{D36CB6ED-33B3-4801-AC4D-8A2CA8BABC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52" t="4163" r="69349" b="70588"/>
              <a:stretch/>
            </p:blipFill>
            <p:spPr bwMode="auto">
              <a:xfrm>
                <a:off x="1182369" y="2241550"/>
                <a:ext cx="1630680" cy="115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a:extLst>
                  <a:ext uri="{FF2B5EF4-FFF2-40B4-BE49-F238E27FC236}">
                    <a16:creationId xmlns:a16="http://schemas.microsoft.com/office/drawing/2014/main" id="{B4219E38-4047-460A-9F90-C74AF7F0CD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187" t="3980" r="37487" b="72765"/>
              <a:stretch/>
            </p:blipFill>
            <p:spPr bwMode="auto">
              <a:xfrm>
                <a:off x="4202241" y="2292539"/>
                <a:ext cx="152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3">
                <a:extLst>
                  <a:ext uri="{FF2B5EF4-FFF2-40B4-BE49-F238E27FC236}">
                    <a16:creationId xmlns:a16="http://schemas.microsoft.com/office/drawing/2014/main" id="{FCA87007-2887-4A77-A9FF-7027B0E542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652" t="4205" r="5528" b="69883"/>
              <a:stretch/>
            </p:blipFill>
            <p:spPr bwMode="auto">
              <a:xfrm>
                <a:off x="7000359" y="2272840"/>
                <a:ext cx="1493520" cy="118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 name="그룹 1">
            <a:extLst>
              <a:ext uri="{FF2B5EF4-FFF2-40B4-BE49-F238E27FC236}">
                <a16:creationId xmlns:a16="http://schemas.microsoft.com/office/drawing/2014/main" id="{7A4EBE68-0555-4DBF-A71F-3D228E31E3D3}"/>
              </a:ext>
            </a:extLst>
          </p:cNvPr>
          <p:cNvGrpSpPr/>
          <p:nvPr/>
        </p:nvGrpSpPr>
        <p:grpSpPr>
          <a:xfrm>
            <a:off x="1020543" y="4091827"/>
            <a:ext cx="1862920" cy="2037067"/>
            <a:chOff x="1020530" y="4308389"/>
            <a:chExt cx="1862919" cy="2037064"/>
          </a:xfrm>
        </p:grpSpPr>
        <p:sp>
          <p:nvSpPr>
            <p:cNvPr id="37" name="TextBox 36">
              <a:extLst>
                <a:ext uri="{FF2B5EF4-FFF2-40B4-BE49-F238E27FC236}">
                  <a16:creationId xmlns:a16="http://schemas.microsoft.com/office/drawing/2014/main" id="{BA10B7C2-CDE7-4E2C-9F93-F0A0F691EA3D}"/>
                </a:ext>
              </a:extLst>
            </p:cNvPr>
            <p:cNvSpPr txBox="1"/>
            <p:nvPr/>
          </p:nvSpPr>
          <p:spPr>
            <a:xfrm>
              <a:off x="1020530" y="5653341"/>
              <a:ext cx="1862919" cy="692112"/>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Đèn</a:t>
              </a:r>
              <a:r>
                <a:rPr lang="en-US" altLang="ko-KR" sz="1299" dirty="0">
                  <a:latin typeface="SamsungOne-400" panose="020B0503030303020204" pitchFamily="34" charset="0"/>
                  <a:ea typeface="SamsungOne-400" panose="020B0503030303020204" pitchFamily="34" charset="0"/>
                </a:rPr>
                <a:t> LED 5 mm </a:t>
              </a:r>
              <a:r>
                <a:rPr lang="en-US" altLang="ko-KR" sz="1299" dirty="0" err="1">
                  <a:latin typeface="SamsungOne-400" panose="020B0503030303020204" pitchFamily="34" charset="0"/>
                  <a:ea typeface="SamsungOne-400" panose="020B0503030303020204" pitchFamily="34" charset="0"/>
                </a:rPr>
                <a:t>Đỏ</a:t>
              </a:r>
              <a:r>
                <a:rPr lang="en-US" altLang="ko-KR" sz="1299" dirty="0">
                  <a:latin typeface="SamsungOne-400" panose="020B0503030303020204" pitchFamily="34" charset="0"/>
                  <a:ea typeface="SamsungOne-400" panose="020B0503030303020204" pitchFamily="34" charset="0"/>
                </a:rPr>
                <a:t>/</a:t>
              </a:r>
              <a:r>
                <a:rPr lang="en-US" altLang="ko-KR" sz="1299" dirty="0" err="1">
                  <a:latin typeface="SamsungOne-400" panose="020B0503030303020204" pitchFamily="34" charset="0"/>
                  <a:ea typeface="SamsungOne-400" panose="020B0503030303020204" pitchFamily="34" charset="0"/>
                </a:rPr>
                <a:t>Xanh</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lá</a:t>
              </a:r>
              <a:r>
                <a:rPr lang="en-US" altLang="ko-KR" sz="1299" dirty="0">
                  <a:latin typeface="SamsungOne-400" panose="020B0503030303020204" pitchFamily="34" charset="0"/>
                  <a:ea typeface="SamsungOne-400" panose="020B0503030303020204" pitchFamily="34" charset="0"/>
                </a:rPr>
                <a:t>/</a:t>
              </a:r>
              <a:r>
                <a:rPr lang="en-US" altLang="ko-KR" sz="1299" dirty="0" err="1">
                  <a:latin typeface="SamsungOne-400" panose="020B0503030303020204" pitchFamily="34" charset="0"/>
                  <a:ea typeface="SamsungOne-400" panose="020B0503030303020204" pitchFamily="34" charset="0"/>
                </a:rPr>
                <a:t>Vàng</a:t>
              </a:r>
              <a:r>
                <a:rPr lang="en-US" altLang="ko-KR" sz="1299" dirty="0">
                  <a:latin typeface="SamsungOne-400" panose="020B0503030303020204" pitchFamily="34" charset="0"/>
                  <a:ea typeface="SamsungOne-400" panose="020B0503030303020204" pitchFamily="34" charset="0"/>
                </a:rPr>
                <a:t> (5 </a:t>
              </a:r>
              <a:r>
                <a:rPr lang="en-US" altLang="ko-KR" sz="1299" dirty="0" err="1">
                  <a:latin typeface="SamsungOne-400" panose="020B0503030303020204" pitchFamily="34" charset="0"/>
                  <a:ea typeface="SamsungOne-400" panose="020B0503030303020204" pitchFamily="34" charset="0"/>
                </a:rPr>
                <a:t>đèn</a:t>
              </a:r>
              <a:r>
                <a:rPr lang="en-US" altLang="ko-KR" sz="1299" dirty="0">
                  <a:latin typeface="SamsungOne-400" panose="020B0503030303020204" pitchFamily="34" charset="0"/>
                  <a:ea typeface="SamsungOne-400" panose="020B0503030303020204" pitchFamily="34" charset="0"/>
                </a:rPr>
                <a:t> LED </a:t>
              </a:r>
              <a:r>
                <a:rPr lang="en-US" altLang="ko-KR" sz="1299" dirty="0" err="1">
                  <a:latin typeface="SamsungOne-400" panose="020B0503030303020204" pitchFamily="34" charset="0"/>
                  <a:ea typeface="SamsungOne-400" panose="020B0503030303020204" pitchFamily="34" charset="0"/>
                </a:rPr>
                <a:t>mỗi</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bộ</a:t>
              </a:r>
              <a:r>
                <a:rPr lang="en-US" altLang="ko-KR" sz="1299" dirty="0">
                  <a:latin typeface="SamsungOne-400" panose="020B0503030303020204" pitchFamily="34" charset="0"/>
                  <a:ea typeface="SamsungOne-400" panose="020B0503030303020204" pitchFamily="34" charset="0"/>
                </a:rPr>
                <a:t>)</a:t>
              </a:r>
            </a:p>
          </p:txBody>
        </p:sp>
        <p:pic>
          <p:nvPicPr>
            <p:cNvPr id="49" name="Picture 3">
              <a:extLst>
                <a:ext uri="{FF2B5EF4-FFF2-40B4-BE49-F238E27FC236}">
                  <a16:creationId xmlns:a16="http://schemas.microsoft.com/office/drawing/2014/main" id="{DBC3982D-BE41-45C2-AF98-2E48E143E0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14" t="54137" r="70307" b="20615"/>
            <a:stretch/>
          </p:blipFill>
          <p:spPr bwMode="auto">
            <a:xfrm>
              <a:off x="1182369" y="4308389"/>
              <a:ext cx="1539240" cy="115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그룹 2">
            <a:extLst>
              <a:ext uri="{FF2B5EF4-FFF2-40B4-BE49-F238E27FC236}">
                <a16:creationId xmlns:a16="http://schemas.microsoft.com/office/drawing/2014/main" id="{E4B19BA7-9DCE-4985-AAAD-2D10F3A071A4}"/>
              </a:ext>
            </a:extLst>
          </p:cNvPr>
          <p:cNvGrpSpPr/>
          <p:nvPr/>
        </p:nvGrpSpPr>
        <p:grpSpPr>
          <a:xfrm>
            <a:off x="3182159" y="4200185"/>
            <a:ext cx="3564181" cy="1728786"/>
            <a:chOff x="3182151" y="4416745"/>
            <a:chExt cx="3564185" cy="1728781"/>
          </a:xfrm>
        </p:grpSpPr>
        <p:sp>
          <p:nvSpPr>
            <p:cNvPr id="38" name="TextBox 37">
              <a:extLst>
                <a:ext uri="{FF2B5EF4-FFF2-40B4-BE49-F238E27FC236}">
                  <a16:creationId xmlns:a16="http://schemas.microsoft.com/office/drawing/2014/main" id="{BDAF7272-B63D-46F9-A06F-FB9E662FD2FA}"/>
                </a:ext>
              </a:extLst>
            </p:cNvPr>
            <p:cNvSpPr txBox="1"/>
            <p:nvPr/>
          </p:nvSpPr>
          <p:spPr>
            <a:xfrm>
              <a:off x="3182151" y="5653341"/>
              <a:ext cx="3564185" cy="492185"/>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vi-VN" altLang="ko-KR" sz="1299" dirty="0">
                  <a:latin typeface="SamsungOne-400" panose="020B0503030303020204" pitchFamily="34" charset="0"/>
                  <a:ea typeface="SamsungOne-400" panose="020B0503030303020204" pitchFamily="34" charset="0"/>
                </a:rPr>
                <a:t>7 công tắc nút ấn</a:t>
              </a:r>
            </a:p>
            <a:p>
              <a:r>
                <a:rPr lang="vi-VN" altLang="ko-KR" sz="1299" dirty="0">
                  <a:latin typeface="SamsungOne-400" panose="020B0503030303020204" pitchFamily="34" charset="0"/>
                  <a:ea typeface="SamsungOne-400" panose="020B0503030303020204" pitchFamily="34" charset="0"/>
                </a:rPr>
                <a:t>(Đen, Đỏ, Trắng, Xám, Vàng, Xanh dương, Xanh lá)</a:t>
              </a:r>
            </a:p>
          </p:txBody>
        </p:sp>
        <p:pic>
          <p:nvPicPr>
            <p:cNvPr id="50" name="Picture 3">
              <a:extLst>
                <a:ext uri="{FF2B5EF4-FFF2-40B4-BE49-F238E27FC236}">
                  <a16:creationId xmlns:a16="http://schemas.microsoft.com/office/drawing/2014/main" id="{5BB8B44E-2D02-4200-ADFA-A63210ADB8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386" t="52376" r="37920" b="20668"/>
            <a:stretch/>
          </p:blipFill>
          <p:spPr bwMode="auto">
            <a:xfrm>
              <a:off x="4232541" y="4416745"/>
              <a:ext cx="1425837" cy="123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303061489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Mini Project using GPIO Zero</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5.</a:t>
            </a:r>
          </a:p>
        </p:txBody>
      </p:sp>
      <p:sp>
        <p:nvSpPr>
          <p:cNvPr id="12" name="직사각형 11">
            <a:extLst>
              <a:ext uri="{FF2B5EF4-FFF2-40B4-BE49-F238E27FC236}">
                <a16:creationId xmlns:a16="http://schemas.microsoft.com/office/drawing/2014/main" id="{8ADAFD88-6BF2-44F4-959D-A6BAD0E09CC5}"/>
              </a:ext>
            </a:extLst>
          </p:cNvPr>
          <p:cNvSpPr/>
          <p:nvPr/>
        </p:nvSpPr>
        <p:spPr>
          <a:xfrm>
            <a:off x="1054120" y="4003784"/>
            <a:ext cx="5993457"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5.1. GPIO Zero</a:t>
            </a: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5.2. Control LEDs with GPIO Zero</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5.3. Using Buttons with GPIO Zero</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5.4. Sensors with GPIO Zero</a:t>
            </a:r>
          </a:p>
        </p:txBody>
      </p:sp>
    </p:spTree>
    <p:extLst>
      <p:ext uri="{BB962C8B-B14F-4D97-AF65-F5344CB8AC3E}">
        <p14:creationId xmlns:p14="http://schemas.microsoft.com/office/powerpoint/2010/main" val="601647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5.2. Control LEDs with GPIO Zero</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2" name="직사각형 11">
            <a:extLst>
              <a:ext uri="{FF2B5EF4-FFF2-40B4-BE49-F238E27FC236}">
                <a16:creationId xmlns:a16="http://schemas.microsoft.com/office/drawing/2014/main" id="{A9C79FC8-CC23-4B8D-87D5-19AB14807A0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Control LED</a:t>
            </a:r>
          </a:p>
        </p:txBody>
      </p:sp>
      <p:sp>
        <p:nvSpPr>
          <p:cNvPr id="13" name="직사각형 12">
            <a:extLst>
              <a:ext uri="{FF2B5EF4-FFF2-40B4-BE49-F238E27FC236}">
                <a16:creationId xmlns:a16="http://schemas.microsoft.com/office/drawing/2014/main" id="{850BF4A6-3A19-4F7B-8FBE-A743D933A73F}"/>
              </a:ext>
            </a:extLst>
          </p:cNvPr>
          <p:cNvSpPr/>
          <p:nvPr/>
        </p:nvSpPr>
        <p:spPr>
          <a:xfrm>
            <a:off x="580400" y="18683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Blink a LED with GPIO Zero</a:t>
            </a:r>
          </a:p>
        </p:txBody>
      </p:sp>
      <p:sp>
        <p:nvSpPr>
          <p:cNvPr id="18" name="직사각형 17">
            <a:extLst>
              <a:ext uri="{FF2B5EF4-FFF2-40B4-BE49-F238E27FC236}">
                <a16:creationId xmlns:a16="http://schemas.microsoft.com/office/drawing/2014/main" id="{7114DC50-EA91-4B50-A363-86D21CF4BFE7}"/>
              </a:ext>
            </a:extLst>
          </p:cNvPr>
          <p:cNvSpPr/>
          <p:nvPr/>
        </p:nvSpPr>
        <p:spPr>
          <a:xfrm>
            <a:off x="3797917" y="2159642"/>
            <a:ext cx="5401660" cy="125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Make one LED blink by using GPIO Zero.</a:t>
            </a:r>
          </a:p>
          <a:p>
            <a:pPr marL="182548" indent="-182548">
              <a:spcAft>
                <a:spcPts val="802"/>
              </a:spcAft>
              <a:buClr>
                <a:srgbClr val="193EB0"/>
              </a:buClr>
              <a:buFont typeface="SamsungOne 400" panose="020B0503030303020204" pitchFamily="34" charset="0"/>
              <a:buChar char="‣"/>
            </a:pPr>
            <a:r>
              <a:rPr lang="en-US" altLang="ko-KR" sz="1299" b="1" dirty="0">
                <a:solidFill>
                  <a:srgbClr val="1429A0"/>
                </a:solidFill>
                <a:latin typeface="SamsungOne-400" panose="020B0503030303020204" pitchFamily="34" charset="0"/>
                <a:ea typeface="SamsungOne-400" panose="020B0503030303020204" pitchFamily="34" charset="0"/>
              </a:rPr>
              <a:t>Circuit Diagram</a:t>
            </a:r>
            <a:endParaRPr lang="ko-KR" altLang="en-US" sz="1299" b="1" dirty="0">
              <a:solidFill>
                <a:srgbClr val="1429A0"/>
              </a:solidFill>
              <a:latin typeface="SamsungOne-400" panose="020B0503030303020204" pitchFamily="34" charset="0"/>
              <a:ea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GPIO 14 – LED Anode(+)</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LED Cathode(-) – Resistor – Raspberry Pi GND</a:t>
            </a:r>
          </a:p>
        </p:txBody>
      </p:sp>
      <p:sp>
        <p:nvSpPr>
          <p:cNvPr id="14" name="Rectangle 12">
            <a:extLst>
              <a:ext uri="{FF2B5EF4-FFF2-40B4-BE49-F238E27FC236}">
                <a16:creationId xmlns:a16="http://schemas.microsoft.com/office/drawing/2014/main" id="{A52BA1A3-BA7E-4A24-AE38-81D15CCE85B4}"/>
              </a:ext>
            </a:extLst>
          </p:cNvPr>
          <p:cNvSpPr/>
          <p:nvPr/>
        </p:nvSpPr>
        <p:spPr>
          <a:xfrm flipV="1">
            <a:off x="558804" y="2169154"/>
            <a:ext cx="3087227" cy="3738764"/>
          </a:xfrm>
          <a:prstGeom prst="roundRect">
            <a:avLst>
              <a:gd name="adj" fmla="val 0"/>
            </a:avLst>
          </a:prstGeom>
          <a:solidFill>
            <a:schemeClr val="bg1"/>
          </a:solidFill>
          <a:ln w="6350">
            <a:solidFill>
              <a:schemeClr val="bg1">
                <a:lumMod val="85000"/>
              </a:schemeClr>
            </a:solidFill>
          </a:ln>
        </p:spPr>
        <p:txBody>
          <a:bodyPr wrap="square" lIns="180001" tIns="72000" rIns="180001" bIns="72000">
            <a:noAutofit/>
            <a:scene3d>
              <a:camera prst="orthographicFront"/>
              <a:lightRig rig="threePt" dir="t"/>
            </a:scene3d>
            <a:sp3d>
              <a:bevelT w="0" h="6350"/>
            </a:sp3d>
          </a:bodyPr>
          <a:lstStyle/>
          <a:p>
            <a:pPr algn="just"/>
            <a:endParaRPr lang="fr-FR" altLang="ko-KR" sz="1299"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15" name="그림 14">
            <a:extLst>
              <a:ext uri="{FF2B5EF4-FFF2-40B4-BE49-F238E27FC236}">
                <a16:creationId xmlns:a16="http://schemas.microsoft.com/office/drawing/2014/main" id="{35B88043-8E36-4B19-B42C-811FBBE21584}"/>
              </a:ext>
            </a:extLst>
          </p:cNvPr>
          <p:cNvPicPr>
            <a:picLocks noChangeAspect="1"/>
          </p:cNvPicPr>
          <p:nvPr/>
        </p:nvPicPr>
        <p:blipFill>
          <a:blip r:embed="rId4"/>
          <a:stretch>
            <a:fillRect/>
          </a:stretch>
        </p:blipFill>
        <p:spPr>
          <a:xfrm>
            <a:off x="710689" y="2245798"/>
            <a:ext cx="2783460" cy="3585475"/>
          </a:xfrm>
          <a:prstGeom prst="rect">
            <a:avLst/>
          </a:prstGeom>
        </p:spPr>
      </p:pic>
      <p:grpSp>
        <p:nvGrpSpPr>
          <p:cNvPr id="11" name="그룹 10">
            <a:extLst>
              <a:ext uri="{FF2B5EF4-FFF2-40B4-BE49-F238E27FC236}">
                <a16:creationId xmlns:a16="http://schemas.microsoft.com/office/drawing/2014/main" id="{73AC922B-A103-4C92-8CF1-4CA21400188C}"/>
              </a:ext>
            </a:extLst>
          </p:cNvPr>
          <p:cNvGrpSpPr/>
          <p:nvPr/>
        </p:nvGrpSpPr>
        <p:grpSpPr>
          <a:xfrm>
            <a:off x="858957" y="4072743"/>
            <a:ext cx="2672189" cy="1758535"/>
            <a:chOff x="853049" y="4236765"/>
            <a:chExt cx="2620730" cy="1778899"/>
          </a:xfrm>
        </p:grpSpPr>
        <p:pic>
          <p:nvPicPr>
            <p:cNvPr id="16" name="Picture 6" descr="Read Just Enough Raspberry Pi | Leanpub">
              <a:extLst>
                <a:ext uri="{FF2B5EF4-FFF2-40B4-BE49-F238E27FC236}">
                  <a16:creationId xmlns:a16="http://schemas.microsoft.com/office/drawing/2014/main" id="{D16E6587-0FA9-40AB-AAD7-1F03B670FBE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51"/>
            <a:stretch/>
          </p:blipFill>
          <p:spPr bwMode="auto">
            <a:xfrm>
              <a:off x="853049" y="4454353"/>
              <a:ext cx="2620730" cy="15613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ad Just Enough Raspberry Pi | Leanpub">
              <a:extLst>
                <a:ext uri="{FF2B5EF4-FFF2-40B4-BE49-F238E27FC236}">
                  <a16:creationId xmlns:a16="http://schemas.microsoft.com/office/drawing/2014/main" id="{CCE511F5-BBAE-4E6A-9B2E-B905FF740AD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54" t="-2599" b="1"/>
            <a:stretch/>
          </p:blipFill>
          <p:spPr bwMode="auto">
            <a:xfrm>
              <a:off x="2825268" y="4236765"/>
              <a:ext cx="648511" cy="17788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77618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5" name="직사각형 14">
            <a:extLst>
              <a:ext uri="{FF2B5EF4-FFF2-40B4-BE49-F238E27FC236}">
                <a16:creationId xmlns:a16="http://schemas.microsoft.com/office/drawing/2014/main" id="{229827CC-15E6-4C82-9124-D3310792489D}"/>
              </a:ext>
            </a:extLst>
          </p:cNvPr>
          <p:cNvSpPr/>
          <p:nvPr/>
        </p:nvSpPr>
        <p:spPr>
          <a:xfrm>
            <a:off x="580400" y="1524796"/>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pt-BR" altLang="ko-KR" sz="1401" dirty="0">
                <a:solidFill>
                  <a:schemeClr val="tx1"/>
                </a:solidFill>
                <a:latin typeface="SamsungOne-400" panose="020B0503030303020204" pitchFamily="34" charset="0"/>
                <a:ea typeface="SamsungOne-400" panose="020B0503030303020204" pitchFamily="34" charset="0"/>
              </a:rPr>
              <a:t>~/GPIO_Zero_ex/blink_1_led.py</a:t>
            </a:r>
          </a:p>
        </p:txBody>
      </p:sp>
      <p:pic>
        <p:nvPicPr>
          <p:cNvPr id="12" name="그림 11">
            <a:extLst>
              <a:ext uri="{FF2B5EF4-FFF2-40B4-BE49-F238E27FC236}">
                <a16:creationId xmlns:a16="http://schemas.microsoft.com/office/drawing/2014/main" id="{8458D9C7-FCCB-4018-9445-769792550367}"/>
              </a:ext>
            </a:extLst>
          </p:cNvPr>
          <p:cNvPicPr>
            <a:picLocks noChangeAspect="1"/>
          </p:cNvPicPr>
          <p:nvPr/>
        </p:nvPicPr>
        <p:blipFill>
          <a:blip r:embed="rId4"/>
          <a:stretch>
            <a:fillRect/>
          </a:stretch>
        </p:blipFill>
        <p:spPr>
          <a:xfrm>
            <a:off x="703266" y="1836879"/>
            <a:ext cx="3238500" cy="2857500"/>
          </a:xfrm>
          <a:prstGeom prst="rect">
            <a:avLst/>
          </a:prstGeom>
        </p:spPr>
      </p:pic>
      <p:sp>
        <p:nvSpPr>
          <p:cNvPr id="20" name="직사각형 19">
            <a:extLst>
              <a:ext uri="{FF2B5EF4-FFF2-40B4-BE49-F238E27FC236}">
                <a16:creationId xmlns:a16="http://schemas.microsoft.com/office/drawing/2014/main" id="{D64660F9-9D8D-48A3-9EFC-50BD08B2E91A}"/>
              </a:ext>
            </a:extLst>
          </p:cNvPr>
          <p:cNvSpPr/>
          <p:nvPr/>
        </p:nvSpPr>
        <p:spPr>
          <a:xfrm>
            <a:off x="4068261" y="4718637"/>
            <a:ext cx="5645375"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After saving the python script, execute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/blink_1_led.py.</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1" name="그룹 20">
            <a:extLst>
              <a:ext uri="{FF2B5EF4-FFF2-40B4-BE49-F238E27FC236}">
                <a16:creationId xmlns:a16="http://schemas.microsoft.com/office/drawing/2014/main" id="{E408FC9E-B56D-45DC-8E44-374DAC9E8333}"/>
              </a:ext>
            </a:extLst>
          </p:cNvPr>
          <p:cNvGrpSpPr/>
          <p:nvPr/>
        </p:nvGrpSpPr>
        <p:grpSpPr>
          <a:xfrm>
            <a:off x="703271" y="4832494"/>
            <a:ext cx="3238503" cy="461665"/>
            <a:chOff x="3716526" y="2460830"/>
            <a:chExt cx="3238502" cy="461665"/>
          </a:xfrm>
        </p:grpSpPr>
        <p:sp>
          <p:nvSpPr>
            <p:cNvPr id="22" name="TextBox 21">
              <a:extLst>
                <a:ext uri="{FF2B5EF4-FFF2-40B4-BE49-F238E27FC236}">
                  <a16:creationId xmlns:a16="http://schemas.microsoft.com/office/drawing/2014/main" id="{326068F5-4649-4A7C-8089-DD763C26C099}"/>
                </a:ext>
              </a:extLst>
            </p:cNvPr>
            <p:cNvSpPr txBox="1"/>
            <p:nvPr/>
          </p:nvSpPr>
          <p:spPr>
            <a:xfrm>
              <a:off x="3800649" y="2460830"/>
              <a:ext cx="3154379" cy="461665"/>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cd</a:t>
              </a:r>
              <a:r>
                <a:rPr lang="ko-KR" altLang="en-US"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a:t>
              </a:r>
              <a:r>
                <a:rPr lang="en-US" altLang="ko-KR" sz="1200" dirty="0" err="1">
                  <a:solidFill>
                    <a:schemeClr val="bg1"/>
                  </a:solidFill>
                  <a:latin typeface="D2Coding" panose="020B0609020101020101" pitchFamily="49" charset="-127"/>
                  <a:ea typeface="D2Coding" panose="020B0609020101020101" pitchFamily="49" charset="-127"/>
                  <a:cs typeface="Cascadia Code" panose="020B0609020000020004" pitchFamily="49" charset="0"/>
                </a:rPr>
                <a:t>GPIO_Zero_ex</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python3 blink_1_led.py</a:t>
              </a:r>
            </a:p>
          </p:txBody>
        </p:sp>
        <p:sp>
          <p:nvSpPr>
            <p:cNvPr id="23" name="직사각형 22">
              <a:extLst>
                <a:ext uri="{FF2B5EF4-FFF2-40B4-BE49-F238E27FC236}">
                  <a16:creationId xmlns:a16="http://schemas.microsoft.com/office/drawing/2014/main" id="{1A0648DE-953B-47CB-9717-86194E815547}"/>
                </a:ext>
              </a:extLst>
            </p:cNvPr>
            <p:cNvSpPr/>
            <p:nvPr/>
          </p:nvSpPr>
          <p:spPr>
            <a:xfrm>
              <a:off x="3716526" y="2460830"/>
              <a:ext cx="84123"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1">
                <a:latin typeface="Consolas" panose="020B0609020204030204" pitchFamily="49" charset="0"/>
              </a:endParaRPr>
            </a:p>
          </p:txBody>
        </p:sp>
      </p:grpSp>
      <p:sp>
        <p:nvSpPr>
          <p:cNvPr id="24" name="직사각형 23">
            <a:extLst>
              <a:ext uri="{FF2B5EF4-FFF2-40B4-BE49-F238E27FC236}">
                <a16:creationId xmlns:a16="http://schemas.microsoft.com/office/drawing/2014/main" id="{BE352352-6CBE-498C-9B1B-9318C09D0C80}"/>
              </a:ext>
            </a:extLst>
          </p:cNvPr>
          <p:cNvSpPr/>
          <p:nvPr/>
        </p:nvSpPr>
        <p:spPr>
          <a:xfrm>
            <a:off x="703270" y="5432272"/>
            <a:ext cx="849630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You can see that the LED connected to the Raspberry Pi is blinking every 1 second.</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If you want to terminate, press </a:t>
            </a:r>
            <a:r>
              <a:rPr lang="en-US" altLang="ko-KR" sz="1299" b="1" dirty="0" err="1">
                <a:solidFill>
                  <a:schemeClr val="tx1">
                    <a:lumMod val="85000"/>
                    <a:lumOff val="15000"/>
                  </a:schemeClr>
                </a:solidFill>
                <a:latin typeface="SamsungOne-400" panose="020B0503030303020204" pitchFamily="34" charset="0"/>
                <a:ea typeface="SamsungOne-400" panose="020B0503030303020204" pitchFamily="34" charset="0"/>
              </a:rPr>
              <a:t>Ctrl+c</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to interrupt and terminate.</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02E48033-75D7-41EB-AC33-54DF68C764B1}"/>
              </a:ext>
            </a:extLst>
          </p:cNvPr>
          <p:cNvSpPr/>
          <p:nvPr/>
        </p:nvSpPr>
        <p:spPr>
          <a:xfrm>
            <a:off x="4076701" y="1759887"/>
            <a:ext cx="5122876" cy="1955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rPr>
              <a:t>Create </a:t>
            </a:r>
            <a:r>
              <a:rPr lang="en-US" altLang="ko-KR" sz="1299" b="1" dirty="0">
                <a:solidFill>
                  <a:schemeClr val="tx1">
                    <a:lumMod val="85000"/>
                    <a:lumOff val="15000"/>
                  </a:schemeClr>
                </a:solidFill>
                <a:latin typeface="SamsungOne-400" panose="020B0503030303020204" pitchFamily="34" charset="0"/>
              </a:rPr>
              <a:t>blink_1_led.py script</a:t>
            </a:r>
            <a:r>
              <a:rPr lang="en-US" altLang="ko-KR" sz="1299" dirty="0">
                <a:solidFill>
                  <a:schemeClr val="tx1">
                    <a:lumMod val="85000"/>
                    <a:lumOff val="15000"/>
                  </a:schemeClr>
                </a:solidFill>
                <a:latin typeface="SamsungOne-400" panose="020B0503030303020204" pitchFamily="34" charset="0"/>
              </a:rPr>
              <a:t> in ~/</a:t>
            </a:r>
            <a:r>
              <a:rPr lang="en-US" altLang="ko-KR" sz="1299" dirty="0" err="1">
                <a:solidFill>
                  <a:schemeClr val="tx1">
                    <a:lumMod val="85000"/>
                    <a:lumOff val="15000"/>
                  </a:schemeClr>
                </a:solidFill>
                <a:latin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rPr>
              <a:t>.</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1: Import GPIO Zero library and import LED.</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2: Import sleep of time library to implement waiting time.</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4: Assign the number of GPIO pins to which the LED is connected as a parameter.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6-10: while loop that sets the LED to turn on and off repeatedly at 1-second intervals</a:t>
            </a:r>
          </a:p>
        </p:txBody>
      </p:sp>
      <p:sp>
        <p:nvSpPr>
          <p:cNvPr id="16"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5.2. Control LEDs with GPIO Zero</a:t>
            </a:r>
          </a:p>
        </p:txBody>
      </p:sp>
    </p:spTree>
    <p:extLst>
      <p:ext uri="{BB962C8B-B14F-4D97-AF65-F5344CB8AC3E}">
        <p14:creationId xmlns:p14="http://schemas.microsoft.com/office/powerpoint/2010/main" val="40969670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5" name="직사각형 14">
            <a:extLst>
              <a:ext uri="{FF2B5EF4-FFF2-40B4-BE49-F238E27FC236}">
                <a16:creationId xmlns:a16="http://schemas.microsoft.com/office/drawing/2014/main" id="{229827CC-15E6-4C82-9124-D3310792489D}"/>
              </a:ext>
            </a:extLst>
          </p:cNvPr>
          <p:cNvSpPr/>
          <p:nvPr/>
        </p:nvSpPr>
        <p:spPr>
          <a:xfrm>
            <a:off x="580400" y="1524796"/>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pt-BR" altLang="ko-KR" sz="1401" dirty="0">
                <a:solidFill>
                  <a:schemeClr val="tx1"/>
                </a:solidFill>
                <a:latin typeface="SamsungOne-400" panose="020B0503030303020204" pitchFamily="34" charset="0"/>
                <a:ea typeface="SamsungOne-400" panose="020B0503030303020204" pitchFamily="34" charset="0"/>
              </a:rPr>
              <a:t>~/GPIO_Zero_ex/blink_1_led.py</a:t>
            </a:r>
          </a:p>
        </p:txBody>
      </p:sp>
      <p:sp>
        <p:nvSpPr>
          <p:cNvPr id="20" name="직사각형 19">
            <a:extLst>
              <a:ext uri="{FF2B5EF4-FFF2-40B4-BE49-F238E27FC236}">
                <a16:creationId xmlns:a16="http://schemas.microsoft.com/office/drawing/2014/main" id="{D64660F9-9D8D-48A3-9EFC-50BD08B2E91A}"/>
              </a:ext>
            </a:extLst>
          </p:cNvPr>
          <p:cNvSpPr/>
          <p:nvPr/>
        </p:nvSpPr>
        <p:spPr>
          <a:xfrm>
            <a:off x="4159413" y="5563863"/>
            <a:ext cx="5198907"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Save the python script and execute it to check the LED.</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02E48033-75D7-41EB-AC33-54DF68C764B1}"/>
              </a:ext>
            </a:extLst>
          </p:cNvPr>
          <p:cNvSpPr/>
          <p:nvPr/>
        </p:nvSpPr>
        <p:spPr>
          <a:xfrm>
            <a:off x="4159414" y="1759892"/>
            <a:ext cx="5336288" cy="3462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rPr>
              <a:t>Create</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another python script with the same configuration as the circuit diagram of blink_1_led.py.</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rPr>
              <a:t>Create</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b="1" dirty="0">
                <a:solidFill>
                  <a:schemeClr val="tx1">
                    <a:lumMod val="85000"/>
                    <a:lumOff val="15000"/>
                  </a:schemeClr>
                </a:solidFill>
                <a:latin typeface="SamsungOne-400" panose="020B0503030303020204" pitchFamily="34" charset="0"/>
                <a:ea typeface="SamsungOne-400" panose="020B0503030303020204" pitchFamily="34" charset="0"/>
              </a:rPr>
              <a:t>blink_1_led_func.py script</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in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1: Import the GPIO Zero library and import LED.</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2: Import the pause of the signal library for the function to wait until the signal comes in.</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3: Assign the GPIO pin number to which the LED is connected as a parameter. </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4-5: blink method, pause method to set the LED to turn on and off repeatedly.</a:t>
            </a:r>
            <a:br>
              <a:rPr lang="en-US" altLang="ko-KR" sz="1299" dirty="0">
                <a:solidFill>
                  <a:schemeClr val="tx1">
                    <a:lumMod val="85000"/>
                    <a:lumOff val="15000"/>
                  </a:schemeClr>
                </a:solidFill>
                <a:latin typeface="SamsungOne-400" panose="020B0503030303020204" pitchFamily="34" charset="0"/>
              </a:rPr>
            </a:br>
            <a:r>
              <a:rPr lang="en-US" altLang="ko-KR" sz="1299" dirty="0">
                <a:solidFill>
                  <a:schemeClr val="tx1">
                    <a:lumMod val="85000"/>
                    <a:lumOff val="15000"/>
                  </a:schemeClr>
                </a:solidFill>
                <a:latin typeface="SamsungOne-400" panose="020B0503030303020204" pitchFamily="34" charset="0"/>
                <a:sym typeface="Wingdings" panose="05000000000000000000" pitchFamily="2" charset="2"/>
              </a:rPr>
              <a:t> </a:t>
            </a:r>
            <a:r>
              <a:rPr lang="en-US" altLang="ko-KR" sz="1299" dirty="0">
                <a:solidFill>
                  <a:schemeClr val="tx1">
                    <a:lumMod val="85000"/>
                    <a:lumOff val="15000"/>
                  </a:schemeClr>
                </a:solidFill>
                <a:latin typeface="SamsungOne-400" panose="020B0503030303020204" pitchFamily="34" charset="0"/>
              </a:rPr>
              <a:t>GPIO Zero features a blink method that makes LED blink.</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5: Put process to sleep until signal is received.</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It is the same as the previous example, but it has fewer lines of code.</a:t>
            </a:r>
          </a:p>
        </p:txBody>
      </p:sp>
      <p:pic>
        <p:nvPicPr>
          <p:cNvPr id="14" name="그림 13">
            <a:extLst>
              <a:ext uri="{FF2B5EF4-FFF2-40B4-BE49-F238E27FC236}">
                <a16:creationId xmlns:a16="http://schemas.microsoft.com/office/drawing/2014/main" id="{B337565E-C2CE-458F-8A04-8C22D0834FC1}"/>
              </a:ext>
            </a:extLst>
          </p:cNvPr>
          <p:cNvPicPr>
            <a:picLocks noChangeAspect="1"/>
          </p:cNvPicPr>
          <p:nvPr/>
        </p:nvPicPr>
        <p:blipFill rotWithShape="1">
          <a:blip r:embed="rId4"/>
          <a:srcRect r="1734"/>
          <a:stretch/>
        </p:blipFill>
        <p:spPr>
          <a:xfrm>
            <a:off x="703266" y="1836881"/>
            <a:ext cx="3238500" cy="1438275"/>
          </a:xfrm>
          <a:prstGeom prst="rect">
            <a:avLst/>
          </a:prstGeom>
        </p:spPr>
      </p:pic>
      <p:grpSp>
        <p:nvGrpSpPr>
          <p:cNvPr id="16" name="그룹 15">
            <a:extLst>
              <a:ext uri="{FF2B5EF4-FFF2-40B4-BE49-F238E27FC236}">
                <a16:creationId xmlns:a16="http://schemas.microsoft.com/office/drawing/2014/main" id="{C27DE012-E8D8-40D1-BAF2-83CEA95C2519}"/>
              </a:ext>
            </a:extLst>
          </p:cNvPr>
          <p:cNvGrpSpPr/>
          <p:nvPr/>
        </p:nvGrpSpPr>
        <p:grpSpPr>
          <a:xfrm>
            <a:off x="703266" y="5598086"/>
            <a:ext cx="3238500" cy="276999"/>
            <a:chOff x="3716526" y="2460828"/>
            <a:chExt cx="3238500" cy="276999"/>
          </a:xfrm>
        </p:grpSpPr>
        <p:sp>
          <p:nvSpPr>
            <p:cNvPr id="17" name="TextBox 16">
              <a:extLst>
                <a:ext uri="{FF2B5EF4-FFF2-40B4-BE49-F238E27FC236}">
                  <a16:creationId xmlns:a16="http://schemas.microsoft.com/office/drawing/2014/main" id="{794A56E8-3E7D-4914-BC2E-9966DE9F6D51}"/>
                </a:ext>
              </a:extLst>
            </p:cNvPr>
            <p:cNvSpPr txBox="1"/>
            <p:nvPr/>
          </p:nvSpPr>
          <p:spPr>
            <a:xfrm>
              <a:off x="3800650" y="2460828"/>
              <a:ext cx="3154376"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python3 blink_1_leds_func.py</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8" name="직사각형 17">
              <a:extLst>
                <a:ext uri="{FF2B5EF4-FFF2-40B4-BE49-F238E27FC236}">
                  <a16:creationId xmlns:a16="http://schemas.microsoft.com/office/drawing/2014/main" id="{AD593BC6-6D67-4BF3-A36C-7C3BA9C84F20}"/>
                </a:ext>
              </a:extLst>
            </p:cNvPr>
            <p:cNvSpPr/>
            <p:nvPr/>
          </p:nvSpPr>
          <p:spPr>
            <a:xfrm>
              <a:off x="3716526" y="2460830"/>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1">
                <a:latin typeface="Consolas" panose="020B0609020204030204" pitchFamily="49" charset="0"/>
              </a:endParaRPr>
            </a:p>
          </p:txBody>
        </p:sp>
      </p:grpSp>
      <p:sp>
        <p:nvSpPr>
          <p:cNvPr id="12"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5.2. Control LEDs with GPIO Zero</a:t>
            </a:r>
          </a:p>
        </p:txBody>
      </p:sp>
    </p:spTree>
    <p:extLst>
      <p:ext uri="{BB962C8B-B14F-4D97-AF65-F5344CB8AC3E}">
        <p14:creationId xmlns:p14="http://schemas.microsoft.com/office/powerpoint/2010/main" val="34476331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2" name="직사각형 11">
            <a:extLst>
              <a:ext uri="{FF2B5EF4-FFF2-40B4-BE49-F238E27FC236}">
                <a16:creationId xmlns:a16="http://schemas.microsoft.com/office/drawing/2014/main" id="{A9C79FC8-CC23-4B8D-87D5-19AB14807A0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Control LEDs</a:t>
            </a:r>
          </a:p>
        </p:txBody>
      </p:sp>
      <p:sp>
        <p:nvSpPr>
          <p:cNvPr id="13" name="직사각형 12">
            <a:extLst>
              <a:ext uri="{FF2B5EF4-FFF2-40B4-BE49-F238E27FC236}">
                <a16:creationId xmlns:a16="http://schemas.microsoft.com/office/drawing/2014/main" id="{850BF4A6-3A19-4F7B-8FBE-A743D933A73F}"/>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Blink multiple LEDs sequentially using GPIO Zero</a:t>
            </a:r>
          </a:p>
        </p:txBody>
      </p:sp>
      <p:sp>
        <p:nvSpPr>
          <p:cNvPr id="18" name="직사각형 17">
            <a:extLst>
              <a:ext uri="{FF2B5EF4-FFF2-40B4-BE49-F238E27FC236}">
                <a16:creationId xmlns:a16="http://schemas.microsoft.com/office/drawing/2014/main" id="{7114DC50-EA91-4B50-A363-86D21CF4BFE7}"/>
              </a:ext>
            </a:extLst>
          </p:cNvPr>
          <p:cNvSpPr/>
          <p:nvPr/>
        </p:nvSpPr>
        <p:spPr>
          <a:xfrm>
            <a:off x="3817621" y="2252974"/>
            <a:ext cx="5381956" cy="2765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Make multiple LEDs blink sequentially by using GPIO Zero.</a:t>
            </a:r>
          </a:p>
          <a:p>
            <a:pPr marL="182548" indent="-182548">
              <a:spcAft>
                <a:spcPts val="802"/>
              </a:spcAft>
              <a:buClr>
                <a:srgbClr val="193EB0"/>
              </a:buClr>
              <a:buFont typeface="SamsungOne 400" panose="020B0503030303020204" pitchFamily="34" charset="0"/>
              <a:buChar char="‣"/>
            </a:pPr>
            <a:r>
              <a:rPr lang="en-US" altLang="ko-KR" sz="1299" b="1" dirty="0">
                <a:solidFill>
                  <a:srgbClr val="1429A0"/>
                </a:solidFill>
                <a:latin typeface="SamsungOne-400" panose="020B0503030303020204" pitchFamily="34" charset="0"/>
                <a:ea typeface="SamsungOne-400" panose="020B0503030303020204" pitchFamily="34" charset="0"/>
              </a:rPr>
              <a:t>Circuit Diagram</a:t>
            </a:r>
            <a:endParaRPr lang="ko-KR" altLang="en-US" sz="1299" b="1" dirty="0">
              <a:solidFill>
                <a:srgbClr val="1429A0"/>
              </a:solidFill>
              <a:latin typeface="SamsungOne-400" panose="020B0503030303020204" pitchFamily="34" charset="0"/>
              <a:ea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GPIO 14 – Red LED Anode(+)</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GPIO 15 – Amber LED Anode(+)</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GPIO 18 – Green LED Anode(+)</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Red LED Cathode(-) – Resistor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Amber LED Cathode(-) – Resistor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Amber LED Cathode(-) – Resistor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Resistors - Raspberry Pi GND</a:t>
            </a:r>
          </a:p>
        </p:txBody>
      </p:sp>
      <p:sp>
        <p:nvSpPr>
          <p:cNvPr id="14" name="Rectangle 12">
            <a:extLst>
              <a:ext uri="{FF2B5EF4-FFF2-40B4-BE49-F238E27FC236}">
                <a16:creationId xmlns:a16="http://schemas.microsoft.com/office/drawing/2014/main" id="{A52BA1A3-BA7E-4A24-AE38-81D15CCE85B4}"/>
              </a:ext>
            </a:extLst>
          </p:cNvPr>
          <p:cNvSpPr/>
          <p:nvPr/>
        </p:nvSpPr>
        <p:spPr>
          <a:xfrm flipV="1">
            <a:off x="558804" y="2245354"/>
            <a:ext cx="3087227" cy="3738764"/>
          </a:xfrm>
          <a:prstGeom prst="roundRect">
            <a:avLst>
              <a:gd name="adj" fmla="val 0"/>
            </a:avLst>
          </a:prstGeom>
          <a:solidFill>
            <a:schemeClr val="bg1"/>
          </a:solidFill>
          <a:ln w="6350">
            <a:solidFill>
              <a:schemeClr val="bg1">
                <a:lumMod val="85000"/>
              </a:schemeClr>
            </a:solidFill>
          </a:ln>
        </p:spPr>
        <p:txBody>
          <a:bodyPr wrap="square" lIns="180001" tIns="72000" rIns="180001" bIns="72000">
            <a:noAutofit/>
            <a:scene3d>
              <a:camera prst="orthographicFront"/>
              <a:lightRig rig="threePt" dir="t"/>
            </a:scene3d>
            <a:sp3d>
              <a:bevelT w="0" h="6350"/>
            </a:sp3d>
          </a:bodyPr>
          <a:lstStyle/>
          <a:p>
            <a:pPr algn="just"/>
            <a:endParaRPr lang="fr-FR" altLang="ko-KR" sz="1299"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9" name="그림 8">
            <a:extLst>
              <a:ext uri="{FF2B5EF4-FFF2-40B4-BE49-F238E27FC236}">
                <a16:creationId xmlns:a16="http://schemas.microsoft.com/office/drawing/2014/main" id="{5B3FB400-C576-4681-9FF7-6143E8C8EE46}"/>
              </a:ext>
            </a:extLst>
          </p:cNvPr>
          <p:cNvPicPr>
            <a:picLocks noChangeAspect="1"/>
          </p:cNvPicPr>
          <p:nvPr/>
        </p:nvPicPr>
        <p:blipFill>
          <a:blip r:embed="rId4"/>
          <a:stretch>
            <a:fillRect/>
          </a:stretch>
        </p:blipFill>
        <p:spPr>
          <a:xfrm>
            <a:off x="742440" y="2313052"/>
            <a:ext cx="2719960" cy="3583805"/>
          </a:xfrm>
          <a:prstGeom prst="rect">
            <a:avLst/>
          </a:prstGeom>
        </p:spPr>
      </p:pic>
      <p:grpSp>
        <p:nvGrpSpPr>
          <p:cNvPr id="15" name="그룹 14">
            <a:extLst>
              <a:ext uri="{FF2B5EF4-FFF2-40B4-BE49-F238E27FC236}">
                <a16:creationId xmlns:a16="http://schemas.microsoft.com/office/drawing/2014/main" id="{6BAA5389-871C-46F6-9711-98C5F4420B3A}"/>
              </a:ext>
            </a:extLst>
          </p:cNvPr>
          <p:cNvGrpSpPr/>
          <p:nvPr/>
        </p:nvGrpSpPr>
        <p:grpSpPr>
          <a:xfrm>
            <a:off x="878415" y="4138510"/>
            <a:ext cx="2583985" cy="1678641"/>
            <a:chOff x="853049" y="4236765"/>
            <a:chExt cx="2620730" cy="1778899"/>
          </a:xfrm>
        </p:grpSpPr>
        <p:pic>
          <p:nvPicPr>
            <p:cNvPr id="16" name="Picture 6" descr="Read Just Enough Raspberry Pi | Leanpub">
              <a:extLst>
                <a:ext uri="{FF2B5EF4-FFF2-40B4-BE49-F238E27FC236}">
                  <a16:creationId xmlns:a16="http://schemas.microsoft.com/office/drawing/2014/main" id="{804AFBBA-1AC0-4150-8D41-AB9772BD6DF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51"/>
            <a:stretch/>
          </p:blipFill>
          <p:spPr bwMode="auto">
            <a:xfrm>
              <a:off x="853049" y="4454353"/>
              <a:ext cx="2620730" cy="15613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ad Just Enough Raspberry Pi | Leanpub">
              <a:extLst>
                <a:ext uri="{FF2B5EF4-FFF2-40B4-BE49-F238E27FC236}">
                  <a16:creationId xmlns:a16="http://schemas.microsoft.com/office/drawing/2014/main" id="{CE7DCCBF-0575-4604-BE4B-7A1598E79FA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54" t="-2599" b="1"/>
            <a:stretch/>
          </p:blipFill>
          <p:spPr bwMode="auto">
            <a:xfrm>
              <a:off x="2825268" y="4236765"/>
              <a:ext cx="648511" cy="1778899"/>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5.2. Control LEDs with GPIO Zero</a:t>
            </a:r>
          </a:p>
        </p:txBody>
      </p:sp>
    </p:spTree>
    <p:extLst>
      <p:ext uri="{BB962C8B-B14F-4D97-AF65-F5344CB8AC3E}">
        <p14:creationId xmlns:p14="http://schemas.microsoft.com/office/powerpoint/2010/main" val="5535739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5" name="직사각형 14">
            <a:extLst>
              <a:ext uri="{FF2B5EF4-FFF2-40B4-BE49-F238E27FC236}">
                <a16:creationId xmlns:a16="http://schemas.microsoft.com/office/drawing/2014/main" id="{229827CC-15E6-4C82-9124-D3310792489D}"/>
              </a:ext>
            </a:extLst>
          </p:cNvPr>
          <p:cNvSpPr/>
          <p:nvPr/>
        </p:nvSpPr>
        <p:spPr>
          <a:xfrm>
            <a:off x="580400" y="131492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pt-BR" altLang="ko-KR" sz="1401" dirty="0">
                <a:solidFill>
                  <a:schemeClr val="tx1"/>
                </a:solidFill>
                <a:latin typeface="SamsungOne-400" panose="020B0503030303020204" pitchFamily="34" charset="0"/>
                <a:ea typeface="SamsungOne-400" panose="020B0503030303020204" pitchFamily="34" charset="0"/>
              </a:rPr>
              <a:t>~/GPIO_Zero_ex/blink_3_leds.py</a:t>
            </a:r>
          </a:p>
        </p:txBody>
      </p:sp>
      <p:sp>
        <p:nvSpPr>
          <p:cNvPr id="20" name="직사각형 19">
            <a:extLst>
              <a:ext uri="{FF2B5EF4-FFF2-40B4-BE49-F238E27FC236}">
                <a16:creationId xmlns:a16="http://schemas.microsoft.com/office/drawing/2014/main" id="{D64660F9-9D8D-48A3-9EFC-50BD08B2E91A}"/>
              </a:ext>
            </a:extLst>
          </p:cNvPr>
          <p:cNvSpPr/>
          <p:nvPr/>
        </p:nvSpPr>
        <p:spPr>
          <a:xfrm>
            <a:off x="3008996" y="4687824"/>
            <a:ext cx="6349329"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After saving the python script, execute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/blink_3_leds.py.</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BE352352-6CBE-498C-9B1B-9318C09D0C80}"/>
              </a:ext>
            </a:extLst>
          </p:cNvPr>
          <p:cNvSpPr/>
          <p:nvPr/>
        </p:nvSpPr>
        <p:spPr>
          <a:xfrm>
            <a:off x="703270" y="5851892"/>
            <a:ext cx="849630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If you want to terminate, press </a:t>
            </a:r>
            <a:r>
              <a:rPr lang="en-US" altLang="ko-KR" sz="1299" b="1" dirty="0" err="1">
                <a:solidFill>
                  <a:schemeClr val="tx1">
                    <a:lumMod val="85000"/>
                    <a:lumOff val="15000"/>
                  </a:schemeClr>
                </a:solidFill>
                <a:latin typeface="SamsungOne-400" panose="020B0503030303020204" pitchFamily="34" charset="0"/>
                <a:ea typeface="SamsungOne-400" panose="020B0503030303020204" pitchFamily="34" charset="0"/>
              </a:rPr>
              <a:t>Ctrl+C</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to interrupt and terminate.</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02E48033-75D7-41EB-AC33-54DF68C764B1}"/>
              </a:ext>
            </a:extLst>
          </p:cNvPr>
          <p:cNvSpPr/>
          <p:nvPr/>
        </p:nvSpPr>
        <p:spPr>
          <a:xfrm>
            <a:off x="2903220" y="1706308"/>
            <a:ext cx="6296351" cy="1955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Create </a:t>
            </a:r>
            <a:r>
              <a:rPr lang="en-US" altLang="ko-KR" sz="1299" b="1" dirty="0">
                <a:solidFill>
                  <a:schemeClr val="tx1">
                    <a:lumMod val="85000"/>
                    <a:lumOff val="15000"/>
                  </a:schemeClr>
                </a:solidFill>
                <a:latin typeface="SamsungOne-400" panose="020B0503030303020204" pitchFamily="34" charset="0"/>
              </a:rPr>
              <a:t>blink_3_leds.py script </a:t>
            </a:r>
            <a:r>
              <a:rPr lang="en-US" altLang="ko-KR" sz="1299" dirty="0">
                <a:solidFill>
                  <a:schemeClr val="tx1">
                    <a:lumMod val="85000"/>
                    <a:lumOff val="15000"/>
                  </a:schemeClr>
                </a:solidFill>
                <a:latin typeface="SamsungOne-400" panose="020B0503030303020204" pitchFamily="34" charset="0"/>
              </a:rPr>
              <a:t>in ~/</a:t>
            </a:r>
            <a:r>
              <a:rPr lang="en-US" altLang="ko-KR" sz="1299" dirty="0" err="1">
                <a:solidFill>
                  <a:schemeClr val="tx1">
                    <a:lumMod val="85000"/>
                    <a:lumOff val="15000"/>
                  </a:schemeClr>
                </a:solidFill>
                <a:latin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rPr>
              <a:t>.</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1: Import the GPIO Zero library and import LED.</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2: Import sleep of time library for waiting time. </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3-5: Assign the number of the GPIO pin to which the LEDs of each color are connected as a parameter.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6-10: while loop that sets the LEDs of each color to turn on and off repeatedly at 3-second intervals</a:t>
            </a:r>
          </a:p>
        </p:txBody>
      </p:sp>
      <p:pic>
        <p:nvPicPr>
          <p:cNvPr id="16" name="그림 15">
            <a:extLst>
              <a:ext uri="{FF2B5EF4-FFF2-40B4-BE49-F238E27FC236}">
                <a16:creationId xmlns:a16="http://schemas.microsoft.com/office/drawing/2014/main" id="{C4501531-1EEE-4826-BE65-B1AE790A4790}"/>
              </a:ext>
            </a:extLst>
          </p:cNvPr>
          <p:cNvPicPr>
            <a:picLocks noChangeAspect="1"/>
          </p:cNvPicPr>
          <p:nvPr/>
        </p:nvPicPr>
        <p:blipFill>
          <a:blip r:embed="rId4"/>
          <a:stretch>
            <a:fillRect/>
          </a:stretch>
        </p:blipFill>
        <p:spPr>
          <a:xfrm>
            <a:off x="703272" y="1676863"/>
            <a:ext cx="2221599" cy="2969962"/>
          </a:xfrm>
          <a:prstGeom prst="rect">
            <a:avLst/>
          </a:prstGeom>
        </p:spPr>
      </p:pic>
      <p:grpSp>
        <p:nvGrpSpPr>
          <p:cNvPr id="17" name="그룹 16">
            <a:extLst>
              <a:ext uri="{FF2B5EF4-FFF2-40B4-BE49-F238E27FC236}">
                <a16:creationId xmlns:a16="http://schemas.microsoft.com/office/drawing/2014/main" id="{D37135C0-88D6-469F-AFE3-989668E07FB3}"/>
              </a:ext>
            </a:extLst>
          </p:cNvPr>
          <p:cNvGrpSpPr/>
          <p:nvPr/>
        </p:nvGrpSpPr>
        <p:grpSpPr>
          <a:xfrm>
            <a:off x="703272" y="4697224"/>
            <a:ext cx="2221599" cy="277000"/>
            <a:chOff x="3716526" y="2460828"/>
            <a:chExt cx="2221597" cy="276999"/>
          </a:xfrm>
        </p:grpSpPr>
        <p:sp>
          <p:nvSpPr>
            <p:cNvPr id="18" name="TextBox 17">
              <a:extLst>
                <a:ext uri="{FF2B5EF4-FFF2-40B4-BE49-F238E27FC236}">
                  <a16:creationId xmlns:a16="http://schemas.microsoft.com/office/drawing/2014/main" id="{79EE259A-FE67-414D-85AC-DF969E12D4D1}"/>
                </a:ext>
              </a:extLst>
            </p:cNvPr>
            <p:cNvSpPr txBox="1"/>
            <p:nvPr/>
          </p:nvSpPr>
          <p:spPr>
            <a:xfrm>
              <a:off x="3800650" y="2460828"/>
              <a:ext cx="2137473" cy="276998"/>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python3 blink_3_leds.py</a:t>
              </a:r>
            </a:p>
          </p:txBody>
        </p:sp>
        <p:sp>
          <p:nvSpPr>
            <p:cNvPr id="25" name="직사각형 24">
              <a:extLst>
                <a:ext uri="{FF2B5EF4-FFF2-40B4-BE49-F238E27FC236}">
                  <a16:creationId xmlns:a16="http://schemas.microsoft.com/office/drawing/2014/main" id="{D4113A73-2082-44FE-B661-F099E169B6CE}"/>
                </a:ext>
              </a:extLst>
            </p:cNvPr>
            <p:cNvSpPr/>
            <p:nvPr/>
          </p:nvSpPr>
          <p:spPr>
            <a:xfrm>
              <a:off x="3716526" y="2460830"/>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1">
                <a:latin typeface="Consolas" panose="020B0609020204030204" pitchFamily="49" charset="0"/>
              </a:endParaRPr>
            </a:p>
          </p:txBody>
        </p:sp>
      </p:grpSp>
      <p:sp>
        <p:nvSpPr>
          <p:cNvPr id="27" name="직사각형 26">
            <a:extLst>
              <a:ext uri="{FF2B5EF4-FFF2-40B4-BE49-F238E27FC236}">
                <a16:creationId xmlns:a16="http://schemas.microsoft.com/office/drawing/2014/main" id="{E2396AA7-F829-46D0-BFC8-51A1FD4159C6}"/>
              </a:ext>
            </a:extLst>
          </p:cNvPr>
          <p:cNvSpPr/>
          <p:nvPr/>
        </p:nvSpPr>
        <p:spPr>
          <a:xfrm>
            <a:off x="703270" y="5130472"/>
            <a:ext cx="849630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You can see that the LEDs connected to the Raspberry Pi are turned on sequentially, starting with the green LED.</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28" name="그림 27">
            <a:extLst>
              <a:ext uri="{FF2B5EF4-FFF2-40B4-BE49-F238E27FC236}">
                <a16:creationId xmlns:a16="http://schemas.microsoft.com/office/drawing/2014/main" id="{9E8AB5BE-FCC8-4D2E-ACB1-A9137AB30D8E}"/>
              </a:ext>
            </a:extLst>
          </p:cNvPr>
          <p:cNvPicPr>
            <a:picLocks noChangeAspect="1"/>
          </p:cNvPicPr>
          <p:nvPr/>
        </p:nvPicPr>
        <p:blipFill>
          <a:blip r:embed="rId5"/>
          <a:stretch>
            <a:fillRect/>
          </a:stretch>
        </p:blipFill>
        <p:spPr>
          <a:xfrm>
            <a:off x="886152" y="5486719"/>
            <a:ext cx="5537182" cy="209648"/>
          </a:xfrm>
          <a:prstGeom prst="rect">
            <a:avLst/>
          </a:prstGeom>
        </p:spPr>
      </p:pic>
      <p:sp>
        <p:nvSpPr>
          <p:cNvPr id="21"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5.2. Control LEDs with GPIO Zero</a:t>
            </a:r>
          </a:p>
        </p:txBody>
      </p:sp>
    </p:spTree>
    <p:extLst>
      <p:ext uri="{BB962C8B-B14F-4D97-AF65-F5344CB8AC3E}">
        <p14:creationId xmlns:p14="http://schemas.microsoft.com/office/powerpoint/2010/main" val="40304087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2" name="직사각형 11">
            <a:extLst>
              <a:ext uri="{FF2B5EF4-FFF2-40B4-BE49-F238E27FC236}">
                <a16:creationId xmlns:a16="http://schemas.microsoft.com/office/drawing/2014/main" id="{A9C79FC8-CC23-4B8D-87D5-19AB14807A0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Control LED with Potentiometers</a:t>
            </a:r>
          </a:p>
        </p:txBody>
      </p:sp>
      <p:sp>
        <p:nvSpPr>
          <p:cNvPr id="13" name="직사각형 12">
            <a:extLst>
              <a:ext uri="{FF2B5EF4-FFF2-40B4-BE49-F238E27FC236}">
                <a16:creationId xmlns:a16="http://schemas.microsoft.com/office/drawing/2014/main" id="{850BF4A6-3A19-4F7B-8FBE-A743D933A73F}"/>
              </a:ext>
            </a:extLst>
          </p:cNvPr>
          <p:cNvSpPr/>
          <p:nvPr/>
        </p:nvSpPr>
        <p:spPr>
          <a:xfrm>
            <a:off x="580400" y="184548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pt-BR" altLang="ko-KR" sz="1401" dirty="0">
                <a:solidFill>
                  <a:schemeClr val="tx1"/>
                </a:solidFill>
                <a:latin typeface="SamsungOne-400" panose="020B0503030303020204" pitchFamily="34" charset="0"/>
                <a:ea typeface="SamsungOne-400" panose="020B0503030303020204" pitchFamily="34" charset="0"/>
              </a:rPr>
              <a:t>Use </a:t>
            </a:r>
            <a:r>
              <a:rPr lang="en-US" altLang="ko-KR" sz="1401" dirty="0">
                <a:solidFill>
                  <a:schemeClr val="tx1"/>
                </a:solidFill>
                <a:latin typeface="SamsungOne-400" panose="020B0503030303020204" pitchFamily="34" charset="0"/>
                <a:ea typeface="SamsungOne-400" panose="020B0503030303020204" pitchFamily="34" charset="0"/>
              </a:rPr>
              <a:t>Potentiometers</a:t>
            </a:r>
            <a:endParaRPr lang="pt-BR" altLang="ko-KR" sz="1401" dirty="0">
              <a:solidFill>
                <a:schemeClr val="tx1"/>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7114DC50-EA91-4B50-A363-86D21CF4BFE7}"/>
              </a:ext>
            </a:extLst>
          </p:cNvPr>
          <p:cNvSpPr/>
          <p:nvPr/>
        </p:nvSpPr>
        <p:spPr>
          <a:xfrm>
            <a:off x="690424" y="2075823"/>
            <a:ext cx="8509151" cy="1150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Change the blinking interval of LEDs by reading the values of two</a:t>
            </a:r>
            <a:r>
              <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rotary potentiometers digitally converted through the MCP3008 chip.</a:t>
            </a:r>
          </a:p>
          <a:p>
            <a:pPr marL="182548" indent="-182548">
              <a:spcAft>
                <a:spcPts val="802"/>
              </a:spcAft>
              <a:buClr>
                <a:srgbClr val="193EB0"/>
              </a:buClr>
              <a:buFont typeface="SamsungOne 400" panose="020B0503030303020204" pitchFamily="34" charset="0"/>
              <a:buChar char="‣"/>
            </a:pPr>
            <a:r>
              <a:rPr lang="en-US" altLang="ko-KR" sz="1299" b="1" dirty="0">
                <a:solidFill>
                  <a:srgbClr val="1429A0"/>
                </a:solidFill>
                <a:latin typeface="SamsungOne-400" panose="020B0503030303020204" pitchFamily="34" charset="0"/>
                <a:ea typeface="SamsungOne-400" panose="020B0503030303020204" pitchFamily="34" charset="0"/>
              </a:rPr>
              <a:t>Circuit Diagram</a:t>
            </a:r>
            <a:endParaRPr lang="ko-KR" altLang="en-US" sz="1299" b="1" dirty="0">
              <a:solidFill>
                <a:srgbClr val="1429A0"/>
              </a:solidFill>
              <a:latin typeface="SamsungOne-400" panose="020B0503030303020204" pitchFamily="34" charset="0"/>
              <a:ea typeface="SamsungOne-400" panose="020B0503030303020204" pitchFamily="34" charset="0"/>
            </a:endParaRPr>
          </a:p>
          <a:p>
            <a:pPr marL="182548" indent="-182548">
              <a:spcAft>
                <a:spcPts val="802"/>
              </a:spcAft>
              <a:buClr>
                <a:srgbClr val="193EB0"/>
              </a:buClr>
              <a:buFont typeface="SamsungOne 400" panose="020B0503030303020204" pitchFamily="34" charset="0"/>
              <a:buChar char="‣"/>
            </a:pPr>
            <a:endParaRPr lang="en-US" altLang="ko-KR" sz="1299" dirty="0">
              <a:solidFill>
                <a:schemeClr val="tx1">
                  <a:lumMod val="85000"/>
                  <a:lumOff val="15000"/>
                </a:schemeClr>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03ECB308-0402-47D8-851A-102B114D669B}"/>
              </a:ext>
            </a:extLst>
          </p:cNvPr>
          <p:cNvSpPr/>
          <p:nvPr/>
        </p:nvSpPr>
        <p:spPr>
          <a:xfrm>
            <a:off x="690424" y="2884583"/>
            <a:ext cx="6687848" cy="2014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numCol="2" rtlCol="0" anchor="t">
            <a:noAutofit/>
            <a:scene3d>
              <a:camera prst="orthographicFront"/>
              <a:lightRig rig="threePt" dir="t"/>
            </a:scene3d>
            <a:sp3d>
              <a:bevelT w="0" h="6350"/>
            </a:sp3d>
          </a:bodyPr>
          <a:lstStyle/>
          <a:p>
            <a:pPr marL="355571" lvl="1" indent="-179375">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Raspberry Pi GPIO 18 – Red LED Anode(+) </a:t>
            </a:r>
          </a:p>
          <a:p>
            <a:pPr marL="355571" lvl="1" indent="-179375">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Red LED Cathode(-) –Resistor – GNDs</a:t>
            </a:r>
          </a:p>
          <a:p>
            <a:pPr marL="355571" lvl="1" indent="-179375">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Potentiometer1 &amp; Potentiometer2 VCC – VCCs</a:t>
            </a:r>
          </a:p>
          <a:p>
            <a:pPr marL="355571" lvl="1" indent="-179375">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Potentiometer1 &amp; Potentiometer2 GND – GNDs</a:t>
            </a:r>
          </a:p>
          <a:p>
            <a:pPr marL="355571" lvl="1" indent="-179375">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Potentiometer1 OUT – MCP3008 ch0</a:t>
            </a:r>
          </a:p>
          <a:p>
            <a:pPr marL="355571" lvl="1" indent="-179375">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Potentiometer2 OUT – MCP3008 ch1</a:t>
            </a:r>
          </a:p>
          <a:p>
            <a:pPr marL="355571" lvl="1" indent="-179375">
              <a:spcAft>
                <a:spcPts val="802"/>
              </a:spcAft>
              <a:buClr>
                <a:srgbClr val="193EB0"/>
              </a:buClr>
              <a:buFont typeface="Arial" panose="020B0604020202020204" pitchFamily="34" charset="0"/>
              <a:buChar char="•"/>
            </a:pPr>
            <a:endParaRPr lang="en-US" altLang="ko-KR" sz="1000" dirty="0">
              <a:solidFill>
                <a:schemeClr val="tx1">
                  <a:lumMod val="85000"/>
                  <a:lumOff val="15000"/>
                </a:schemeClr>
              </a:solidFill>
              <a:latin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endParaRPr lang="en-US" altLang="ko-KR" sz="1000" dirty="0">
              <a:solidFill>
                <a:schemeClr val="tx1">
                  <a:lumMod val="85000"/>
                  <a:lumOff val="15000"/>
                </a:schemeClr>
              </a:solidFill>
              <a:latin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endParaRPr lang="en-US" altLang="ko-KR" sz="1000" dirty="0">
              <a:solidFill>
                <a:schemeClr val="tx1">
                  <a:lumMod val="85000"/>
                  <a:lumOff val="15000"/>
                </a:schemeClr>
              </a:solidFill>
              <a:latin typeface="SamsungOne-400" panose="020B0503030303020204" pitchFamily="34" charset="0"/>
            </a:endParaRPr>
          </a:p>
          <a:p>
            <a:pPr marL="182563" lvl="1" indent="-177800">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MCP3008 VDD &amp; VREF – VCCs</a:t>
            </a:r>
          </a:p>
          <a:p>
            <a:pPr marL="182563" lvl="1" indent="-177800">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MCP3008 AGND – GNDs</a:t>
            </a:r>
          </a:p>
          <a:p>
            <a:pPr marL="182563" lvl="1" indent="-177800">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MCP3008 CLK - Raspberry Pi GPIO 11(SCLK)</a:t>
            </a:r>
          </a:p>
          <a:p>
            <a:pPr marL="182563" lvl="1" indent="-177800">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MCP3008 DOUT - Raspberry Pi GPIO 9</a:t>
            </a:r>
            <a:r>
              <a:rPr lang="en-US" altLang="ko-KR" sz="1000" dirty="0">
                <a:solidFill>
                  <a:srgbClr val="FF0000"/>
                </a:solidFill>
                <a:latin typeface="SamsungOne-400" panose="020B0503030303020204" pitchFamily="34" charset="0"/>
              </a:rPr>
              <a:t>(MISO)</a:t>
            </a:r>
          </a:p>
          <a:p>
            <a:pPr marL="182563" lvl="1" indent="-177800">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MCP3008 DIN - Raspberry Pi GPIO 10</a:t>
            </a:r>
            <a:r>
              <a:rPr lang="en-US" altLang="ko-KR" sz="1000" dirty="0">
                <a:solidFill>
                  <a:srgbClr val="FF0000"/>
                </a:solidFill>
                <a:latin typeface="SamsungOne-400" panose="020B0503030303020204" pitchFamily="34" charset="0"/>
              </a:rPr>
              <a:t>(MOSI)</a:t>
            </a:r>
          </a:p>
          <a:p>
            <a:pPr marL="182563" lvl="1" indent="-177800">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MCP3008 CS/SHDN - Raspberry Pi GPIO 8</a:t>
            </a:r>
            <a:r>
              <a:rPr lang="en-US" altLang="ko-KR" sz="1000" dirty="0">
                <a:solidFill>
                  <a:srgbClr val="FF0000"/>
                </a:solidFill>
                <a:latin typeface="SamsungOne-400" panose="020B0503030303020204" pitchFamily="34" charset="0"/>
              </a:rPr>
              <a:t>(CE0)</a:t>
            </a:r>
          </a:p>
          <a:p>
            <a:pPr marL="182563" lvl="1" indent="-177800">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MCP3008 DGND - GNDs</a:t>
            </a:r>
          </a:p>
          <a:p>
            <a:pPr marL="182563" lvl="1" indent="-177800">
              <a:spcAft>
                <a:spcPts val="802"/>
              </a:spcAft>
              <a:buClr>
                <a:srgbClr val="193EB0"/>
              </a:buClr>
              <a:buFont typeface="Arial" panose="020B0604020202020204" pitchFamily="34" charset="0"/>
              <a:buChar char="•"/>
            </a:pPr>
            <a:r>
              <a:rPr lang="en-US" altLang="ko-KR" sz="1000" dirty="0">
                <a:solidFill>
                  <a:schemeClr val="tx1">
                    <a:lumMod val="85000"/>
                    <a:lumOff val="15000"/>
                  </a:schemeClr>
                </a:solidFill>
                <a:latin typeface="SamsungOne-400" panose="020B0503030303020204" pitchFamily="34" charset="0"/>
              </a:rPr>
              <a:t>Raspberry Pi GND – GNDs</a:t>
            </a:r>
          </a:p>
        </p:txBody>
      </p:sp>
      <p:grpSp>
        <p:nvGrpSpPr>
          <p:cNvPr id="3" name="그룹 2"/>
          <p:cNvGrpSpPr/>
          <p:nvPr/>
        </p:nvGrpSpPr>
        <p:grpSpPr>
          <a:xfrm>
            <a:off x="7022083" y="2884583"/>
            <a:ext cx="2445925" cy="3159729"/>
            <a:chOff x="6857508" y="2750264"/>
            <a:chExt cx="2676400" cy="3457465"/>
          </a:xfrm>
        </p:grpSpPr>
        <p:grpSp>
          <p:nvGrpSpPr>
            <p:cNvPr id="2" name="그룹 1">
              <a:extLst>
                <a:ext uri="{FF2B5EF4-FFF2-40B4-BE49-F238E27FC236}">
                  <a16:creationId xmlns:a16="http://schemas.microsoft.com/office/drawing/2014/main" id="{2439F31F-DA3F-44B4-915B-8A4BDF2810FE}"/>
                </a:ext>
              </a:extLst>
            </p:cNvPr>
            <p:cNvGrpSpPr/>
            <p:nvPr/>
          </p:nvGrpSpPr>
          <p:grpSpPr>
            <a:xfrm>
              <a:off x="6857508" y="2750264"/>
              <a:ext cx="2676400" cy="3457465"/>
              <a:chOff x="558800" y="2245345"/>
              <a:chExt cx="3087226" cy="3988186"/>
            </a:xfrm>
          </p:grpSpPr>
          <p:sp>
            <p:nvSpPr>
              <p:cNvPr id="14" name="Rectangle 12">
                <a:extLst>
                  <a:ext uri="{FF2B5EF4-FFF2-40B4-BE49-F238E27FC236}">
                    <a16:creationId xmlns:a16="http://schemas.microsoft.com/office/drawing/2014/main" id="{A52BA1A3-BA7E-4A24-AE38-81D15CCE85B4}"/>
                  </a:ext>
                </a:extLst>
              </p:cNvPr>
              <p:cNvSpPr/>
              <p:nvPr/>
            </p:nvSpPr>
            <p:spPr>
              <a:xfrm flipV="1">
                <a:off x="558800" y="2245345"/>
                <a:ext cx="3087226" cy="3988186"/>
              </a:xfrm>
              <a:prstGeom prst="roundRect">
                <a:avLst>
                  <a:gd name="adj" fmla="val 0"/>
                </a:avLst>
              </a:prstGeom>
              <a:solidFill>
                <a:schemeClr val="bg1"/>
              </a:solidFill>
              <a:ln w="6350">
                <a:solidFill>
                  <a:schemeClr val="bg1">
                    <a:lumMod val="85000"/>
                  </a:schemeClr>
                </a:solidFill>
              </a:ln>
            </p:spPr>
            <p:txBody>
              <a:bodyPr wrap="square" lIns="180001" tIns="72000" rIns="180001" bIns="72000">
                <a:noAutofit/>
                <a:scene3d>
                  <a:camera prst="orthographicFront"/>
                  <a:lightRig rig="threePt" dir="t"/>
                </a:scene3d>
                <a:sp3d>
                  <a:bevelT w="0" h="6350"/>
                </a:sp3d>
              </a:bodyPr>
              <a:lstStyle/>
              <a:p>
                <a:pPr algn="just"/>
                <a:endParaRPr lang="fr-FR" altLang="ko-KR" sz="1299"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9" name="그림 8">
                <a:extLst>
                  <a:ext uri="{FF2B5EF4-FFF2-40B4-BE49-F238E27FC236}">
                    <a16:creationId xmlns:a16="http://schemas.microsoft.com/office/drawing/2014/main" id="{364DEDC2-41C9-4345-998A-E1E38303819D}"/>
                  </a:ext>
                </a:extLst>
              </p:cNvPr>
              <p:cNvPicPr>
                <a:picLocks noChangeAspect="1"/>
              </p:cNvPicPr>
              <p:nvPr/>
            </p:nvPicPr>
            <p:blipFill rotWithShape="1">
              <a:blip r:embed="rId4"/>
              <a:srcRect t="1156"/>
              <a:stretch/>
            </p:blipFill>
            <p:spPr>
              <a:xfrm>
                <a:off x="755133" y="2286000"/>
                <a:ext cx="2694559" cy="3800313"/>
              </a:xfrm>
              <a:prstGeom prst="rect">
                <a:avLst/>
              </a:prstGeom>
            </p:spPr>
          </p:pic>
        </p:grpSp>
        <p:grpSp>
          <p:nvGrpSpPr>
            <p:cNvPr id="20" name="그룹 19">
              <a:extLst>
                <a:ext uri="{FF2B5EF4-FFF2-40B4-BE49-F238E27FC236}">
                  <a16:creationId xmlns:a16="http://schemas.microsoft.com/office/drawing/2014/main" id="{0977F287-D872-42F1-902A-08A9A25241D7}"/>
                </a:ext>
              </a:extLst>
            </p:cNvPr>
            <p:cNvGrpSpPr/>
            <p:nvPr/>
          </p:nvGrpSpPr>
          <p:grpSpPr>
            <a:xfrm>
              <a:off x="7126181" y="4535403"/>
              <a:ext cx="2264091" cy="1672326"/>
              <a:chOff x="853049" y="4236765"/>
              <a:chExt cx="2620730" cy="1778899"/>
            </a:xfrm>
          </p:grpSpPr>
          <p:pic>
            <p:nvPicPr>
              <p:cNvPr id="21" name="Picture 6" descr="Read Just Enough Raspberry Pi | Leanpub">
                <a:extLst>
                  <a:ext uri="{FF2B5EF4-FFF2-40B4-BE49-F238E27FC236}">
                    <a16:creationId xmlns:a16="http://schemas.microsoft.com/office/drawing/2014/main" id="{CC6A2464-9279-43F8-83A3-DA7A7024C10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51"/>
              <a:stretch/>
            </p:blipFill>
            <p:spPr bwMode="auto">
              <a:xfrm>
                <a:off x="853049" y="4454353"/>
                <a:ext cx="2620730" cy="15613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Read Just Enough Raspberry Pi | Leanpub">
                <a:extLst>
                  <a:ext uri="{FF2B5EF4-FFF2-40B4-BE49-F238E27FC236}">
                    <a16:creationId xmlns:a16="http://schemas.microsoft.com/office/drawing/2014/main" id="{253CEBE1-2940-4DB1-A9F2-AA1E1A43F1E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254" t="-2599" b="1"/>
              <a:stretch/>
            </p:blipFill>
            <p:spPr bwMode="auto">
              <a:xfrm>
                <a:off x="2825268" y="4236765"/>
                <a:ext cx="648511" cy="177889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5.2. Control LEDs with GPIO Zero</a:t>
            </a:r>
          </a:p>
        </p:txBody>
      </p:sp>
    </p:spTree>
    <p:extLst>
      <p:ext uri="{BB962C8B-B14F-4D97-AF65-F5344CB8AC3E}">
        <p14:creationId xmlns:p14="http://schemas.microsoft.com/office/powerpoint/2010/main" val="95325192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3" name="직사각형 12">
            <a:extLst>
              <a:ext uri="{FF2B5EF4-FFF2-40B4-BE49-F238E27FC236}">
                <a16:creationId xmlns:a16="http://schemas.microsoft.com/office/drawing/2014/main" id="{850BF4A6-3A19-4F7B-8FBE-A743D933A73F}"/>
              </a:ext>
            </a:extLst>
          </p:cNvPr>
          <p:cNvSpPr/>
          <p:nvPr/>
        </p:nvSpPr>
        <p:spPr>
          <a:xfrm>
            <a:off x="580400" y="1505276"/>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pt-BR" altLang="ko-KR" sz="1401" dirty="0">
                <a:solidFill>
                  <a:schemeClr val="tx1"/>
                </a:solidFill>
                <a:latin typeface="SamsungOne-400" panose="020B0503030303020204" pitchFamily="34" charset="0"/>
                <a:ea typeface="SamsungOne-400" panose="020B0503030303020204" pitchFamily="34" charset="0"/>
              </a:rPr>
              <a:t>~/GPIO_Zero_ex/MCP3008_pots.py</a:t>
            </a:r>
          </a:p>
        </p:txBody>
      </p:sp>
      <p:sp>
        <p:nvSpPr>
          <p:cNvPr id="18" name="직사각형 17">
            <a:extLst>
              <a:ext uri="{FF2B5EF4-FFF2-40B4-BE49-F238E27FC236}">
                <a16:creationId xmlns:a16="http://schemas.microsoft.com/office/drawing/2014/main" id="{7114DC50-EA91-4B50-A363-86D21CF4BFE7}"/>
              </a:ext>
            </a:extLst>
          </p:cNvPr>
          <p:cNvSpPr/>
          <p:nvPr/>
        </p:nvSpPr>
        <p:spPr>
          <a:xfrm>
            <a:off x="5218044" y="1735620"/>
            <a:ext cx="3981520" cy="205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Create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/MCP3008_pots.py script.</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1: Import GPIO Zero library and MCP3008 and LED.</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2-4: Assign the GPIO pin number to which the MCP3008 channel and LED are connected as a parameter.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5-7: Read the value of potentiometer 1 &amp; 2 and reflect it in the blink interval of LED.</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5" name="그림 14">
            <a:extLst>
              <a:ext uri="{FF2B5EF4-FFF2-40B4-BE49-F238E27FC236}">
                <a16:creationId xmlns:a16="http://schemas.microsoft.com/office/drawing/2014/main" id="{FC01C370-A2C3-4691-B852-9968C253ED27}"/>
              </a:ext>
            </a:extLst>
          </p:cNvPr>
          <p:cNvPicPr>
            <a:picLocks noChangeAspect="1"/>
          </p:cNvPicPr>
          <p:nvPr/>
        </p:nvPicPr>
        <p:blipFill>
          <a:blip r:embed="rId4"/>
          <a:stretch>
            <a:fillRect/>
          </a:stretch>
        </p:blipFill>
        <p:spPr>
          <a:xfrm>
            <a:off x="558806" y="1843304"/>
            <a:ext cx="4535251" cy="1133814"/>
          </a:xfrm>
          <a:prstGeom prst="rect">
            <a:avLst/>
          </a:prstGeom>
        </p:spPr>
      </p:pic>
      <p:grpSp>
        <p:nvGrpSpPr>
          <p:cNvPr id="16" name="그룹 15">
            <a:extLst>
              <a:ext uri="{FF2B5EF4-FFF2-40B4-BE49-F238E27FC236}">
                <a16:creationId xmlns:a16="http://schemas.microsoft.com/office/drawing/2014/main" id="{BCC5B06D-B534-4A40-8473-B58E483FA5B5}"/>
              </a:ext>
            </a:extLst>
          </p:cNvPr>
          <p:cNvGrpSpPr/>
          <p:nvPr/>
        </p:nvGrpSpPr>
        <p:grpSpPr>
          <a:xfrm>
            <a:off x="558806" y="4119185"/>
            <a:ext cx="4535251" cy="276999"/>
            <a:chOff x="3716526" y="2460828"/>
            <a:chExt cx="4535250" cy="276999"/>
          </a:xfrm>
        </p:grpSpPr>
        <p:sp>
          <p:nvSpPr>
            <p:cNvPr id="17" name="TextBox 16">
              <a:extLst>
                <a:ext uri="{FF2B5EF4-FFF2-40B4-BE49-F238E27FC236}">
                  <a16:creationId xmlns:a16="http://schemas.microsoft.com/office/drawing/2014/main" id="{FBB9A2CD-1AD7-4D75-A0BB-74C78957ABF6}"/>
                </a:ext>
              </a:extLst>
            </p:cNvPr>
            <p:cNvSpPr txBox="1"/>
            <p:nvPr/>
          </p:nvSpPr>
          <p:spPr>
            <a:xfrm>
              <a:off x="3800649" y="2460828"/>
              <a:ext cx="4451127"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python3 MCP3008_pots.py</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20" name="직사각형 19">
              <a:extLst>
                <a:ext uri="{FF2B5EF4-FFF2-40B4-BE49-F238E27FC236}">
                  <a16:creationId xmlns:a16="http://schemas.microsoft.com/office/drawing/2014/main" id="{652C14CD-5F2F-49E0-A45D-A773606CC7D3}"/>
                </a:ext>
              </a:extLst>
            </p:cNvPr>
            <p:cNvSpPr/>
            <p:nvPr/>
          </p:nvSpPr>
          <p:spPr>
            <a:xfrm>
              <a:off x="3716526" y="2460830"/>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1">
                <a:latin typeface="Consolas" panose="020B0609020204030204" pitchFamily="49" charset="0"/>
              </a:endParaRPr>
            </a:p>
          </p:txBody>
        </p:sp>
      </p:grpSp>
      <p:sp>
        <p:nvSpPr>
          <p:cNvPr id="21" name="직사각형 20">
            <a:extLst>
              <a:ext uri="{FF2B5EF4-FFF2-40B4-BE49-F238E27FC236}">
                <a16:creationId xmlns:a16="http://schemas.microsoft.com/office/drawing/2014/main" id="{F76C3877-64FF-4651-A958-37BBAE3BA75F}"/>
              </a:ext>
            </a:extLst>
          </p:cNvPr>
          <p:cNvSpPr/>
          <p:nvPr/>
        </p:nvSpPr>
        <p:spPr>
          <a:xfrm>
            <a:off x="5218044" y="3981858"/>
            <a:ext cx="3981520" cy="545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After saving the python script, execute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/MCP3008_pots.py.</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22" name="그림 21">
            <a:extLst>
              <a:ext uri="{FF2B5EF4-FFF2-40B4-BE49-F238E27FC236}">
                <a16:creationId xmlns:a16="http://schemas.microsoft.com/office/drawing/2014/main" id="{5294E593-FA19-4208-86C9-2BB43F815BA8}"/>
              </a:ext>
            </a:extLst>
          </p:cNvPr>
          <p:cNvPicPr>
            <a:picLocks noChangeAspect="1"/>
          </p:cNvPicPr>
          <p:nvPr/>
        </p:nvPicPr>
        <p:blipFill>
          <a:blip r:embed="rId5"/>
          <a:stretch>
            <a:fillRect/>
          </a:stretch>
        </p:blipFill>
        <p:spPr>
          <a:xfrm>
            <a:off x="558806" y="4685787"/>
            <a:ext cx="4535251" cy="334443"/>
          </a:xfrm>
          <a:prstGeom prst="rect">
            <a:avLst/>
          </a:prstGeom>
        </p:spPr>
      </p:pic>
      <p:sp>
        <p:nvSpPr>
          <p:cNvPr id="23" name="직사각형 22">
            <a:extLst>
              <a:ext uri="{FF2B5EF4-FFF2-40B4-BE49-F238E27FC236}">
                <a16:creationId xmlns:a16="http://schemas.microsoft.com/office/drawing/2014/main" id="{90D2C424-3805-4FE2-9AE7-F73B7BDE2F62}"/>
              </a:ext>
            </a:extLst>
          </p:cNvPr>
          <p:cNvSpPr/>
          <p:nvPr/>
        </p:nvSpPr>
        <p:spPr>
          <a:xfrm>
            <a:off x="5218044" y="4700750"/>
            <a:ext cx="3981520" cy="1247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You can see the change of the measured value on the terminal by rotating the two potentiometers connected to Raspberry Pi. </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You can also see the change in the LED blink interval according to the changed values.</a:t>
            </a:r>
          </a:p>
        </p:txBody>
      </p:sp>
      <p:sp>
        <p:nvSpPr>
          <p:cNvPr id="24"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5.2. Control LEDs with GPIO Zero</a:t>
            </a:r>
          </a:p>
        </p:txBody>
      </p:sp>
    </p:spTree>
    <p:extLst>
      <p:ext uri="{BB962C8B-B14F-4D97-AF65-F5344CB8AC3E}">
        <p14:creationId xmlns:p14="http://schemas.microsoft.com/office/powerpoint/2010/main" val="21091983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Mini Project using GPIO Zero</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5.</a:t>
            </a:r>
          </a:p>
        </p:txBody>
      </p:sp>
      <p:sp>
        <p:nvSpPr>
          <p:cNvPr id="12" name="직사각형 11">
            <a:extLst>
              <a:ext uri="{FF2B5EF4-FFF2-40B4-BE49-F238E27FC236}">
                <a16:creationId xmlns:a16="http://schemas.microsoft.com/office/drawing/2014/main" id="{8ADAFD88-6BF2-44F4-959D-A6BAD0E09CC5}"/>
              </a:ext>
            </a:extLst>
          </p:cNvPr>
          <p:cNvSpPr/>
          <p:nvPr/>
        </p:nvSpPr>
        <p:spPr>
          <a:xfrm>
            <a:off x="1054120" y="4003784"/>
            <a:ext cx="5993457"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5.1. GPIO Zero</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5.2. Control LEDs with GPIO Zero</a:t>
            </a: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5.3. Using Buttons with GPIO Zero</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5.4. Sensors with GPIO Zero</a:t>
            </a:r>
          </a:p>
        </p:txBody>
      </p:sp>
    </p:spTree>
    <p:extLst>
      <p:ext uri="{BB962C8B-B14F-4D97-AF65-F5344CB8AC3E}">
        <p14:creationId xmlns:p14="http://schemas.microsoft.com/office/powerpoint/2010/main" val="27343832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5.3. Using Buttons with GPIO Zero</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4" name="직사각형 13">
            <a:extLst>
              <a:ext uri="{FF2B5EF4-FFF2-40B4-BE49-F238E27FC236}">
                <a16:creationId xmlns:a16="http://schemas.microsoft.com/office/drawing/2014/main" id="{7FFACB05-A9C2-43DE-8C11-9DFF1993CD05}"/>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Make Button</a:t>
            </a:r>
          </a:p>
        </p:txBody>
      </p:sp>
      <p:sp>
        <p:nvSpPr>
          <p:cNvPr id="24" name="직사각형 23">
            <a:extLst>
              <a:ext uri="{FF2B5EF4-FFF2-40B4-BE49-F238E27FC236}">
                <a16:creationId xmlns:a16="http://schemas.microsoft.com/office/drawing/2014/main" id="{E9C44793-1617-48E8-A1E7-8321948C5282}"/>
              </a:ext>
            </a:extLst>
          </p:cNvPr>
          <p:cNvSpPr/>
          <p:nvPr/>
        </p:nvSpPr>
        <p:spPr>
          <a:xfrm>
            <a:off x="580400" y="18683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Control LED with Button using GPIO Zero</a:t>
            </a:r>
          </a:p>
        </p:txBody>
      </p:sp>
      <p:sp>
        <p:nvSpPr>
          <p:cNvPr id="26" name="직사각형 25">
            <a:extLst>
              <a:ext uri="{FF2B5EF4-FFF2-40B4-BE49-F238E27FC236}">
                <a16:creationId xmlns:a16="http://schemas.microsoft.com/office/drawing/2014/main" id="{FC3845D2-288F-42C2-AA89-52D9FB7C4FB2}"/>
              </a:ext>
            </a:extLst>
          </p:cNvPr>
          <p:cNvSpPr/>
          <p:nvPr/>
        </p:nvSpPr>
        <p:spPr>
          <a:xfrm>
            <a:off x="3836511" y="2098682"/>
            <a:ext cx="5592311" cy="2160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Control an LED with a button by using GPIO Zero.</a:t>
            </a:r>
          </a:p>
          <a:p>
            <a:pPr marL="182548" indent="-182548">
              <a:spcAft>
                <a:spcPts val="802"/>
              </a:spcAft>
              <a:buClr>
                <a:srgbClr val="193EB0"/>
              </a:buClr>
              <a:buFont typeface="SamsungOne 400" panose="020B0503030303020204" pitchFamily="34" charset="0"/>
              <a:buChar char="‣"/>
            </a:pP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182548" indent="-182548">
              <a:spcAft>
                <a:spcPts val="802"/>
              </a:spcAft>
              <a:buClr>
                <a:srgbClr val="193EB0"/>
              </a:buClr>
              <a:buFont typeface="SamsungOne 400" panose="020B0503030303020204" pitchFamily="34" charset="0"/>
              <a:buChar char="‣"/>
            </a:pPr>
            <a:r>
              <a:rPr lang="en-US" altLang="ko-KR" sz="1299" b="1" dirty="0">
                <a:solidFill>
                  <a:srgbClr val="1429A0"/>
                </a:solidFill>
                <a:latin typeface="SamsungOne-400" panose="020B0503030303020204" pitchFamily="34" charset="0"/>
                <a:ea typeface="SamsungOne-400" panose="020B0503030303020204" pitchFamily="34" charset="0"/>
              </a:rPr>
              <a:t>Circuit Diagram</a:t>
            </a:r>
            <a:endParaRPr lang="ko-KR" altLang="en-US" sz="1299" b="1" dirty="0">
              <a:solidFill>
                <a:srgbClr val="1429A0"/>
              </a:solidFill>
              <a:latin typeface="SamsungOne-400" panose="020B0503030303020204" pitchFamily="34" charset="0"/>
              <a:ea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GPIO 14 – Red LED Anode(+) </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Red LED Cathode(-) –Resistor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Resistor, Button - Raspberry Pi GND</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GPIO 15 – Button</a:t>
            </a:r>
          </a:p>
        </p:txBody>
      </p:sp>
      <p:sp>
        <p:nvSpPr>
          <p:cNvPr id="27" name="Rectangle 12">
            <a:extLst>
              <a:ext uri="{FF2B5EF4-FFF2-40B4-BE49-F238E27FC236}">
                <a16:creationId xmlns:a16="http://schemas.microsoft.com/office/drawing/2014/main" id="{62356885-293C-436D-84D2-D3A880B6AFA0}"/>
              </a:ext>
            </a:extLst>
          </p:cNvPr>
          <p:cNvSpPr/>
          <p:nvPr/>
        </p:nvSpPr>
        <p:spPr>
          <a:xfrm flipV="1">
            <a:off x="558804" y="2169152"/>
            <a:ext cx="3087227" cy="3877157"/>
          </a:xfrm>
          <a:prstGeom prst="roundRect">
            <a:avLst>
              <a:gd name="adj" fmla="val 0"/>
            </a:avLst>
          </a:prstGeom>
          <a:solidFill>
            <a:schemeClr val="bg1"/>
          </a:solidFill>
          <a:ln w="6350">
            <a:solidFill>
              <a:schemeClr val="bg1">
                <a:lumMod val="85000"/>
              </a:schemeClr>
            </a:solidFill>
          </a:ln>
        </p:spPr>
        <p:txBody>
          <a:bodyPr wrap="square" lIns="180001" tIns="72000" rIns="180001" bIns="72000">
            <a:noAutofit/>
            <a:scene3d>
              <a:camera prst="orthographicFront"/>
              <a:lightRig rig="threePt" dir="t"/>
            </a:scene3d>
            <a:sp3d>
              <a:bevelT w="0" h="6350"/>
            </a:sp3d>
          </a:bodyPr>
          <a:lstStyle/>
          <a:p>
            <a:pPr algn="just"/>
            <a:endParaRPr lang="fr-FR" altLang="ko-KR" sz="1299"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28" name="그림 27">
            <a:extLst>
              <a:ext uri="{FF2B5EF4-FFF2-40B4-BE49-F238E27FC236}">
                <a16:creationId xmlns:a16="http://schemas.microsoft.com/office/drawing/2014/main" id="{A26585E0-1DA4-4776-B040-5DA36D99EEC3}"/>
              </a:ext>
            </a:extLst>
          </p:cNvPr>
          <p:cNvPicPr>
            <a:picLocks noChangeAspect="1"/>
          </p:cNvPicPr>
          <p:nvPr/>
        </p:nvPicPr>
        <p:blipFill>
          <a:blip r:embed="rId4"/>
          <a:stretch>
            <a:fillRect/>
          </a:stretch>
        </p:blipFill>
        <p:spPr>
          <a:xfrm>
            <a:off x="675763" y="2224663"/>
            <a:ext cx="2853310" cy="3683252"/>
          </a:xfrm>
          <a:prstGeom prst="rect">
            <a:avLst/>
          </a:prstGeom>
        </p:spPr>
      </p:pic>
      <p:grpSp>
        <p:nvGrpSpPr>
          <p:cNvPr id="11" name="그룹 10">
            <a:extLst>
              <a:ext uri="{FF2B5EF4-FFF2-40B4-BE49-F238E27FC236}">
                <a16:creationId xmlns:a16="http://schemas.microsoft.com/office/drawing/2014/main" id="{31BF524C-FFAC-4CA8-A51C-2F349C5AA990}"/>
              </a:ext>
            </a:extLst>
          </p:cNvPr>
          <p:cNvGrpSpPr/>
          <p:nvPr/>
        </p:nvGrpSpPr>
        <p:grpSpPr>
          <a:xfrm>
            <a:off x="811647" y="4088278"/>
            <a:ext cx="2717431" cy="1819640"/>
            <a:chOff x="853049" y="4236765"/>
            <a:chExt cx="2620730" cy="1778899"/>
          </a:xfrm>
        </p:grpSpPr>
        <p:pic>
          <p:nvPicPr>
            <p:cNvPr id="12" name="Picture 6" descr="Read Just Enough Raspberry Pi | Leanpub">
              <a:extLst>
                <a:ext uri="{FF2B5EF4-FFF2-40B4-BE49-F238E27FC236}">
                  <a16:creationId xmlns:a16="http://schemas.microsoft.com/office/drawing/2014/main" id="{E97FAF84-5ACD-4B30-BDA1-9195031EBB0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51"/>
            <a:stretch/>
          </p:blipFill>
          <p:spPr bwMode="auto">
            <a:xfrm>
              <a:off x="853049" y="4454353"/>
              <a:ext cx="2620730" cy="15613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ad Just Enough Raspberry Pi | Leanpub">
              <a:extLst>
                <a:ext uri="{FF2B5EF4-FFF2-40B4-BE49-F238E27FC236}">
                  <a16:creationId xmlns:a16="http://schemas.microsoft.com/office/drawing/2014/main" id="{0FA5C0DA-9E63-44C8-B940-F838FAA5A42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254" t="-2599" b="1"/>
            <a:stretch/>
          </p:blipFill>
          <p:spPr bwMode="auto">
            <a:xfrm>
              <a:off x="2825268" y="4236765"/>
              <a:ext cx="648511" cy="17788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3559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0" name="직사각형 19">
            <a:extLst>
              <a:ext uri="{FF2B5EF4-FFF2-40B4-BE49-F238E27FC236}">
                <a16:creationId xmlns:a16="http://schemas.microsoft.com/office/drawing/2014/main" id="{B74ADC6C-DA1D-4879-9FE6-F5D9FE6CFF0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Bộ</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cảm</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biến</a:t>
            </a:r>
            <a:endPar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21" name="직사각형 20">
            <a:extLst>
              <a:ext uri="{FF2B5EF4-FFF2-40B4-BE49-F238E27FC236}">
                <a16:creationId xmlns:a16="http://schemas.microsoft.com/office/drawing/2014/main" id="{CA5B0EE5-1998-40B9-B629-9050562F4443}"/>
              </a:ext>
            </a:extLst>
          </p:cNvPr>
          <p:cNvSpPr/>
          <p:nvPr/>
        </p:nvSpPr>
        <p:spPr>
          <a:xfrm>
            <a:off x="580400" y="1944546"/>
            <a:ext cx="8610255" cy="559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siêu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âm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hồng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ngoại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phát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hiện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vật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thể</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điện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tử</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âm</a:t>
            </a:r>
            <a:r>
              <a:rPr lang="en-US" altLang="ko-KR" sz="1401" dirty="0">
                <a:solidFill>
                  <a:schemeClr val="tx1"/>
                </a:solidFill>
                <a:latin typeface="SamsungOne-400" panose="020B0503030303020204" pitchFamily="34" charset="0"/>
                <a:ea typeface="SamsungOne-400" panose="020B0503030303020204" pitchFamily="34" charset="0"/>
              </a:rPr>
              <a:t> </a:t>
            </a:r>
          </a:p>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thanh</a:t>
            </a:r>
            <a:r>
              <a:rPr lang="en-US" altLang="ko-KR" sz="1401" dirty="0">
                <a:solidFill>
                  <a:schemeClr val="tx1"/>
                </a:solidFill>
                <a:latin typeface="SamsungOne-400" panose="020B0503030303020204" pitchFamily="34" charset="0"/>
                <a:ea typeface="SamsungOne-400" panose="020B0503030303020204" pitchFamily="34" charset="0"/>
              </a:rPr>
              <a:t> analog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chạm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điện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tử</a:t>
            </a:r>
            <a:r>
              <a:rPr lang="en-US" altLang="ko-KR" sz="1401" dirty="0">
                <a:solidFill>
                  <a:schemeClr val="tx1"/>
                </a:solidFill>
                <a:latin typeface="SamsungOne-400" panose="020B0503030303020204" pitchFamily="34" charset="0"/>
                <a:ea typeface="SamsungOne-400" panose="020B0503030303020204" pitchFamily="34" charset="0"/>
              </a:rPr>
              <a:t>.</a:t>
            </a:r>
          </a:p>
        </p:txBody>
      </p:sp>
      <p:grpSp>
        <p:nvGrpSpPr>
          <p:cNvPr id="5" name="그룹 4">
            <a:extLst>
              <a:ext uri="{FF2B5EF4-FFF2-40B4-BE49-F238E27FC236}">
                <a16:creationId xmlns:a16="http://schemas.microsoft.com/office/drawing/2014/main" id="{C8DB9F5D-5EED-40CA-AF05-D6FAAC7B9D3D}"/>
              </a:ext>
            </a:extLst>
          </p:cNvPr>
          <p:cNvGrpSpPr/>
          <p:nvPr/>
        </p:nvGrpSpPr>
        <p:grpSpPr>
          <a:xfrm>
            <a:off x="547871" y="2537169"/>
            <a:ext cx="4403549" cy="1235301"/>
            <a:chOff x="547865" y="2537162"/>
            <a:chExt cx="4403548" cy="1235301"/>
          </a:xfrm>
        </p:grpSpPr>
        <p:pic>
          <p:nvPicPr>
            <p:cNvPr id="24" name="Picture 2">
              <a:extLst>
                <a:ext uri="{FF2B5EF4-FFF2-40B4-BE49-F238E27FC236}">
                  <a16:creationId xmlns:a16="http://schemas.microsoft.com/office/drawing/2014/main" id="{B3300C6B-9C6D-4A91-AF00-A9A2AE7022F2}"/>
                </a:ext>
              </a:extLst>
            </p:cNvPr>
            <p:cNvPicPr>
              <a:picLocks noChangeAspect="1" noChangeArrowheads="1"/>
            </p:cNvPicPr>
            <p:nvPr/>
          </p:nvPicPr>
          <p:blipFill rotWithShape="1">
            <a:blip r:embed="rId4">
              <a:clrChange>
                <a:clrFrom>
                  <a:srgbClr val="FDFEF6"/>
                </a:clrFrom>
                <a:clrTo>
                  <a:srgbClr val="FDFEF6">
                    <a:alpha val="0"/>
                  </a:srgbClr>
                </a:clrTo>
              </a:clrChange>
              <a:extLst>
                <a:ext uri="{28A0092B-C50C-407E-A947-70E740481C1C}">
                  <a14:useLocalDpi xmlns:a14="http://schemas.microsoft.com/office/drawing/2010/main" val="0"/>
                </a:ext>
              </a:extLst>
            </a:blip>
            <a:srcRect r="49462"/>
            <a:stretch/>
          </p:blipFill>
          <p:spPr bwMode="auto">
            <a:xfrm>
              <a:off x="738324" y="2652188"/>
              <a:ext cx="1503816" cy="942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a:extLst>
                <a:ext uri="{FF2B5EF4-FFF2-40B4-BE49-F238E27FC236}">
                  <a16:creationId xmlns:a16="http://schemas.microsoft.com/office/drawing/2014/main" id="{0A381DAA-A9DC-4907-B9B8-AED1EE1052BA}"/>
                </a:ext>
              </a:extLst>
            </p:cNvPr>
            <p:cNvSpPr txBox="1"/>
            <p:nvPr/>
          </p:nvSpPr>
          <p:spPr>
            <a:xfrm>
              <a:off x="909787" y="3409531"/>
              <a:ext cx="1160894" cy="246221"/>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dirty="0" err="1">
                  <a:solidFill>
                    <a:srgbClr val="34339A"/>
                  </a:solidFill>
                </a:rPr>
                <a:t>Cảm</a:t>
              </a:r>
              <a:r>
                <a:rPr lang="en-US" altLang="ko-KR" dirty="0">
                  <a:solidFill>
                    <a:srgbClr val="34339A"/>
                  </a:solidFill>
                </a:rPr>
                <a:t> </a:t>
              </a:r>
              <a:r>
                <a:rPr lang="en-US" altLang="ko-KR" dirty="0" err="1">
                  <a:solidFill>
                    <a:srgbClr val="34339A"/>
                  </a:solidFill>
                </a:rPr>
                <a:t>biến</a:t>
              </a:r>
              <a:r>
                <a:rPr lang="en-US" altLang="ko-KR" dirty="0">
                  <a:solidFill>
                    <a:srgbClr val="34339A"/>
                  </a:solidFill>
                </a:rPr>
                <a:t> </a:t>
              </a:r>
              <a:r>
                <a:rPr lang="en-US" altLang="ko-KR" dirty="0" err="1">
                  <a:solidFill>
                    <a:srgbClr val="34339A"/>
                  </a:solidFill>
                </a:rPr>
                <a:t>siêu</a:t>
              </a:r>
              <a:r>
                <a:rPr lang="en-US" altLang="ko-KR" dirty="0">
                  <a:solidFill>
                    <a:srgbClr val="34339A"/>
                  </a:solidFill>
                </a:rPr>
                <a:t> </a:t>
              </a:r>
              <a:r>
                <a:rPr lang="en-US" altLang="ko-KR" dirty="0" err="1">
                  <a:solidFill>
                    <a:srgbClr val="34339A"/>
                  </a:solidFill>
                </a:rPr>
                <a:t>âm</a:t>
              </a:r>
              <a:endParaRPr lang="en-US" altLang="ko-KR" dirty="0">
                <a:solidFill>
                  <a:srgbClr val="34339A"/>
                </a:solidFill>
              </a:endParaRPr>
            </a:p>
          </p:txBody>
        </p:sp>
        <p:sp>
          <p:nvSpPr>
            <p:cNvPr id="26" name="직사각형 25">
              <a:extLst>
                <a:ext uri="{FF2B5EF4-FFF2-40B4-BE49-F238E27FC236}">
                  <a16:creationId xmlns:a16="http://schemas.microsoft.com/office/drawing/2014/main" id="{B9E2DC5B-F537-4143-A385-22EBEB1D4269}"/>
                </a:ext>
              </a:extLst>
            </p:cNvPr>
            <p:cNvSpPr/>
            <p:nvPr/>
          </p:nvSpPr>
          <p:spPr>
            <a:xfrm>
              <a:off x="2453864" y="2537162"/>
              <a:ext cx="2497549" cy="1235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82548" indent="-182548">
                <a:spcAft>
                  <a:spcPts val="400"/>
                </a:spcAft>
                <a:buFont typeface="Arial" panose="020B0604020202020204" pitchFamily="34" charset="0"/>
                <a:buChar cha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sóng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siêu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âm</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biết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vật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400"/>
                </a:spcAft>
              </a:pPr>
              <a:r>
                <a:rPr lang="en-US" altLang="ko-KR" sz="1200" dirty="0">
                  <a:solidFill>
                    <a:srgbClr val="34339A"/>
                  </a:solidFill>
                  <a:latin typeface="SamsungOne-400" panose="020B0503030303020204" pitchFamily="34" charset="0"/>
                  <a:ea typeface="SamsungOne-400" panose="020B0503030303020204" pitchFamily="34" charset="0"/>
                </a:rPr>
                <a:t>     </a:t>
              </a:r>
              <a:r>
                <a:rPr lang="vi-VN" altLang="ko-KR" sz="1200" dirty="0">
                  <a:solidFill>
                    <a:srgbClr val="34339A"/>
                  </a:solidFill>
                  <a:latin typeface="SamsungOne-400" panose="020B0503030303020204" pitchFamily="34" charset="0"/>
                  <a:ea typeface="SamsungOne-400" panose="020B0503030303020204" pitchFamily="34" charset="0"/>
                </a:rPr>
                <a:t>Khoảng cách đo được: 2 - 400 cm</a:t>
              </a:r>
            </a:p>
            <a:p>
              <a:pPr>
                <a:spcAft>
                  <a:spcPts val="400"/>
                </a:spcAft>
              </a:pPr>
              <a:r>
                <a:rPr lang="en-US" altLang="ko-KR" sz="1200" dirty="0">
                  <a:solidFill>
                    <a:srgbClr val="34339A"/>
                  </a:solidFill>
                  <a:latin typeface="SamsungOne-400" panose="020B0503030303020204" pitchFamily="34" charset="0"/>
                  <a:ea typeface="SamsungOne-400" panose="020B0503030303020204" pitchFamily="34" charset="0"/>
                </a:rPr>
                <a:t>     </a:t>
              </a:r>
              <a:r>
                <a:rPr lang="vi-VN" altLang="ko-KR" sz="1200" dirty="0">
                  <a:solidFill>
                    <a:srgbClr val="34339A"/>
                  </a:solidFill>
                  <a:latin typeface="SamsungOne-400" panose="020B0503030303020204" pitchFamily="34" charset="0"/>
                  <a:ea typeface="SamsungOne-400" panose="020B0503030303020204" pitchFamily="34" charset="0"/>
                </a:rPr>
                <a:t>Nguồn điện: +5 V DC</a:t>
              </a:r>
            </a:p>
            <a:p>
              <a:pPr>
                <a:spcAft>
                  <a:spcPts val="400"/>
                </a:spcAft>
              </a:pPr>
              <a:r>
                <a:rPr lang="en-US" altLang="ko-KR" sz="1200" dirty="0">
                  <a:solidFill>
                    <a:srgbClr val="34339A"/>
                  </a:solidFill>
                  <a:latin typeface="SamsungOne-400" panose="020B0503030303020204" pitchFamily="34" charset="0"/>
                  <a:ea typeface="SamsungOne-400" panose="020B0503030303020204" pitchFamily="34" charset="0"/>
                </a:rPr>
                <a:t>     </a:t>
              </a:r>
              <a:r>
                <a:rPr lang="vi-VN" altLang="ko-KR" sz="1200" dirty="0">
                  <a:solidFill>
                    <a:srgbClr val="34339A"/>
                  </a:solidFill>
                  <a:latin typeface="SamsungOne-400" panose="020B0503030303020204" pitchFamily="34" charset="0"/>
                  <a:ea typeface="SamsungOne-400" panose="020B0503030303020204" pitchFamily="34" charset="0"/>
                </a:rPr>
                <a:t>Dòng điện không tải: &lt; 2 mA</a:t>
              </a:r>
            </a:p>
            <a:p>
              <a:pPr marL="182548" indent="-182548">
                <a:spcAft>
                  <a:spcPts val="400"/>
                </a:spcAft>
                <a:buFont typeface="Arial" panose="020B0604020202020204" pitchFamily="34" charset="0"/>
                <a:buChar char="•"/>
              </a:pPr>
              <a:endParaRPr lang="en-US" altLang="ko-KR" sz="1200" dirty="0">
                <a:solidFill>
                  <a:srgbClr val="34339A"/>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BDD36D2D-7DC3-450A-A8BD-647CDABDC29E}"/>
                </a:ext>
              </a:extLst>
            </p:cNvPr>
            <p:cNvSpPr/>
            <p:nvPr/>
          </p:nvSpPr>
          <p:spPr>
            <a:xfrm>
              <a:off x="547865" y="2537162"/>
              <a:ext cx="1884734" cy="11506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9" name="그룹 28">
            <a:extLst>
              <a:ext uri="{FF2B5EF4-FFF2-40B4-BE49-F238E27FC236}">
                <a16:creationId xmlns:a16="http://schemas.microsoft.com/office/drawing/2014/main" id="{C05C5EB6-6C8C-4629-8C9B-23F6932EEC9A}"/>
              </a:ext>
            </a:extLst>
          </p:cNvPr>
          <p:cNvGrpSpPr/>
          <p:nvPr/>
        </p:nvGrpSpPr>
        <p:grpSpPr>
          <a:xfrm>
            <a:off x="362364" y="3821869"/>
            <a:ext cx="4589057" cy="1235301"/>
            <a:chOff x="362358" y="2537162"/>
            <a:chExt cx="4589055" cy="1235301"/>
          </a:xfrm>
        </p:grpSpPr>
        <p:sp>
          <p:nvSpPr>
            <p:cNvPr id="31" name="TextBox 30">
              <a:extLst>
                <a:ext uri="{FF2B5EF4-FFF2-40B4-BE49-F238E27FC236}">
                  <a16:creationId xmlns:a16="http://schemas.microsoft.com/office/drawing/2014/main" id="{1A0CB56E-A06B-4453-8530-41A067DFAA28}"/>
                </a:ext>
              </a:extLst>
            </p:cNvPr>
            <p:cNvSpPr txBox="1"/>
            <p:nvPr/>
          </p:nvSpPr>
          <p:spPr>
            <a:xfrm>
              <a:off x="362358" y="3424972"/>
              <a:ext cx="2249334" cy="246221"/>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dirty="0" err="1">
                  <a:solidFill>
                    <a:srgbClr val="34339A"/>
                  </a:solidFill>
                </a:rPr>
                <a:t>Cảm</a:t>
              </a:r>
              <a:r>
                <a:rPr lang="en-US" altLang="ko-KR" dirty="0">
                  <a:solidFill>
                    <a:srgbClr val="34339A"/>
                  </a:solidFill>
                </a:rPr>
                <a:t> </a:t>
              </a:r>
              <a:r>
                <a:rPr lang="en-US" altLang="ko-KR" dirty="0" err="1">
                  <a:solidFill>
                    <a:srgbClr val="34339A"/>
                  </a:solidFill>
                </a:rPr>
                <a:t>biến</a:t>
              </a:r>
              <a:r>
                <a:rPr lang="en-US" altLang="ko-KR" dirty="0">
                  <a:solidFill>
                    <a:srgbClr val="34339A"/>
                  </a:solidFill>
                </a:rPr>
                <a:t> </a:t>
              </a:r>
              <a:r>
                <a:rPr lang="en-US" altLang="ko-KR" dirty="0" err="1">
                  <a:solidFill>
                    <a:srgbClr val="34339A"/>
                  </a:solidFill>
                </a:rPr>
                <a:t>có</a:t>
              </a:r>
              <a:r>
                <a:rPr lang="en-US" altLang="ko-KR" dirty="0">
                  <a:solidFill>
                    <a:srgbClr val="34339A"/>
                  </a:solidFill>
                </a:rPr>
                <a:t> </a:t>
              </a:r>
              <a:r>
                <a:rPr lang="en-US" altLang="ko-KR" dirty="0" err="1">
                  <a:solidFill>
                    <a:srgbClr val="34339A"/>
                  </a:solidFill>
                </a:rPr>
                <a:t>thể</a:t>
              </a:r>
              <a:r>
                <a:rPr lang="en-US" altLang="ko-KR" dirty="0">
                  <a:solidFill>
                    <a:srgbClr val="34339A"/>
                  </a:solidFill>
                </a:rPr>
                <a:t> </a:t>
              </a:r>
              <a:r>
                <a:rPr lang="en-US" altLang="ko-KR" dirty="0" err="1">
                  <a:solidFill>
                    <a:srgbClr val="34339A"/>
                  </a:solidFill>
                </a:rPr>
                <a:t>đo</a:t>
              </a:r>
              <a:r>
                <a:rPr lang="en-US" altLang="ko-KR" dirty="0">
                  <a:solidFill>
                    <a:srgbClr val="34339A"/>
                  </a:solidFill>
                </a:rPr>
                <a:t> </a:t>
              </a:r>
              <a:r>
                <a:rPr lang="en-US" altLang="ko-KR" dirty="0" err="1">
                  <a:solidFill>
                    <a:srgbClr val="34339A"/>
                  </a:solidFill>
                </a:rPr>
                <a:t>nhiệt</a:t>
              </a:r>
              <a:r>
                <a:rPr lang="en-US" altLang="ko-KR" dirty="0">
                  <a:solidFill>
                    <a:srgbClr val="34339A"/>
                  </a:solidFill>
                </a:rPr>
                <a:t> </a:t>
              </a:r>
              <a:r>
                <a:rPr lang="en-US" altLang="ko-KR" dirty="0" err="1">
                  <a:solidFill>
                    <a:srgbClr val="34339A"/>
                  </a:solidFill>
                </a:rPr>
                <a:t>độ</a:t>
              </a:r>
              <a:r>
                <a:rPr lang="en-US" altLang="ko-KR" dirty="0">
                  <a:solidFill>
                    <a:srgbClr val="34339A"/>
                  </a:solidFill>
                </a:rPr>
                <a:t> </a:t>
              </a:r>
              <a:r>
                <a:rPr lang="en-US" altLang="ko-KR" dirty="0" err="1">
                  <a:solidFill>
                    <a:srgbClr val="34339A"/>
                  </a:solidFill>
                </a:rPr>
                <a:t>và</a:t>
              </a:r>
              <a:r>
                <a:rPr lang="en-US" altLang="ko-KR" dirty="0">
                  <a:solidFill>
                    <a:srgbClr val="34339A"/>
                  </a:solidFill>
                </a:rPr>
                <a:t> </a:t>
              </a:r>
              <a:r>
                <a:rPr lang="en-US" altLang="ko-KR" dirty="0" err="1">
                  <a:solidFill>
                    <a:srgbClr val="34339A"/>
                  </a:solidFill>
                </a:rPr>
                <a:t>độ</a:t>
              </a:r>
              <a:r>
                <a:rPr lang="en-US" altLang="ko-KR" dirty="0">
                  <a:solidFill>
                    <a:srgbClr val="34339A"/>
                  </a:solidFill>
                </a:rPr>
                <a:t> </a:t>
              </a:r>
              <a:r>
                <a:rPr lang="en-US" altLang="ko-KR" dirty="0" err="1">
                  <a:solidFill>
                    <a:srgbClr val="34339A"/>
                  </a:solidFill>
                </a:rPr>
                <a:t>ẩm</a:t>
              </a:r>
              <a:endParaRPr lang="en-US" altLang="ko-KR" dirty="0">
                <a:solidFill>
                  <a:srgbClr val="34339A"/>
                </a:solidFill>
              </a:endParaRPr>
            </a:p>
          </p:txBody>
        </p:sp>
        <p:sp>
          <p:nvSpPr>
            <p:cNvPr id="32" name="직사각형 31">
              <a:extLst>
                <a:ext uri="{FF2B5EF4-FFF2-40B4-BE49-F238E27FC236}">
                  <a16:creationId xmlns:a16="http://schemas.microsoft.com/office/drawing/2014/main" id="{A9DCD444-1987-41FD-940C-F34C390171F7}"/>
                </a:ext>
              </a:extLst>
            </p:cNvPr>
            <p:cNvSpPr/>
            <p:nvPr/>
          </p:nvSpPr>
          <p:spPr>
            <a:xfrm>
              <a:off x="2453864" y="2537162"/>
              <a:ext cx="2497549" cy="1235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82548" indent="-182548">
                <a:spcAft>
                  <a:spcPts val="400"/>
                </a:spcAft>
                <a:buFont typeface="Arial" panose="020B0604020202020204" pitchFamily="34" charset="0"/>
                <a:buChar cha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ẩm</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ẩm</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b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200" dirty="0" err="1">
                  <a:solidFill>
                    <a:srgbClr val="34339A"/>
                  </a:solidFill>
                  <a:latin typeface="SamsungOne-400" panose="020B0503030303020204" pitchFamily="34" charset="0"/>
                  <a:ea typeface="SamsungOne-400" panose="020B0503030303020204" pitchFamily="34" charset="0"/>
                </a:rPr>
                <a:t>Nhiệt</a:t>
              </a:r>
              <a:r>
                <a:rPr lang="en-US" altLang="ko-KR" sz="1200" dirty="0">
                  <a:solidFill>
                    <a:srgbClr val="34339A"/>
                  </a:solidFill>
                  <a:latin typeface="SamsungOne-400" panose="020B0503030303020204" pitchFamily="34" charset="0"/>
                  <a:ea typeface="SamsungOne-400" panose="020B0503030303020204" pitchFamily="34" charset="0"/>
                </a:rPr>
                <a:t> </a:t>
              </a:r>
              <a:r>
                <a:rPr lang="en-US" altLang="ko-KR" sz="1200" dirty="0" err="1">
                  <a:solidFill>
                    <a:srgbClr val="34339A"/>
                  </a:solidFill>
                  <a:latin typeface="SamsungOne-400" panose="020B0503030303020204" pitchFamily="34" charset="0"/>
                  <a:ea typeface="SamsungOne-400" panose="020B0503030303020204" pitchFamily="34" charset="0"/>
                </a:rPr>
                <a:t>độ</a:t>
              </a:r>
              <a:r>
                <a:rPr lang="en-US" altLang="ko-KR" sz="1200" dirty="0">
                  <a:solidFill>
                    <a:srgbClr val="34339A"/>
                  </a:solidFill>
                  <a:latin typeface="SamsungOne-400" panose="020B0503030303020204" pitchFamily="34" charset="0"/>
                  <a:ea typeface="SamsungOne-400" panose="020B0503030303020204" pitchFamily="34" charset="0"/>
                </a:rPr>
                <a:t>: 0 </a:t>
              </a:r>
              <a:r>
                <a:rPr lang="en-US" altLang="ko-KR" sz="1200" dirty="0" err="1">
                  <a:solidFill>
                    <a:srgbClr val="34339A"/>
                  </a:solidFill>
                  <a:latin typeface="SamsungOne-400" panose="020B0503030303020204" pitchFamily="34" charset="0"/>
                  <a:ea typeface="SamsungOne-400" panose="020B0503030303020204" pitchFamily="34" charset="0"/>
                </a:rPr>
                <a:t>đến</a:t>
              </a:r>
              <a:r>
                <a:rPr lang="en-US" altLang="ko-KR" sz="1200" dirty="0">
                  <a:solidFill>
                    <a:srgbClr val="34339A"/>
                  </a:solidFill>
                  <a:latin typeface="SamsungOne-400" panose="020B0503030303020204" pitchFamily="34" charset="0"/>
                  <a:ea typeface="SamsungOne-400" panose="020B0503030303020204" pitchFamily="34" charset="0"/>
                </a:rPr>
                <a:t> 50°C.</a:t>
              </a:r>
              <a:br>
                <a:rPr lang="en-US" altLang="ko-KR" sz="1200" dirty="0">
                  <a:solidFill>
                    <a:srgbClr val="34339A"/>
                  </a:solidFill>
                  <a:latin typeface="SamsungOne-400" panose="020B0503030303020204" pitchFamily="34" charset="0"/>
                  <a:ea typeface="SamsungOne-400" panose="020B0503030303020204" pitchFamily="34" charset="0"/>
                </a:rPr>
              </a:br>
              <a:r>
                <a:rPr lang="en-US" altLang="ko-KR" sz="1200" dirty="0" err="1">
                  <a:solidFill>
                    <a:srgbClr val="34339A"/>
                  </a:solidFill>
                  <a:latin typeface="SamsungOne-400" panose="020B0503030303020204" pitchFamily="34" charset="0"/>
                  <a:ea typeface="SamsungOne-400" panose="020B0503030303020204" pitchFamily="34" charset="0"/>
                </a:rPr>
                <a:t>Độ</a:t>
              </a:r>
              <a:r>
                <a:rPr lang="en-US" altLang="ko-KR" sz="1200" dirty="0">
                  <a:solidFill>
                    <a:srgbClr val="34339A"/>
                  </a:solidFill>
                  <a:latin typeface="SamsungOne-400" panose="020B0503030303020204" pitchFamily="34" charset="0"/>
                  <a:ea typeface="SamsungOne-400" panose="020B0503030303020204" pitchFamily="34" charset="0"/>
                </a:rPr>
                <a:t> </a:t>
              </a:r>
              <a:r>
                <a:rPr lang="en-US" altLang="ko-KR" sz="1200" dirty="0" err="1">
                  <a:solidFill>
                    <a:srgbClr val="34339A"/>
                  </a:solidFill>
                  <a:latin typeface="SamsungOne-400" panose="020B0503030303020204" pitchFamily="34" charset="0"/>
                  <a:ea typeface="SamsungOne-400" panose="020B0503030303020204" pitchFamily="34" charset="0"/>
                </a:rPr>
                <a:t>ẩm</a:t>
              </a:r>
              <a:r>
                <a:rPr lang="en-US" altLang="ko-KR" sz="1200" dirty="0">
                  <a:solidFill>
                    <a:srgbClr val="34339A"/>
                  </a:solidFill>
                  <a:latin typeface="SamsungOne-400" panose="020B0503030303020204" pitchFamily="34" charset="0"/>
                  <a:ea typeface="SamsungOne-400" panose="020B0503030303020204" pitchFamily="34" charset="0"/>
                </a:rPr>
                <a:t>: 20% </a:t>
              </a:r>
              <a:r>
                <a:rPr lang="en-US" altLang="ko-KR" sz="1200" dirty="0" err="1">
                  <a:solidFill>
                    <a:srgbClr val="34339A"/>
                  </a:solidFill>
                  <a:latin typeface="SamsungOne-400" panose="020B0503030303020204" pitchFamily="34" charset="0"/>
                  <a:ea typeface="SamsungOne-400" panose="020B0503030303020204" pitchFamily="34" charset="0"/>
                </a:rPr>
                <a:t>đến</a:t>
              </a:r>
              <a:r>
                <a:rPr lang="en-US" altLang="ko-KR" sz="1200" dirty="0">
                  <a:solidFill>
                    <a:srgbClr val="34339A"/>
                  </a:solidFill>
                  <a:latin typeface="SamsungOne-400" panose="020B0503030303020204" pitchFamily="34" charset="0"/>
                  <a:ea typeface="SamsungOne-400" panose="020B0503030303020204" pitchFamily="34" charset="0"/>
                </a:rPr>
                <a:t> 95%</a:t>
              </a:r>
            </a:p>
          </p:txBody>
        </p:sp>
        <p:sp>
          <p:nvSpPr>
            <p:cNvPr id="33" name="직사각형 32">
              <a:extLst>
                <a:ext uri="{FF2B5EF4-FFF2-40B4-BE49-F238E27FC236}">
                  <a16:creationId xmlns:a16="http://schemas.microsoft.com/office/drawing/2014/main" id="{25EADF90-72B3-4988-A80B-F9DFBDCB77CA}"/>
                </a:ext>
              </a:extLst>
            </p:cNvPr>
            <p:cNvSpPr/>
            <p:nvPr/>
          </p:nvSpPr>
          <p:spPr>
            <a:xfrm>
              <a:off x="547865" y="2537162"/>
              <a:ext cx="1884734" cy="11506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pic>
        <p:nvPicPr>
          <p:cNvPr id="34" name="Picture 4">
            <a:extLst>
              <a:ext uri="{FF2B5EF4-FFF2-40B4-BE49-F238E27FC236}">
                <a16:creationId xmlns:a16="http://schemas.microsoft.com/office/drawing/2014/main" id="{FFA4A81C-448D-45BD-AC6E-A845884B5041}"/>
              </a:ext>
            </a:extLst>
          </p:cNvPr>
          <p:cNvPicPr>
            <a:picLocks noChangeAspect="1" noChangeArrowheads="1"/>
          </p:cNvPicPr>
          <p:nvPr/>
        </p:nvPicPr>
        <p:blipFill rotWithShape="1">
          <a:blip r:embed="rId5" cstate="print">
            <a:clrChange>
              <a:clrFrom>
                <a:srgbClr val="FDFEF6"/>
              </a:clrFrom>
              <a:clrTo>
                <a:srgbClr val="FDFEF6">
                  <a:alpha val="0"/>
                </a:srgbClr>
              </a:clrTo>
            </a:clrChange>
            <a:extLst>
              <a:ext uri="{28A0092B-C50C-407E-A947-70E740481C1C}">
                <a14:useLocalDpi xmlns:a14="http://schemas.microsoft.com/office/drawing/2010/main" val="0"/>
              </a:ext>
            </a:extLst>
          </a:blip>
          <a:srcRect r="45286"/>
          <a:stretch/>
        </p:blipFill>
        <p:spPr bwMode="auto">
          <a:xfrm>
            <a:off x="897940" y="3866103"/>
            <a:ext cx="1184607" cy="828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1" name="그룹 50">
            <a:extLst>
              <a:ext uri="{FF2B5EF4-FFF2-40B4-BE49-F238E27FC236}">
                <a16:creationId xmlns:a16="http://schemas.microsoft.com/office/drawing/2014/main" id="{C7354F42-753A-4CF8-BD19-9932019A9C35}"/>
              </a:ext>
            </a:extLst>
          </p:cNvPr>
          <p:cNvGrpSpPr/>
          <p:nvPr/>
        </p:nvGrpSpPr>
        <p:grpSpPr>
          <a:xfrm>
            <a:off x="547875" y="5095846"/>
            <a:ext cx="4403545" cy="1235302"/>
            <a:chOff x="547865" y="2537162"/>
            <a:chExt cx="4403547" cy="1235301"/>
          </a:xfrm>
        </p:grpSpPr>
        <p:sp>
          <p:nvSpPr>
            <p:cNvPr id="52" name="TextBox 51">
              <a:extLst>
                <a:ext uri="{FF2B5EF4-FFF2-40B4-BE49-F238E27FC236}">
                  <a16:creationId xmlns:a16="http://schemas.microsoft.com/office/drawing/2014/main" id="{7077F7D4-354D-4E7F-B1C3-90FCBF7971E2}"/>
                </a:ext>
              </a:extLst>
            </p:cNvPr>
            <p:cNvSpPr txBox="1"/>
            <p:nvPr/>
          </p:nvSpPr>
          <p:spPr>
            <a:xfrm>
              <a:off x="725462" y="3424972"/>
              <a:ext cx="1584089" cy="261482"/>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sz="1099" dirty="0" err="1">
                  <a:solidFill>
                    <a:srgbClr val="34339A"/>
                  </a:solidFill>
                </a:rPr>
                <a:t>Cảm</a:t>
              </a:r>
              <a:r>
                <a:rPr lang="en-US" altLang="ko-KR" sz="1099" dirty="0">
                  <a:solidFill>
                    <a:srgbClr val="34339A"/>
                  </a:solidFill>
                </a:rPr>
                <a:t> </a:t>
              </a:r>
              <a:r>
                <a:rPr lang="en-US" altLang="ko-KR" sz="1099" dirty="0" err="1">
                  <a:solidFill>
                    <a:srgbClr val="34339A"/>
                  </a:solidFill>
                </a:rPr>
                <a:t>biến</a:t>
              </a:r>
              <a:r>
                <a:rPr lang="en-US" altLang="ko-KR" sz="1099" dirty="0">
                  <a:solidFill>
                    <a:srgbClr val="34339A"/>
                  </a:solidFill>
                </a:rPr>
                <a:t> </a:t>
              </a:r>
              <a:r>
                <a:rPr lang="en-US" altLang="ko-KR" sz="1099" dirty="0" err="1">
                  <a:solidFill>
                    <a:srgbClr val="34339A"/>
                  </a:solidFill>
                </a:rPr>
                <a:t>chạm</a:t>
              </a:r>
              <a:r>
                <a:rPr lang="en-US" altLang="ko-KR" sz="1099" dirty="0">
                  <a:solidFill>
                    <a:srgbClr val="34339A"/>
                  </a:solidFill>
                </a:rPr>
                <a:t> </a:t>
              </a:r>
              <a:r>
                <a:rPr lang="en-US" altLang="ko-KR" sz="1099" dirty="0" err="1">
                  <a:solidFill>
                    <a:srgbClr val="34339A"/>
                  </a:solidFill>
                </a:rPr>
                <a:t>điện</a:t>
              </a:r>
              <a:r>
                <a:rPr lang="en-US" altLang="ko-KR" sz="1099" dirty="0">
                  <a:solidFill>
                    <a:srgbClr val="34339A"/>
                  </a:solidFill>
                </a:rPr>
                <a:t> </a:t>
              </a:r>
              <a:r>
                <a:rPr lang="en-US" altLang="ko-KR" sz="1099" dirty="0" err="1">
                  <a:solidFill>
                    <a:srgbClr val="34339A"/>
                  </a:solidFill>
                </a:rPr>
                <a:t>tử</a:t>
              </a:r>
              <a:endParaRPr lang="en-US" altLang="ko-KR" sz="1099" dirty="0">
                <a:solidFill>
                  <a:srgbClr val="34339A"/>
                </a:solidFill>
              </a:endParaRPr>
            </a:p>
          </p:txBody>
        </p:sp>
        <p:sp>
          <p:nvSpPr>
            <p:cNvPr id="53" name="직사각형 52">
              <a:extLst>
                <a:ext uri="{FF2B5EF4-FFF2-40B4-BE49-F238E27FC236}">
                  <a16:creationId xmlns:a16="http://schemas.microsoft.com/office/drawing/2014/main" id="{343908AB-B0E2-47A4-90A6-704E7AC2A0BB}"/>
                </a:ext>
              </a:extLst>
            </p:cNvPr>
            <p:cNvSpPr/>
            <p:nvPr/>
          </p:nvSpPr>
          <p:spPr>
            <a:xfrm>
              <a:off x="2453864" y="2537162"/>
              <a:ext cx="2497548" cy="1235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82548" indent="-182548">
                <a:spcAft>
                  <a:spcPts val="400"/>
                </a:spcAft>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Cảm biến chạm tạo tiếp xúc bằng miếng đệm</a:t>
              </a:r>
            </a:p>
            <a:p>
              <a:pPr marL="182548" indent="-182548">
                <a:spcAft>
                  <a:spcPts val="400"/>
                </a:spcAft>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Tương thích với Arduino và các bo mạch khác.</a:t>
              </a:r>
            </a:p>
            <a:p>
              <a:pPr marL="182548" indent="-182548">
                <a:spcAft>
                  <a:spcPts val="400"/>
                </a:spcAft>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Nhận biết cơ thể người và kim loại</a:t>
              </a:r>
            </a:p>
          </p:txBody>
        </p:sp>
        <p:sp>
          <p:nvSpPr>
            <p:cNvPr id="54" name="직사각형 53">
              <a:extLst>
                <a:ext uri="{FF2B5EF4-FFF2-40B4-BE49-F238E27FC236}">
                  <a16:creationId xmlns:a16="http://schemas.microsoft.com/office/drawing/2014/main" id="{D2AE7799-BDD6-4C7B-8164-795DB0096927}"/>
                </a:ext>
              </a:extLst>
            </p:cNvPr>
            <p:cNvSpPr/>
            <p:nvPr/>
          </p:nvSpPr>
          <p:spPr>
            <a:xfrm>
              <a:off x="547865" y="2537162"/>
              <a:ext cx="1884734" cy="11506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pic>
        <p:nvPicPr>
          <p:cNvPr id="55" name="Picture 6">
            <a:extLst>
              <a:ext uri="{FF2B5EF4-FFF2-40B4-BE49-F238E27FC236}">
                <a16:creationId xmlns:a16="http://schemas.microsoft.com/office/drawing/2014/main" id="{C4C54E56-9F6B-4D64-AFE7-A7509A14AF62}"/>
              </a:ext>
            </a:extLst>
          </p:cNvPr>
          <p:cNvPicPr>
            <a:picLocks noChangeAspect="1" noChangeArrowheads="1"/>
          </p:cNvPicPr>
          <p:nvPr/>
        </p:nvPicPr>
        <p:blipFill rotWithShape="1">
          <a:blip r:embed="rId6" cstate="print">
            <a:clrChange>
              <a:clrFrom>
                <a:srgbClr val="FDFEF6"/>
              </a:clrFrom>
              <a:clrTo>
                <a:srgbClr val="FDFEF6">
                  <a:alpha val="0"/>
                </a:srgbClr>
              </a:clrTo>
            </a:clrChange>
            <a:extLst>
              <a:ext uri="{28A0092B-C50C-407E-A947-70E740481C1C}">
                <a14:useLocalDpi xmlns:a14="http://schemas.microsoft.com/office/drawing/2010/main" val="0"/>
              </a:ext>
            </a:extLst>
          </a:blip>
          <a:srcRect r="49715"/>
          <a:stretch/>
        </p:blipFill>
        <p:spPr bwMode="auto">
          <a:xfrm>
            <a:off x="976543" y="5157594"/>
            <a:ext cx="1081180" cy="811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6" name="그룹 55">
            <a:extLst>
              <a:ext uri="{FF2B5EF4-FFF2-40B4-BE49-F238E27FC236}">
                <a16:creationId xmlns:a16="http://schemas.microsoft.com/office/drawing/2014/main" id="{FE851616-E779-4859-B04E-AC71A8B8E65D}"/>
              </a:ext>
            </a:extLst>
          </p:cNvPr>
          <p:cNvGrpSpPr/>
          <p:nvPr/>
        </p:nvGrpSpPr>
        <p:grpSpPr>
          <a:xfrm>
            <a:off x="4972160" y="2537168"/>
            <a:ext cx="4437318" cy="1573270"/>
            <a:chOff x="547864" y="2537162"/>
            <a:chExt cx="4437317" cy="1573273"/>
          </a:xfrm>
        </p:grpSpPr>
        <p:sp>
          <p:nvSpPr>
            <p:cNvPr id="58" name="TextBox 57">
              <a:extLst>
                <a:ext uri="{FF2B5EF4-FFF2-40B4-BE49-F238E27FC236}">
                  <a16:creationId xmlns:a16="http://schemas.microsoft.com/office/drawing/2014/main" id="{93C13E51-DDE5-491A-90B8-0982D037CFE7}"/>
                </a:ext>
              </a:extLst>
            </p:cNvPr>
            <p:cNvSpPr txBox="1"/>
            <p:nvPr/>
          </p:nvSpPr>
          <p:spPr>
            <a:xfrm>
              <a:off x="547864" y="3464103"/>
              <a:ext cx="1775310" cy="646332"/>
            </a:xfrm>
            <a:prstGeom prst="rect">
              <a:avLst/>
            </a:prstGeom>
            <a:solidFill>
              <a:schemeClr val="bg1"/>
            </a:solidFill>
          </p:spPr>
          <p:txBody>
            <a:bodyPr wrap="squar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sz="1200" dirty="0" err="1">
                  <a:solidFill>
                    <a:srgbClr val="34339A"/>
                  </a:solidFill>
                </a:rPr>
                <a:t>Cảm</a:t>
              </a:r>
              <a:r>
                <a:rPr lang="en-US" altLang="ko-KR" sz="1200" dirty="0">
                  <a:solidFill>
                    <a:srgbClr val="34339A"/>
                  </a:solidFill>
                </a:rPr>
                <a:t> </a:t>
              </a:r>
              <a:r>
                <a:rPr lang="en-US" altLang="ko-KR" sz="1200" dirty="0" err="1">
                  <a:solidFill>
                    <a:srgbClr val="34339A"/>
                  </a:solidFill>
                </a:rPr>
                <a:t>biến</a:t>
              </a:r>
              <a:r>
                <a:rPr lang="en-US" altLang="ko-KR" sz="1200" dirty="0">
                  <a:solidFill>
                    <a:srgbClr val="34339A"/>
                  </a:solidFill>
                </a:rPr>
                <a:t> </a:t>
              </a:r>
              <a:r>
                <a:rPr lang="en-US" altLang="ko-KR" sz="1200" dirty="0" err="1">
                  <a:solidFill>
                    <a:srgbClr val="34339A"/>
                  </a:solidFill>
                </a:rPr>
                <a:t>hồng</a:t>
              </a:r>
              <a:r>
                <a:rPr lang="en-US" altLang="ko-KR" sz="1200" dirty="0">
                  <a:solidFill>
                    <a:srgbClr val="34339A"/>
                  </a:solidFill>
                </a:rPr>
                <a:t> </a:t>
              </a:r>
              <a:r>
                <a:rPr lang="en-US" altLang="ko-KR" sz="1200" dirty="0" err="1">
                  <a:solidFill>
                    <a:srgbClr val="34339A"/>
                  </a:solidFill>
                </a:rPr>
                <a:t>ngoại</a:t>
              </a:r>
              <a:r>
                <a:rPr lang="en-US" altLang="ko-KR" sz="1200" dirty="0">
                  <a:solidFill>
                    <a:srgbClr val="34339A"/>
                  </a:solidFill>
                </a:rPr>
                <a:t> </a:t>
              </a:r>
              <a:r>
                <a:rPr lang="en-US" altLang="ko-KR" sz="1200" dirty="0" err="1">
                  <a:solidFill>
                    <a:srgbClr val="34339A"/>
                  </a:solidFill>
                </a:rPr>
                <a:t>phát</a:t>
              </a:r>
              <a:r>
                <a:rPr lang="en-US" altLang="ko-KR" sz="1200" dirty="0">
                  <a:solidFill>
                    <a:srgbClr val="34339A"/>
                  </a:solidFill>
                </a:rPr>
                <a:t> </a:t>
              </a:r>
              <a:r>
                <a:rPr lang="en-US" altLang="ko-KR" sz="1200" dirty="0" err="1">
                  <a:solidFill>
                    <a:srgbClr val="34339A"/>
                  </a:solidFill>
                </a:rPr>
                <a:t>hiện</a:t>
              </a:r>
              <a:r>
                <a:rPr lang="en-US" altLang="ko-KR" sz="1200" dirty="0">
                  <a:solidFill>
                    <a:srgbClr val="34339A"/>
                  </a:solidFill>
                </a:rPr>
                <a:t> </a:t>
              </a:r>
              <a:r>
                <a:rPr lang="en-US" altLang="ko-KR" sz="1200" dirty="0" err="1">
                  <a:solidFill>
                    <a:srgbClr val="34339A"/>
                  </a:solidFill>
                </a:rPr>
                <a:t>vật</a:t>
              </a:r>
              <a:r>
                <a:rPr lang="en-US" altLang="ko-KR" sz="1200" dirty="0">
                  <a:solidFill>
                    <a:srgbClr val="34339A"/>
                  </a:solidFill>
                </a:rPr>
                <a:t> </a:t>
              </a:r>
              <a:r>
                <a:rPr lang="en-US" altLang="ko-KR" sz="1200" dirty="0" err="1">
                  <a:solidFill>
                    <a:srgbClr val="34339A"/>
                  </a:solidFill>
                </a:rPr>
                <a:t>thể</a:t>
              </a:r>
              <a:r>
                <a:rPr lang="en-US" altLang="ko-KR" sz="1200" dirty="0">
                  <a:solidFill>
                    <a:srgbClr val="34339A"/>
                  </a:solidFill>
                </a:rPr>
                <a:t> </a:t>
              </a:r>
              <a:r>
                <a:rPr lang="en-US" altLang="ko-KR" sz="1200" dirty="0" err="1">
                  <a:solidFill>
                    <a:srgbClr val="34339A"/>
                  </a:solidFill>
                </a:rPr>
                <a:t>điện</a:t>
              </a:r>
              <a:r>
                <a:rPr lang="en-US" altLang="ko-KR" sz="1200" dirty="0">
                  <a:solidFill>
                    <a:srgbClr val="34339A"/>
                  </a:solidFill>
                </a:rPr>
                <a:t> </a:t>
              </a:r>
              <a:r>
                <a:rPr lang="en-US" altLang="ko-KR" sz="1200" dirty="0" err="1">
                  <a:solidFill>
                    <a:srgbClr val="34339A"/>
                  </a:solidFill>
                </a:rPr>
                <a:t>tử</a:t>
              </a:r>
              <a:endParaRPr lang="en-US" altLang="ko-KR" sz="1200" dirty="0">
                <a:solidFill>
                  <a:srgbClr val="34339A"/>
                </a:solidFill>
              </a:endParaRPr>
            </a:p>
          </p:txBody>
        </p:sp>
        <p:sp>
          <p:nvSpPr>
            <p:cNvPr id="59" name="직사각형 58">
              <a:extLst>
                <a:ext uri="{FF2B5EF4-FFF2-40B4-BE49-F238E27FC236}">
                  <a16:creationId xmlns:a16="http://schemas.microsoft.com/office/drawing/2014/main" id="{9D06C7E6-99C3-4CB6-B1A3-E6E802312FC2}"/>
                </a:ext>
              </a:extLst>
            </p:cNvPr>
            <p:cNvSpPr/>
            <p:nvPr/>
          </p:nvSpPr>
          <p:spPr>
            <a:xfrm>
              <a:off x="2453864" y="2537162"/>
              <a:ext cx="2531317" cy="1235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82548" indent="-182548">
                <a:spcAft>
                  <a:spcPts val="400"/>
                </a:spcAft>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Cảm biến phát hiện người hoặc vật thể bằng ánh sáng hồng ngoại.</a:t>
              </a:r>
            </a:p>
          </p:txBody>
        </p:sp>
        <p:sp>
          <p:nvSpPr>
            <p:cNvPr id="60" name="직사각형 59">
              <a:extLst>
                <a:ext uri="{FF2B5EF4-FFF2-40B4-BE49-F238E27FC236}">
                  <a16:creationId xmlns:a16="http://schemas.microsoft.com/office/drawing/2014/main" id="{4B0EE2EA-28B4-4D6F-90C2-E88AE3FD69BC}"/>
                </a:ext>
              </a:extLst>
            </p:cNvPr>
            <p:cNvSpPr/>
            <p:nvPr/>
          </p:nvSpPr>
          <p:spPr>
            <a:xfrm>
              <a:off x="547865" y="2537162"/>
              <a:ext cx="1884734" cy="141861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61" name="그룹 60">
            <a:extLst>
              <a:ext uri="{FF2B5EF4-FFF2-40B4-BE49-F238E27FC236}">
                <a16:creationId xmlns:a16="http://schemas.microsoft.com/office/drawing/2014/main" id="{6CAEB7BA-92F3-42B8-A5DE-08BB4361A0A9}"/>
              </a:ext>
            </a:extLst>
          </p:cNvPr>
          <p:cNvGrpSpPr/>
          <p:nvPr/>
        </p:nvGrpSpPr>
        <p:grpSpPr>
          <a:xfrm>
            <a:off x="4950984" y="4155928"/>
            <a:ext cx="4561736" cy="1418612"/>
            <a:chOff x="526686" y="2537162"/>
            <a:chExt cx="4561734" cy="1418612"/>
          </a:xfrm>
        </p:grpSpPr>
        <p:sp>
          <p:nvSpPr>
            <p:cNvPr id="62" name="TextBox 61">
              <a:extLst>
                <a:ext uri="{FF2B5EF4-FFF2-40B4-BE49-F238E27FC236}">
                  <a16:creationId xmlns:a16="http://schemas.microsoft.com/office/drawing/2014/main" id="{1F817F2E-EA68-4D3D-B0EC-1DF1D2959537}"/>
                </a:ext>
              </a:extLst>
            </p:cNvPr>
            <p:cNvSpPr txBox="1"/>
            <p:nvPr/>
          </p:nvSpPr>
          <p:spPr>
            <a:xfrm>
              <a:off x="526686" y="3633963"/>
              <a:ext cx="1981632" cy="27699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sz="1200" dirty="0" err="1">
                  <a:solidFill>
                    <a:srgbClr val="34339A"/>
                  </a:solidFill>
                </a:rPr>
                <a:t>Cảm</a:t>
              </a:r>
              <a:r>
                <a:rPr lang="en-US" altLang="ko-KR" sz="1200" dirty="0">
                  <a:solidFill>
                    <a:srgbClr val="34339A"/>
                  </a:solidFill>
                </a:rPr>
                <a:t> </a:t>
              </a:r>
              <a:r>
                <a:rPr lang="en-US" altLang="ko-KR" sz="1200" dirty="0" err="1">
                  <a:solidFill>
                    <a:srgbClr val="34339A"/>
                  </a:solidFill>
                </a:rPr>
                <a:t>biến</a:t>
              </a:r>
              <a:r>
                <a:rPr lang="en-US" altLang="ko-KR" sz="1200" dirty="0">
                  <a:solidFill>
                    <a:srgbClr val="34339A"/>
                  </a:solidFill>
                </a:rPr>
                <a:t> </a:t>
              </a:r>
              <a:r>
                <a:rPr lang="en-US" altLang="ko-KR" sz="1200" dirty="0" err="1">
                  <a:solidFill>
                    <a:srgbClr val="34339A"/>
                  </a:solidFill>
                </a:rPr>
                <a:t>âm</a:t>
              </a:r>
              <a:r>
                <a:rPr lang="en-US" altLang="ko-KR" sz="1200" dirty="0">
                  <a:solidFill>
                    <a:srgbClr val="34339A"/>
                  </a:solidFill>
                </a:rPr>
                <a:t> </a:t>
              </a:r>
              <a:r>
                <a:rPr lang="en-US" altLang="ko-KR" sz="1200" dirty="0" err="1">
                  <a:solidFill>
                    <a:srgbClr val="34339A"/>
                  </a:solidFill>
                </a:rPr>
                <a:t>thanh</a:t>
              </a:r>
              <a:r>
                <a:rPr lang="en-US" altLang="ko-KR" sz="1200" dirty="0">
                  <a:solidFill>
                    <a:srgbClr val="34339A"/>
                  </a:solidFill>
                </a:rPr>
                <a:t> analog</a:t>
              </a:r>
            </a:p>
          </p:txBody>
        </p:sp>
        <p:sp>
          <p:nvSpPr>
            <p:cNvPr id="63" name="직사각형 62">
              <a:extLst>
                <a:ext uri="{FF2B5EF4-FFF2-40B4-BE49-F238E27FC236}">
                  <a16:creationId xmlns:a16="http://schemas.microsoft.com/office/drawing/2014/main" id="{A8378D77-32DF-4FF6-BEEB-850A91278D68}"/>
                </a:ext>
              </a:extLst>
            </p:cNvPr>
            <p:cNvSpPr/>
            <p:nvPr/>
          </p:nvSpPr>
          <p:spPr>
            <a:xfrm>
              <a:off x="2453864" y="2537162"/>
              <a:ext cx="2634556" cy="1418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marL="182548" indent="-182548">
                <a:spcAft>
                  <a:spcPts val="400"/>
                </a:spcAft>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Cảm biến âm thanh analog để đo cường độ âm thanh</a:t>
              </a:r>
              <a:b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200" dirty="0" err="1">
                  <a:solidFill>
                    <a:srgbClr val="34339A"/>
                  </a:solidFill>
                  <a:latin typeface="SamsungOne-400" panose="020B0503030303020204" pitchFamily="34" charset="0"/>
                  <a:ea typeface="SamsungOne-400" panose="020B0503030303020204" pitchFamily="34" charset="0"/>
                </a:rPr>
                <a:t>Độ</a:t>
              </a:r>
              <a:r>
                <a:rPr lang="en-US" altLang="ko-KR" sz="1200" dirty="0">
                  <a:solidFill>
                    <a:srgbClr val="34339A"/>
                  </a:solidFill>
                  <a:latin typeface="SamsungOne-400" panose="020B0503030303020204" pitchFamily="34" charset="0"/>
                  <a:ea typeface="SamsungOne-400" panose="020B0503030303020204" pitchFamily="34" charset="0"/>
                </a:rPr>
                <a:t> </a:t>
              </a:r>
              <a:r>
                <a:rPr lang="en-US" altLang="ko-KR" sz="1200" dirty="0" err="1">
                  <a:solidFill>
                    <a:srgbClr val="34339A"/>
                  </a:solidFill>
                  <a:latin typeface="SamsungOne-400" panose="020B0503030303020204" pitchFamily="34" charset="0"/>
                  <a:ea typeface="SamsungOne-400" panose="020B0503030303020204" pitchFamily="34" charset="0"/>
                </a:rPr>
                <a:t>nhạy</a:t>
              </a:r>
              <a:r>
                <a:rPr lang="en-US" altLang="ko-KR" sz="1200" dirty="0">
                  <a:solidFill>
                    <a:srgbClr val="34339A"/>
                  </a:solidFill>
                  <a:latin typeface="SamsungOne-400" panose="020B0503030303020204" pitchFamily="34" charset="0"/>
                  <a:ea typeface="SamsungOne-400" panose="020B0503030303020204" pitchFamily="34" charset="0"/>
                </a:rPr>
                <a:t> </a:t>
              </a:r>
              <a:r>
                <a:rPr lang="en-US" altLang="ko-KR" sz="1200" dirty="0" err="1">
                  <a:solidFill>
                    <a:srgbClr val="34339A"/>
                  </a:solidFill>
                  <a:latin typeface="SamsungOne-400" panose="020B0503030303020204" pitchFamily="34" charset="0"/>
                  <a:ea typeface="SamsungOne-400" panose="020B0503030303020204" pitchFamily="34" charset="0"/>
                </a:rPr>
                <a:t>của</a:t>
              </a:r>
              <a:r>
                <a:rPr lang="en-US" altLang="ko-KR" sz="1200" dirty="0">
                  <a:solidFill>
                    <a:srgbClr val="34339A"/>
                  </a:solidFill>
                  <a:latin typeface="SamsungOne-400" panose="020B0503030303020204" pitchFamily="34" charset="0"/>
                  <a:ea typeface="SamsungOne-400" panose="020B0503030303020204" pitchFamily="34" charset="0"/>
                </a:rPr>
                <a:t> micro: 52 dB</a:t>
              </a:r>
              <a:br>
                <a:rPr lang="en-US" altLang="ko-KR" sz="1200" dirty="0">
                  <a:solidFill>
                    <a:srgbClr val="34339A"/>
                  </a:solidFill>
                  <a:latin typeface="SamsungOne-400" panose="020B0503030303020204" pitchFamily="34" charset="0"/>
                  <a:ea typeface="SamsungOne-400" panose="020B0503030303020204" pitchFamily="34" charset="0"/>
                </a:rPr>
              </a:br>
              <a:r>
                <a:rPr lang="en-US" altLang="ko-KR" sz="1200" dirty="0" err="1">
                  <a:solidFill>
                    <a:srgbClr val="34339A"/>
                  </a:solidFill>
                  <a:latin typeface="SamsungOne-400" panose="020B0503030303020204" pitchFamily="34" charset="0"/>
                  <a:ea typeface="SamsungOne-400" panose="020B0503030303020204" pitchFamily="34" charset="0"/>
                </a:rPr>
                <a:t>Dải</a:t>
              </a:r>
              <a:r>
                <a:rPr lang="en-US" altLang="ko-KR" sz="1200" dirty="0">
                  <a:solidFill>
                    <a:srgbClr val="34339A"/>
                  </a:solidFill>
                  <a:latin typeface="SamsungOne-400" panose="020B0503030303020204" pitchFamily="34" charset="0"/>
                  <a:ea typeface="SamsungOne-400" panose="020B0503030303020204" pitchFamily="34" charset="0"/>
                </a:rPr>
                <a:t> </a:t>
              </a:r>
              <a:r>
                <a:rPr lang="en-US" altLang="ko-KR" sz="1200" dirty="0" err="1">
                  <a:solidFill>
                    <a:srgbClr val="34339A"/>
                  </a:solidFill>
                  <a:latin typeface="SamsungOne-400" panose="020B0503030303020204" pitchFamily="34" charset="0"/>
                  <a:ea typeface="SamsungOne-400" panose="020B0503030303020204" pitchFamily="34" charset="0"/>
                </a:rPr>
                <a:t>tần</a:t>
              </a:r>
              <a:r>
                <a:rPr lang="en-US" altLang="ko-KR" sz="1200" dirty="0">
                  <a:solidFill>
                    <a:srgbClr val="34339A"/>
                  </a:solidFill>
                  <a:latin typeface="SamsungOne-400" panose="020B0503030303020204" pitchFamily="34" charset="0"/>
                  <a:ea typeface="SamsungOne-400" panose="020B0503030303020204" pitchFamily="34" charset="0"/>
                </a:rPr>
                <a:t> </a:t>
              </a:r>
              <a:r>
                <a:rPr lang="en-US" altLang="ko-KR" sz="1200" dirty="0" err="1">
                  <a:solidFill>
                    <a:srgbClr val="34339A"/>
                  </a:solidFill>
                  <a:latin typeface="SamsungOne-400" panose="020B0503030303020204" pitchFamily="34" charset="0"/>
                  <a:ea typeface="SamsungOne-400" panose="020B0503030303020204" pitchFamily="34" charset="0"/>
                </a:rPr>
                <a:t>số</a:t>
              </a:r>
              <a:r>
                <a:rPr lang="en-US" altLang="ko-KR" sz="1200" dirty="0">
                  <a:solidFill>
                    <a:srgbClr val="34339A"/>
                  </a:solidFill>
                  <a:latin typeface="SamsungOne-400" panose="020B0503030303020204" pitchFamily="34" charset="0"/>
                  <a:ea typeface="SamsungOne-400" panose="020B0503030303020204" pitchFamily="34" charset="0"/>
                </a:rPr>
                <a:t>: 50 Hz </a:t>
              </a:r>
              <a:r>
                <a:rPr lang="en-US" altLang="ko-KR" sz="1200" dirty="0" err="1">
                  <a:solidFill>
                    <a:srgbClr val="34339A"/>
                  </a:solidFill>
                  <a:latin typeface="SamsungOne-400" panose="020B0503030303020204" pitchFamily="34" charset="0"/>
                  <a:ea typeface="SamsungOne-400" panose="020B0503030303020204" pitchFamily="34" charset="0"/>
                </a:rPr>
                <a:t>đến</a:t>
              </a:r>
              <a:r>
                <a:rPr lang="en-US" altLang="ko-KR" sz="1200" dirty="0">
                  <a:solidFill>
                    <a:srgbClr val="34339A"/>
                  </a:solidFill>
                  <a:latin typeface="SamsungOne-400" panose="020B0503030303020204" pitchFamily="34" charset="0"/>
                  <a:ea typeface="SamsungOne-400" panose="020B0503030303020204" pitchFamily="34" charset="0"/>
                </a:rPr>
                <a:t> 20 </a:t>
              </a:r>
              <a:r>
                <a:rPr lang="en-US" altLang="ko-KR" sz="1200" dirty="0" err="1">
                  <a:solidFill>
                    <a:srgbClr val="34339A"/>
                  </a:solidFill>
                  <a:latin typeface="SamsungOne-400" panose="020B0503030303020204" pitchFamily="34" charset="0"/>
                  <a:ea typeface="SamsungOne-400" panose="020B0503030303020204" pitchFamily="34" charset="0"/>
                </a:rPr>
                <a:t>KHz</a:t>
              </a:r>
              <a:br>
                <a:rPr lang="en-US" altLang="ko-KR" sz="1200" dirty="0">
                  <a:solidFill>
                    <a:srgbClr val="34339A"/>
                  </a:solidFill>
                  <a:latin typeface="SamsungOne-400" panose="020B0503030303020204" pitchFamily="34" charset="0"/>
                  <a:ea typeface="SamsungOne-400" panose="020B0503030303020204" pitchFamily="34" charset="0"/>
                </a:rPr>
              </a:br>
              <a:r>
                <a:rPr lang="en-US" altLang="ko-KR" sz="1200" dirty="0" err="1">
                  <a:solidFill>
                    <a:srgbClr val="34339A"/>
                  </a:solidFill>
                  <a:latin typeface="SamsungOne-400" panose="020B0503030303020204" pitchFamily="34" charset="0"/>
                  <a:ea typeface="SamsungOne-400" panose="020B0503030303020204" pitchFamily="34" charset="0"/>
                </a:rPr>
                <a:t>Nguồn</a:t>
              </a:r>
              <a:r>
                <a:rPr lang="en-US" altLang="ko-KR" sz="1200" dirty="0">
                  <a:solidFill>
                    <a:srgbClr val="34339A"/>
                  </a:solidFill>
                  <a:latin typeface="SamsungOne-400" panose="020B0503030303020204" pitchFamily="34" charset="0"/>
                  <a:ea typeface="SamsungOne-400" panose="020B0503030303020204" pitchFamily="34" charset="0"/>
                </a:rPr>
                <a:t> </a:t>
              </a:r>
              <a:r>
                <a:rPr lang="en-US" altLang="ko-KR" sz="1200" dirty="0" err="1">
                  <a:solidFill>
                    <a:srgbClr val="34339A"/>
                  </a:solidFill>
                  <a:latin typeface="SamsungOne-400" panose="020B0503030303020204" pitchFamily="34" charset="0"/>
                  <a:ea typeface="SamsungOne-400" panose="020B0503030303020204" pitchFamily="34" charset="0"/>
                </a:rPr>
                <a:t>điện</a:t>
              </a:r>
              <a:r>
                <a:rPr lang="en-US" altLang="ko-KR" sz="1200" dirty="0">
                  <a:solidFill>
                    <a:srgbClr val="34339A"/>
                  </a:solidFill>
                  <a:latin typeface="SamsungOne-400" panose="020B0503030303020204" pitchFamily="34" charset="0"/>
                  <a:ea typeface="SamsungOne-400" panose="020B0503030303020204" pitchFamily="34" charset="0"/>
                </a:rPr>
                <a:t>: 3,3 V to 5,3 V.</a:t>
              </a:r>
            </a:p>
            <a:p>
              <a:pPr>
                <a:spcAft>
                  <a:spcPts val="400"/>
                </a:spcAft>
              </a:pPr>
              <a:endParaRPr lang="en-US" altLang="ko-KR" sz="1200" dirty="0">
                <a:solidFill>
                  <a:srgbClr val="34339A"/>
                </a:solidFill>
                <a:latin typeface="SamsungOne-400" panose="020B0503030303020204" pitchFamily="34" charset="0"/>
                <a:ea typeface="SamsungOne-400" panose="020B0503030303020204" pitchFamily="34" charset="0"/>
              </a:endParaRPr>
            </a:p>
          </p:txBody>
        </p:sp>
        <p:sp>
          <p:nvSpPr>
            <p:cNvPr id="64" name="직사각형 63">
              <a:extLst>
                <a:ext uri="{FF2B5EF4-FFF2-40B4-BE49-F238E27FC236}">
                  <a16:creationId xmlns:a16="http://schemas.microsoft.com/office/drawing/2014/main" id="{8D9A12CE-9CEC-48C3-9766-65627C1AFCEF}"/>
                </a:ext>
              </a:extLst>
            </p:cNvPr>
            <p:cNvSpPr/>
            <p:nvPr/>
          </p:nvSpPr>
          <p:spPr>
            <a:xfrm>
              <a:off x="547865" y="2537162"/>
              <a:ext cx="1884734" cy="141861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pic>
        <p:nvPicPr>
          <p:cNvPr id="65" name="Picture 3">
            <a:extLst>
              <a:ext uri="{FF2B5EF4-FFF2-40B4-BE49-F238E27FC236}">
                <a16:creationId xmlns:a16="http://schemas.microsoft.com/office/drawing/2014/main" id="{E9BBA3BB-4DD4-4821-B879-AFB6AB49AF57}"/>
              </a:ext>
            </a:extLst>
          </p:cNvPr>
          <p:cNvPicPr>
            <a:picLocks noChangeAspect="1" noChangeArrowheads="1"/>
          </p:cNvPicPr>
          <p:nvPr/>
        </p:nvPicPr>
        <p:blipFill rotWithShape="1">
          <a:blip r:embed="rId7" cstate="print">
            <a:clrChange>
              <a:clrFrom>
                <a:srgbClr val="FCFDF5"/>
              </a:clrFrom>
              <a:clrTo>
                <a:srgbClr val="FCFDF5">
                  <a:alpha val="0"/>
                </a:srgbClr>
              </a:clrTo>
            </a:clrChange>
            <a:extLst>
              <a:ext uri="{28A0092B-C50C-407E-A947-70E740481C1C}">
                <a14:useLocalDpi xmlns:a14="http://schemas.microsoft.com/office/drawing/2010/main" val="0"/>
              </a:ext>
            </a:extLst>
          </a:blip>
          <a:srcRect l="54313"/>
          <a:stretch/>
        </p:blipFill>
        <p:spPr bwMode="auto">
          <a:xfrm>
            <a:off x="5351057" y="2673747"/>
            <a:ext cx="1126948" cy="746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5">
            <a:extLst>
              <a:ext uri="{FF2B5EF4-FFF2-40B4-BE49-F238E27FC236}">
                <a16:creationId xmlns:a16="http://schemas.microsoft.com/office/drawing/2014/main" id="{D12127D8-EBBD-473B-895D-26DBF36F39E8}"/>
              </a:ext>
            </a:extLst>
          </p:cNvPr>
          <p:cNvPicPr>
            <a:picLocks noChangeAspect="1" noChangeArrowheads="1"/>
          </p:cNvPicPr>
          <p:nvPr/>
        </p:nvPicPr>
        <p:blipFill rotWithShape="1">
          <a:blip r:embed="rId8">
            <a:clrChange>
              <a:clrFrom>
                <a:srgbClr val="FDFEF6"/>
              </a:clrFrom>
              <a:clrTo>
                <a:srgbClr val="FDFEF6">
                  <a:alpha val="0"/>
                </a:srgbClr>
              </a:clrTo>
            </a:clrChange>
            <a:extLst>
              <a:ext uri="{28A0092B-C50C-407E-A947-70E740481C1C}">
                <a14:useLocalDpi xmlns:a14="http://schemas.microsoft.com/office/drawing/2010/main" val="0"/>
              </a:ext>
            </a:extLst>
          </a:blip>
          <a:srcRect l="53832"/>
          <a:stretch/>
        </p:blipFill>
        <p:spPr bwMode="auto">
          <a:xfrm>
            <a:off x="5319603" y="4305150"/>
            <a:ext cx="1258615" cy="914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271754429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24" name="직사각형 23">
            <a:extLst>
              <a:ext uri="{FF2B5EF4-FFF2-40B4-BE49-F238E27FC236}">
                <a16:creationId xmlns:a16="http://schemas.microsoft.com/office/drawing/2014/main" id="{E9C44793-1617-48E8-A1E7-8321948C5282}"/>
              </a:ext>
            </a:extLst>
          </p:cNvPr>
          <p:cNvSpPr/>
          <p:nvPr/>
        </p:nvSpPr>
        <p:spPr>
          <a:xfrm>
            <a:off x="580400" y="152082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~/GPIO_Zero_ex/button.py</a:t>
            </a:r>
          </a:p>
        </p:txBody>
      </p:sp>
      <p:sp>
        <p:nvSpPr>
          <p:cNvPr id="9" name="직사각형 8">
            <a:extLst>
              <a:ext uri="{FF2B5EF4-FFF2-40B4-BE49-F238E27FC236}">
                <a16:creationId xmlns:a16="http://schemas.microsoft.com/office/drawing/2014/main" id="{A9A14F89-13F1-482B-8A04-0A992418BECB}"/>
              </a:ext>
            </a:extLst>
          </p:cNvPr>
          <p:cNvSpPr/>
          <p:nvPr/>
        </p:nvSpPr>
        <p:spPr>
          <a:xfrm>
            <a:off x="4599941" y="1735619"/>
            <a:ext cx="4500562" cy="2155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Create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button.py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script in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1: Import GPIO Zero library and import Button.</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2: Assign the GPIO pin number to which the button is connected as a parameter.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4-7: while loop that prints a message according to the pressed state of the Button</a:t>
            </a:r>
            <a:endPar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182548" indent="-182548">
              <a:spcAft>
                <a:spcPts val="802"/>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is_pressed</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is a method provided by GPIO Zero that returns True if the button is pressed. </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1" name="그림 10">
            <a:extLst>
              <a:ext uri="{FF2B5EF4-FFF2-40B4-BE49-F238E27FC236}">
                <a16:creationId xmlns:a16="http://schemas.microsoft.com/office/drawing/2014/main" id="{E9791EC0-849F-45D7-B33C-5C75A7022907}"/>
              </a:ext>
            </a:extLst>
          </p:cNvPr>
          <p:cNvPicPr>
            <a:picLocks noChangeAspect="1"/>
          </p:cNvPicPr>
          <p:nvPr/>
        </p:nvPicPr>
        <p:blipFill>
          <a:blip r:embed="rId4"/>
          <a:stretch>
            <a:fillRect/>
          </a:stretch>
        </p:blipFill>
        <p:spPr>
          <a:xfrm>
            <a:off x="558807" y="1868808"/>
            <a:ext cx="3924303" cy="1655201"/>
          </a:xfrm>
          <a:prstGeom prst="rect">
            <a:avLst/>
          </a:prstGeom>
        </p:spPr>
      </p:pic>
      <p:grpSp>
        <p:nvGrpSpPr>
          <p:cNvPr id="12" name="그룹 11">
            <a:extLst>
              <a:ext uri="{FF2B5EF4-FFF2-40B4-BE49-F238E27FC236}">
                <a16:creationId xmlns:a16="http://schemas.microsoft.com/office/drawing/2014/main" id="{A5C31757-BF19-439A-8D09-244FFD0BBE08}"/>
              </a:ext>
            </a:extLst>
          </p:cNvPr>
          <p:cNvGrpSpPr/>
          <p:nvPr/>
        </p:nvGrpSpPr>
        <p:grpSpPr>
          <a:xfrm>
            <a:off x="558804" y="4257686"/>
            <a:ext cx="3924303" cy="276999"/>
            <a:chOff x="3716526" y="2460828"/>
            <a:chExt cx="3924302" cy="276999"/>
          </a:xfrm>
        </p:grpSpPr>
        <p:sp>
          <p:nvSpPr>
            <p:cNvPr id="13" name="TextBox 12">
              <a:extLst>
                <a:ext uri="{FF2B5EF4-FFF2-40B4-BE49-F238E27FC236}">
                  <a16:creationId xmlns:a16="http://schemas.microsoft.com/office/drawing/2014/main" id="{55E539A5-ADFF-45E3-ABFC-34C65FBFB311}"/>
                </a:ext>
              </a:extLst>
            </p:cNvPr>
            <p:cNvSpPr txBox="1"/>
            <p:nvPr/>
          </p:nvSpPr>
          <p:spPr>
            <a:xfrm>
              <a:off x="3800649" y="2460828"/>
              <a:ext cx="3840179"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python3 button.py</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5" name="직사각형 14">
              <a:extLst>
                <a:ext uri="{FF2B5EF4-FFF2-40B4-BE49-F238E27FC236}">
                  <a16:creationId xmlns:a16="http://schemas.microsoft.com/office/drawing/2014/main" id="{43AA5F7A-CAA6-454E-A7D1-C41019DA9706}"/>
                </a:ext>
              </a:extLst>
            </p:cNvPr>
            <p:cNvSpPr/>
            <p:nvPr/>
          </p:nvSpPr>
          <p:spPr>
            <a:xfrm>
              <a:off x="3716526" y="2460830"/>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1">
                <a:latin typeface="Consolas" panose="020B0609020204030204" pitchFamily="49" charset="0"/>
              </a:endParaRPr>
            </a:p>
          </p:txBody>
        </p:sp>
      </p:grpSp>
      <p:sp>
        <p:nvSpPr>
          <p:cNvPr id="16" name="직사각형 15">
            <a:extLst>
              <a:ext uri="{FF2B5EF4-FFF2-40B4-BE49-F238E27FC236}">
                <a16:creationId xmlns:a16="http://schemas.microsoft.com/office/drawing/2014/main" id="{B4F247E3-4B51-4C7C-B3F1-BA1BD10807D1}"/>
              </a:ext>
            </a:extLst>
          </p:cNvPr>
          <p:cNvSpPr/>
          <p:nvPr/>
        </p:nvSpPr>
        <p:spPr>
          <a:xfrm>
            <a:off x="4599941" y="4214973"/>
            <a:ext cx="5203824"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After saving the python script, execute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button.py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17" name="그림 16">
            <a:extLst>
              <a:ext uri="{FF2B5EF4-FFF2-40B4-BE49-F238E27FC236}">
                <a16:creationId xmlns:a16="http://schemas.microsoft.com/office/drawing/2014/main" id="{9419D25D-56F0-45C2-9492-D5DA78BADED5}"/>
              </a:ext>
            </a:extLst>
          </p:cNvPr>
          <p:cNvPicPr>
            <a:picLocks noChangeAspect="1"/>
          </p:cNvPicPr>
          <p:nvPr/>
        </p:nvPicPr>
        <p:blipFill>
          <a:blip r:embed="rId5"/>
          <a:stretch>
            <a:fillRect/>
          </a:stretch>
        </p:blipFill>
        <p:spPr>
          <a:xfrm>
            <a:off x="549247" y="4778609"/>
            <a:ext cx="5767733" cy="211725"/>
          </a:xfrm>
          <a:prstGeom prst="rect">
            <a:avLst/>
          </a:prstGeom>
        </p:spPr>
      </p:pic>
      <p:sp>
        <p:nvSpPr>
          <p:cNvPr id="18" name="직사각형 17">
            <a:extLst>
              <a:ext uri="{FF2B5EF4-FFF2-40B4-BE49-F238E27FC236}">
                <a16:creationId xmlns:a16="http://schemas.microsoft.com/office/drawing/2014/main" id="{2D949913-A2B6-4CBA-95FC-B7C64D0A6653}"/>
              </a:ext>
            </a:extLst>
          </p:cNvPr>
          <p:cNvSpPr/>
          <p:nvPr/>
        </p:nvSpPr>
        <p:spPr>
          <a:xfrm>
            <a:off x="558803" y="5051590"/>
            <a:ext cx="8640763"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You can check the message change in the terminal whenever the button connected to the Raspberry Pi is pressed. </a:t>
            </a:r>
          </a:p>
        </p:txBody>
      </p:sp>
      <p:sp>
        <p:nvSpPr>
          <p:cNvPr id="14"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5.3. Using Buttons with GPIO Zero</a:t>
            </a:r>
          </a:p>
        </p:txBody>
      </p:sp>
    </p:spTree>
    <p:extLst>
      <p:ext uri="{BB962C8B-B14F-4D97-AF65-F5344CB8AC3E}">
        <p14:creationId xmlns:p14="http://schemas.microsoft.com/office/powerpoint/2010/main" val="27201994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4" name="직사각형 13">
            <a:extLst>
              <a:ext uri="{FF2B5EF4-FFF2-40B4-BE49-F238E27FC236}">
                <a16:creationId xmlns:a16="http://schemas.microsoft.com/office/drawing/2014/main" id="{5A8798EF-1576-4BA7-96F5-F30C7C28C60C}"/>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Make Simple Game with Buttons</a:t>
            </a:r>
          </a:p>
        </p:txBody>
      </p:sp>
      <p:sp>
        <p:nvSpPr>
          <p:cNvPr id="20" name="직사각형 19">
            <a:extLst>
              <a:ext uri="{FF2B5EF4-FFF2-40B4-BE49-F238E27FC236}">
                <a16:creationId xmlns:a16="http://schemas.microsoft.com/office/drawing/2014/main" id="{83E52D06-7EE1-49D7-9C51-AF178058633A}"/>
              </a:ext>
            </a:extLst>
          </p:cNvPr>
          <p:cNvSpPr/>
          <p:nvPr/>
        </p:nvSpPr>
        <p:spPr>
          <a:xfrm>
            <a:off x="580400" y="18683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Make Game with Buttons using GPIO Zero</a:t>
            </a:r>
          </a:p>
        </p:txBody>
      </p:sp>
      <p:sp>
        <p:nvSpPr>
          <p:cNvPr id="21" name="직사각형 20">
            <a:extLst>
              <a:ext uri="{FF2B5EF4-FFF2-40B4-BE49-F238E27FC236}">
                <a16:creationId xmlns:a16="http://schemas.microsoft.com/office/drawing/2014/main" id="{4FFC4F33-7F5E-43C0-95EE-A8993CD67827}"/>
              </a:ext>
            </a:extLst>
          </p:cNvPr>
          <p:cNvSpPr/>
          <p:nvPr/>
        </p:nvSpPr>
        <p:spPr>
          <a:xfrm>
            <a:off x="3836510" y="2098681"/>
            <a:ext cx="5484477" cy="2662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Make a simple game by using GPIO Zero. Two players quickly press a button to win the game at the right moment when the LED is turned on.</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182548" indent="-182548">
              <a:spcAft>
                <a:spcPts val="802"/>
              </a:spcAft>
              <a:buClr>
                <a:srgbClr val="193EB0"/>
              </a:buClr>
              <a:buFont typeface="SamsungOne 400" panose="020B0503030303020204" pitchFamily="34" charset="0"/>
              <a:buChar char="‣"/>
            </a:pP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182548" indent="-182548">
              <a:spcAft>
                <a:spcPts val="802"/>
              </a:spcAft>
              <a:buClr>
                <a:srgbClr val="193EB0"/>
              </a:buClr>
              <a:buFont typeface="SamsungOne 400" panose="020B0503030303020204" pitchFamily="34" charset="0"/>
              <a:buChar char="‣"/>
            </a:pPr>
            <a:r>
              <a:rPr lang="en-US" altLang="ko-KR" sz="1299" b="1" dirty="0">
                <a:solidFill>
                  <a:srgbClr val="1429A0"/>
                </a:solidFill>
                <a:latin typeface="SamsungOne-400" panose="020B0503030303020204" pitchFamily="34" charset="0"/>
                <a:ea typeface="SamsungOne-400" panose="020B0503030303020204" pitchFamily="34" charset="0"/>
              </a:rPr>
              <a:t>Circuit Diagram</a:t>
            </a:r>
            <a:endParaRPr lang="ko-KR" altLang="en-US" sz="1299" b="1" dirty="0">
              <a:solidFill>
                <a:srgbClr val="1429A0"/>
              </a:solidFill>
              <a:latin typeface="SamsungOne-400" panose="020B0503030303020204" pitchFamily="34" charset="0"/>
              <a:ea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GPIO 14 – Red LED Anode(+) </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Red LED Cathode(-) –Resistor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GPIO 15 – Button</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GPIO 18 – Button</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Resistor, Buttons - Raspberry Pi GND</a:t>
            </a:r>
          </a:p>
        </p:txBody>
      </p:sp>
      <p:grpSp>
        <p:nvGrpSpPr>
          <p:cNvPr id="2" name="그룹 1"/>
          <p:cNvGrpSpPr/>
          <p:nvPr/>
        </p:nvGrpSpPr>
        <p:grpSpPr>
          <a:xfrm>
            <a:off x="558804" y="2169152"/>
            <a:ext cx="3087227" cy="3877157"/>
            <a:chOff x="558804" y="2169152"/>
            <a:chExt cx="3087227" cy="3877157"/>
          </a:xfrm>
        </p:grpSpPr>
        <p:sp>
          <p:nvSpPr>
            <p:cNvPr id="22" name="Rectangle 12">
              <a:extLst>
                <a:ext uri="{FF2B5EF4-FFF2-40B4-BE49-F238E27FC236}">
                  <a16:creationId xmlns:a16="http://schemas.microsoft.com/office/drawing/2014/main" id="{C82BE53F-86AD-4CBC-8DE6-0D421F7EBEA2}"/>
                </a:ext>
              </a:extLst>
            </p:cNvPr>
            <p:cNvSpPr/>
            <p:nvPr/>
          </p:nvSpPr>
          <p:spPr>
            <a:xfrm flipV="1">
              <a:off x="558804" y="2169152"/>
              <a:ext cx="3087227" cy="3877157"/>
            </a:xfrm>
            <a:prstGeom prst="roundRect">
              <a:avLst>
                <a:gd name="adj" fmla="val 0"/>
              </a:avLst>
            </a:prstGeom>
            <a:solidFill>
              <a:schemeClr val="bg1"/>
            </a:solidFill>
            <a:ln w="6350">
              <a:solidFill>
                <a:schemeClr val="bg1">
                  <a:lumMod val="85000"/>
                </a:schemeClr>
              </a:solidFill>
            </a:ln>
          </p:spPr>
          <p:txBody>
            <a:bodyPr wrap="square" lIns="180001" tIns="72000" rIns="180001" bIns="72000">
              <a:noAutofit/>
              <a:scene3d>
                <a:camera prst="orthographicFront"/>
                <a:lightRig rig="threePt" dir="t"/>
              </a:scene3d>
              <a:sp3d>
                <a:bevelT w="0" h="6350"/>
              </a:sp3d>
            </a:bodyPr>
            <a:lstStyle/>
            <a:p>
              <a:pPr algn="just"/>
              <a:endParaRPr lang="fr-FR" altLang="ko-KR" sz="1299"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25" name="그림 24">
              <a:extLst>
                <a:ext uri="{FF2B5EF4-FFF2-40B4-BE49-F238E27FC236}">
                  <a16:creationId xmlns:a16="http://schemas.microsoft.com/office/drawing/2014/main" id="{A5F265A2-5AAC-4781-BA8F-1D3611869F90}"/>
                </a:ext>
              </a:extLst>
            </p:cNvPr>
            <p:cNvPicPr>
              <a:picLocks noChangeAspect="1"/>
            </p:cNvPicPr>
            <p:nvPr/>
          </p:nvPicPr>
          <p:blipFill>
            <a:blip r:embed="rId4"/>
            <a:stretch>
              <a:fillRect/>
            </a:stretch>
          </p:blipFill>
          <p:spPr>
            <a:xfrm>
              <a:off x="723788" y="2316338"/>
              <a:ext cx="2757263" cy="3556806"/>
            </a:xfrm>
            <a:prstGeom prst="rect">
              <a:avLst/>
            </a:prstGeom>
          </p:spPr>
        </p:pic>
        <p:grpSp>
          <p:nvGrpSpPr>
            <p:cNvPr id="12" name="그룹 11">
              <a:extLst>
                <a:ext uri="{FF2B5EF4-FFF2-40B4-BE49-F238E27FC236}">
                  <a16:creationId xmlns:a16="http://schemas.microsoft.com/office/drawing/2014/main" id="{081A26C3-C9AF-40F5-A8C3-7D79066B5292}"/>
                </a:ext>
              </a:extLst>
            </p:cNvPr>
            <p:cNvGrpSpPr/>
            <p:nvPr/>
          </p:nvGrpSpPr>
          <p:grpSpPr>
            <a:xfrm>
              <a:off x="850941" y="4047234"/>
              <a:ext cx="2630108" cy="1905009"/>
              <a:chOff x="853049" y="4236765"/>
              <a:chExt cx="2620730" cy="1778899"/>
            </a:xfrm>
          </p:grpSpPr>
          <p:pic>
            <p:nvPicPr>
              <p:cNvPr id="13" name="Picture 6" descr="Read Just Enough Raspberry Pi | Leanpub">
                <a:extLst>
                  <a:ext uri="{FF2B5EF4-FFF2-40B4-BE49-F238E27FC236}">
                    <a16:creationId xmlns:a16="http://schemas.microsoft.com/office/drawing/2014/main" id="{39AC9702-2872-4279-BC96-307368E9BB6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51"/>
              <a:stretch/>
            </p:blipFill>
            <p:spPr bwMode="auto">
              <a:xfrm>
                <a:off x="853049" y="4454353"/>
                <a:ext cx="2620730" cy="15613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ad Just Enough Raspberry Pi | Leanpub">
                <a:extLst>
                  <a:ext uri="{FF2B5EF4-FFF2-40B4-BE49-F238E27FC236}">
                    <a16:creationId xmlns:a16="http://schemas.microsoft.com/office/drawing/2014/main" id="{170D5AC1-8422-497A-84CE-A7F9245234A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5254" t="-2599" b="1"/>
              <a:stretch/>
            </p:blipFill>
            <p:spPr bwMode="auto">
              <a:xfrm>
                <a:off x="2825268" y="4236765"/>
                <a:ext cx="648511" cy="177889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5.3. Using Buttons with GPIO Zero</a:t>
            </a:r>
          </a:p>
        </p:txBody>
      </p:sp>
    </p:spTree>
    <p:extLst>
      <p:ext uri="{BB962C8B-B14F-4D97-AF65-F5344CB8AC3E}">
        <p14:creationId xmlns:p14="http://schemas.microsoft.com/office/powerpoint/2010/main" val="35824796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24" name="직사각형 23">
            <a:extLst>
              <a:ext uri="{FF2B5EF4-FFF2-40B4-BE49-F238E27FC236}">
                <a16:creationId xmlns:a16="http://schemas.microsoft.com/office/drawing/2014/main" id="{E9C44793-1617-48E8-A1E7-8321948C5282}"/>
              </a:ext>
            </a:extLst>
          </p:cNvPr>
          <p:cNvSpPr/>
          <p:nvPr/>
        </p:nvSpPr>
        <p:spPr>
          <a:xfrm>
            <a:off x="580400" y="152082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it-IT" altLang="ko-KR" sz="1401" dirty="0">
                <a:solidFill>
                  <a:schemeClr val="tx1"/>
                </a:solidFill>
                <a:latin typeface="SamsungOne-400" panose="020B0503030303020204" pitchFamily="34" charset="0"/>
                <a:ea typeface="SamsungOne-400" panose="020B0503030303020204" pitchFamily="34" charset="0"/>
              </a:rPr>
              <a:t>~/GPIO_Zero_ex/button_game.py</a:t>
            </a:r>
          </a:p>
        </p:txBody>
      </p:sp>
      <p:sp>
        <p:nvSpPr>
          <p:cNvPr id="9" name="직사각형 8">
            <a:extLst>
              <a:ext uri="{FF2B5EF4-FFF2-40B4-BE49-F238E27FC236}">
                <a16:creationId xmlns:a16="http://schemas.microsoft.com/office/drawing/2014/main" id="{A9A14F89-13F1-482B-8A04-0A992418BECB}"/>
              </a:ext>
            </a:extLst>
          </p:cNvPr>
          <p:cNvSpPr/>
          <p:nvPr/>
        </p:nvSpPr>
        <p:spPr>
          <a:xfrm>
            <a:off x="4483108" y="2149499"/>
            <a:ext cx="4984899" cy="3559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1: Import GPIO Zero library and import LED and Button.</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2: Import sleep of time library for waiting time. </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3: Import a random library to generate the random number making the LED turn on after a random time.</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4-6: Assign the number of GPIO pins connected to LEDs and Buttons as a parameter.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7-10: Continue to repeat the game. Generate a random number in the range of 3 to 5 every time the game starts. After waiting for that amount of time, LED is turned on.</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line11-17: while loop that detects who pressed the button faster after the LED is on and prints a message about which player won.</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18: LED off after notifying the result of the game as a message.</a:t>
            </a:r>
          </a:p>
        </p:txBody>
      </p:sp>
      <p:sp>
        <p:nvSpPr>
          <p:cNvPr id="14" name="직사각형 13">
            <a:extLst>
              <a:ext uri="{FF2B5EF4-FFF2-40B4-BE49-F238E27FC236}">
                <a16:creationId xmlns:a16="http://schemas.microsoft.com/office/drawing/2014/main" id="{8A1D8D7D-8346-4605-8B27-09365D66708B}"/>
              </a:ext>
            </a:extLst>
          </p:cNvPr>
          <p:cNvSpPr/>
          <p:nvPr/>
        </p:nvSpPr>
        <p:spPr>
          <a:xfrm>
            <a:off x="703269" y="1735619"/>
            <a:ext cx="849630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Create the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button_game.py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script.</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20" name="그림 19">
            <a:extLst>
              <a:ext uri="{FF2B5EF4-FFF2-40B4-BE49-F238E27FC236}">
                <a16:creationId xmlns:a16="http://schemas.microsoft.com/office/drawing/2014/main" id="{2F2B90A2-828E-47DF-8C81-1B658EBC34CF}"/>
              </a:ext>
            </a:extLst>
          </p:cNvPr>
          <p:cNvPicPr>
            <a:picLocks noChangeAspect="1"/>
          </p:cNvPicPr>
          <p:nvPr/>
        </p:nvPicPr>
        <p:blipFill>
          <a:blip r:embed="rId4"/>
          <a:stretch>
            <a:fillRect/>
          </a:stretch>
        </p:blipFill>
        <p:spPr>
          <a:xfrm>
            <a:off x="703272" y="2112162"/>
            <a:ext cx="3779837" cy="4122768"/>
          </a:xfrm>
          <a:prstGeom prst="rect">
            <a:avLst/>
          </a:prstGeom>
        </p:spPr>
      </p:pic>
      <p:sp>
        <p:nvSpPr>
          <p:cNvPr id="10"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5.3. Using Buttons with GPIO Zero</a:t>
            </a:r>
          </a:p>
        </p:txBody>
      </p:sp>
    </p:spTree>
    <p:extLst>
      <p:ext uri="{BB962C8B-B14F-4D97-AF65-F5344CB8AC3E}">
        <p14:creationId xmlns:p14="http://schemas.microsoft.com/office/powerpoint/2010/main" val="35743232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24" name="직사각형 23">
            <a:extLst>
              <a:ext uri="{FF2B5EF4-FFF2-40B4-BE49-F238E27FC236}">
                <a16:creationId xmlns:a16="http://schemas.microsoft.com/office/drawing/2014/main" id="{E9C44793-1617-48E8-A1E7-8321948C5282}"/>
              </a:ext>
            </a:extLst>
          </p:cNvPr>
          <p:cNvSpPr/>
          <p:nvPr/>
        </p:nvSpPr>
        <p:spPr>
          <a:xfrm>
            <a:off x="580400" y="152082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it-IT" altLang="ko-KR" sz="1401" dirty="0">
                <a:solidFill>
                  <a:schemeClr val="tx1"/>
                </a:solidFill>
                <a:latin typeface="SamsungOne-400" panose="020B0503030303020204" pitchFamily="34" charset="0"/>
                <a:ea typeface="SamsungOne-400" panose="020B0503030303020204" pitchFamily="34" charset="0"/>
              </a:rPr>
              <a:t>~/GPIO_Zero_ex/button_game.py</a:t>
            </a:r>
          </a:p>
        </p:txBody>
      </p:sp>
      <p:sp>
        <p:nvSpPr>
          <p:cNvPr id="14" name="직사각형 13">
            <a:extLst>
              <a:ext uri="{FF2B5EF4-FFF2-40B4-BE49-F238E27FC236}">
                <a16:creationId xmlns:a16="http://schemas.microsoft.com/office/drawing/2014/main" id="{8A1D8D7D-8346-4605-8B27-09365D66708B}"/>
              </a:ext>
            </a:extLst>
          </p:cNvPr>
          <p:cNvSpPr/>
          <p:nvPr/>
        </p:nvSpPr>
        <p:spPr>
          <a:xfrm>
            <a:off x="703271" y="1735616"/>
            <a:ext cx="6852570" cy="545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It is a simple game. Each player waits until the LED turns on after a period of 3-5 seconds. At the moment they see the LED turns on, the person who presses the button faster wins.</a:t>
            </a:r>
          </a:p>
        </p:txBody>
      </p:sp>
      <p:pic>
        <p:nvPicPr>
          <p:cNvPr id="8" name="그림 7">
            <a:extLst>
              <a:ext uri="{FF2B5EF4-FFF2-40B4-BE49-F238E27FC236}">
                <a16:creationId xmlns:a16="http://schemas.microsoft.com/office/drawing/2014/main" id="{B10F4803-CCA9-4E25-AC44-78672B3AC07E}"/>
              </a:ext>
            </a:extLst>
          </p:cNvPr>
          <p:cNvPicPr>
            <a:picLocks noChangeAspect="1"/>
          </p:cNvPicPr>
          <p:nvPr/>
        </p:nvPicPr>
        <p:blipFill>
          <a:blip r:embed="rId4"/>
          <a:stretch>
            <a:fillRect/>
          </a:stretch>
        </p:blipFill>
        <p:spPr>
          <a:xfrm>
            <a:off x="883920" y="2303107"/>
            <a:ext cx="5456927" cy="842387"/>
          </a:xfrm>
          <a:prstGeom prst="rect">
            <a:avLst/>
          </a:prstGeom>
        </p:spPr>
      </p:pic>
      <p:sp>
        <p:nvSpPr>
          <p:cNvPr id="10" name="직사각형 9">
            <a:extLst>
              <a:ext uri="{FF2B5EF4-FFF2-40B4-BE49-F238E27FC236}">
                <a16:creationId xmlns:a16="http://schemas.microsoft.com/office/drawing/2014/main" id="{DDA546F4-C915-4CB2-8D61-A96CCB3E8BAE}"/>
              </a:ext>
            </a:extLst>
          </p:cNvPr>
          <p:cNvSpPr/>
          <p:nvPr/>
        </p:nvSpPr>
        <p:spPr>
          <a:xfrm>
            <a:off x="703274" y="3300721"/>
            <a:ext cx="7766969" cy="545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Execute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button_led.py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to run the game and observe the Breadboard and Terminal. You can enjoy the game made with GPIO Zero.</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1" name="그룹 10">
            <a:extLst>
              <a:ext uri="{FF2B5EF4-FFF2-40B4-BE49-F238E27FC236}">
                <a16:creationId xmlns:a16="http://schemas.microsoft.com/office/drawing/2014/main" id="{AFDD7E41-FC2C-438F-A3CD-9FB697CCE129}"/>
              </a:ext>
            </a:extLst>
          </p:cNvPr>
          <p:cNvGrpSpPr/>
          <p:nvPr/>
        </p:nvGrpSpPr>
        <p:grpSpPr>
          <a:xfrm>
            <a:off x="886150" y="3881839"/>
            <a:ext cx="2405668" cy="276999"/>
            <a:chOff x="3716526" y="2460829"/>
            <a:chExt cx="2405668" cy="276998"/>
          </a:xfrm>
        </p:grpSpPr>
        <p:sp>
          <p:nvSpPr>
            <p:cNvPr id="12" name="TextBox 11">
              <a:extLst>
                <a:ext uri="{FF2B5EF4-FFF2-40B4-BE49-F238E27FC236}">
                  <a16:creationId xmlns:a16="http://schemas.microsoft.com/office/drawing/2014/main" id="{FE2AA821-A8B4-46EE-82DE-86E30EC0EFF7}"/>
                </a:ext>
              </a:extLst>
            </p:cNvPr>
            <p:cNvSpPr txBox="1"/>
            <p:nvPr/>
          </p:nvSpPr>
          <p:spPr>
            <a:xfrm>
              <a:off x="3800650" y="2460829"/>
              <a:ext cx="2321544" cy="276997"/>
            </a:xfrm>
            <a:prstGeom prst="rect">
              <a:avLst/>
            </a:prstGeom>
            <a:solidFill>
              <a:schemeClr val="tx1"/>
            </a:solidFill>
          </p:spPr>
          <p:txBody>
            <a:bodyPr wrap="square" rtlCol="0">
              <a:no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python3 button_game.py</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13" name="직사각형 12">
              <a:extLst>
                <a:ext uri="{FF2B5EF4-FFF2-40B4-BE49-F238E27FC236}">
                  <a16:creationId xmlns:a16="http://schemas.microsoft.com/office/drawing/2014/main" id="{3582A394-CAF3-4C08-95FC-F763C0DAEE97}"/>
                </a:ext>
              </a:extLst>
            </p:cNvPr>
            <p:cNvSpPr/>
            <p:nvPr/>
          </p:nvSpPr>
          <p:spPr>
            <a:xfrm>
              <a:off x="3716526" y="2460830"/>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1">
                <a:latin typeface="Consolas" panose="020B0609020204030204" pitchFamily="49" charset="0"/>
              </a:endParaRPr>
            </a:p>
          </p:txBody>
        </p:sp>
      </p:grpSp>
      <p:sp>
        <p:nvSpPr>
          <p:cNvPr id="16"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5.3. Using Buttons with GPIO Zero</a:t>
            </a:r>
          </a:p>
        </p:txBody>
      </p:sp>
    </p:spTree>
    <p:extLst>
      <p:ext uri="{BB962C8B-B14F-4D97-AF65-F5344CB8AC3E}">
        <p14:creationId xmlns:p14="http://schemas.microsoft.com/office/powerpoint/2010/main" val="40987954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Mini Project using GPIO Zero</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5.</a:t>
            </a:r>
          </a:p>
        </p:txBody>
      </p:sp>
      <p:sp>
        <p:nvSpPr>
          <p:cNvPr id="12" name="직사각형 11">
            <a:extLst>
              <a:ext uri="{FF2B5EF4-FFF2-40B4-BE49-F238E27FC236}">
                <a16:creationId xmlns:a16="http://schemas.microsoft.com/office/drawing/2014/main" id="{8ADAFD88-6BF2-44F4-959D-A6BAD0E09CC5}"/>
              </a:ext>
            </a:extLst>
          </p:cNvPr>
          <p:cNvSpPr/>
          <p:nvPr/>
        </p:nvSpPr>
        <p:spPr>
          <a:xfrm>
            <a:off x="1054120" y="4003784"/>
            <a:ext cx="5993457"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5.1. GPIO Zero</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5.2. Control LEDs with GPIO Zero</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5.3. Using Buttons with GPIO Zero</a:t>
            </a: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5.4. Sensors with GPIO Zero</a:t>
            </a:r>
          </a:p>
        </p:txBody>
      </p:sp>
    </p:spTree>
    <p:extLst>
      <p:ext uri="{BB962C8B-B14F-4D97-AF65-F5344CB8AC3E}">
        <p14:creationId xmlns:p14="http://schemas.microsoft.com/office/powerpoint/2010/main" val="151156372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D4D22B92-518A-4829-84D9-6E859F991527}"/>
              </a:ext>
            </a:extLst>
          </p:cNvPr>
          <p:cNvSpPr/>
          <p:nvPr/>
        </p:nvSpPr>
        <p:spPr>
          <a:xfrm flipV="1">
            <a:off x="558804" y="2161532"/>
            <a:ext cx="3087227" cy="3877157"/>
          </a:xfrm>
          <a:prstGeom prst="roundRect">
            <a:avLst>
              <a:gd name="adj" fmla="val 0"/>
            </a:avLst>
          </a:prstGeom>
          <a:solidFill>
            <a:schemeClr val="bg1"/>
          </a:solidFill>
          <a:ln w="6350">
            <a:solidFill>
              <a:schemeClr val="bg1">
                <a:lumMod val="85000"/>
              </a:schemeClr>
            </a:solidFill>
          </a:ln>
        </p:spPr>
        <p:txBody>
          <a:bodyPr wrap="square" lIns="180001" tIns="72000" rIns="180001" bIns="72000">
            <a:noAutofit/>
            <a:scene3d>
              <a:camera prst="orthographicFront"/>
              <a:lightRig rig="threePt" dir="t"/>
            </a:scene3d>
            <a:sp3d>
              <a:bevelT w="0" h="6350"/>
            </a:sp3d>
          </a:bodyPr>
          <a:lstStyle/>
          <a:p>
            <a:pPr algn="just"/>
            <a:endParaRPr lang="fr-FR" altLang="ko-KR" sz="1299"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21" name="그림 20">
            <a:extLst>
              <a:ext uri="{FF2B5EF4-FFF2-40B4-BE49-F238E27FC236}">
                <a16:creationId xmlns:a16="http://schemas.microsoft.com/office/drawing/2014/main" id="{50923EF5-B055-431F-B751-3F1AB836234D}"/>
              </a:ext>
            </a:extLst>
          </p:cNvPr>
          <p:cNvPicPr>
            <a:picLocks noChangeAspect="1"/>
          </p:cNvPicPr>
          <p:nvPr/>
        </p:nvPicPr>
        <p:blipFill>
          <a:blip r:embed="rId3"/>
          <a:stretch>
            <a:fillRect/>
          </a:stretch>
        </p:blipFill>
        <p:spPr>
          <a:xfrm>
            <a:off x="672192" y="2277700"/>
            <a:ext cx="2808858" cy="3644831"/>
          </a:xfrm>
          <a:prstGeom prst="rect">
            <a:avLst/>
          </a:prstGeom>
        </p:spPr>
      </p:pic>
      <p:sp>
        <p:nvSpPr>
          <p:cNvPr id="19"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5.4. Sensors with GPIO Zero</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5" name="직사각형 14">
            <a:extLst>
              <a:ext uri="{FF2B5EF4-FFF2-40B4-BE49-F238E27FC236}">
                <a16:creationId xmlns:a16="http://schemas.microsoft.com/office/drawing/2014/main" id="{B0FC6D0B-9B3E-400C-B5D9-55F46B73D726}"/>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Motion Sensor</a:t>
            </a:r>
          </a:p>
        </p:txBody>
      </p:sp>
      <p:sp>
        <p:nvSpPr>
          <p:cNvPr id="16" name="직사각형 15">
            <a:extLst>
              <a:ext uri="{FF2B5EF4-FFF2-40B4-BE49-F238E27FC236}">
                <a16:creationId xmlns:a16="http://schemas.microsoft.com/office/drawing/2014/main" id="{363219B2-159B-4882-BEA2-38F8BDF32736}"/>
              </a:ext>
            </a:extLst>
          </p:cNvPr>
          <p:cNvSpPr/>
          <p:nvPr/>
        </p:nvSpPr>
        <p:spPr>
          <a:xfrm>
            <a:off x="580400" y="186072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4"/>
              </a:buBlip>
              <a:defRPr/>
            </a:pPr>
            <a:r>
              <a:rPr lang="en-US" altLang="ko-KR" sz="1401" dirty="0">
                <a:solidFill>
                  <a:schemeClr val="tx1"/>
                </a:solidFill>
                <a:latin typeface="SamsungOne-400" panose="020B0503030303020204" pitchFamily="34" charset="0"/>
                <a:ea typeface="SamsungOne-400" panose="020B0503030303020204" pitchFamily="34" charset="0"/>
              </a:rPr>
              <a:t>Use Motion Sensor(PIR: Passive Infrared Sensor) </a:t>
            </a:r>
          </a:p>
        </p:txBody>
      </p:sp>
      <p:sp>
        <p:nvSpPr>
          <p:cNvPr id="20" name="직사각형 19">
            <a:extLst>
              <a:ext uri="{FF2B5EF4-FFF2-40B4-BE49-F238E27FC236}">
                <a16:creationId xmlns:a16="http://schemas.microsoft.com/office/drawing/2014/main" id="{E2FC3D96-F1CD-49F3-B2A5-AF3B6EA9C25A}"/>
              </a:ext>
            </a:extLst>
          </p:cNvPr>
          <p:cNvSpPr/>
          <p:nvPr/>
        </p:nvSpPr>
        <p:spPr>
          <a:xfrm>
            <a:off x="3836515" y="2192452"/>
            <a:ext cx="5363057" cy="1755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Use a motion sensor by using GPIO Zero. The motion sensor outputs a message when motion is detected. </a:t>
            </a:r>
          </a:p>
          <a:p>
            <a:pPr marL="182548" indent="-182548">
              <a:spcAft>
                <a:spcPts val="802"/>
              </a:spcAft>
              <a:buClr>
                <a:srgbClr val="193EB0"/>
              </a:buClr>
              <a:buFont typeface="SamsungOne 400" panose="020B0503030303020204" pitchFamily="34" charset="0"/>
              <a:buChar char="‣"/>
            </a:pPr>
            <a:r>
              <a:rPr lang="en-US" altLang="ko-KR" sz="1299" b="1" dirty="0">
                <a:solidFill>
                  <a:srgbClr val="1429A0"/>
                </a:solidFill>
                <a:latin typeface="SamsungOne-400" panose="020B0503030303020204" pitchFamily="34" charset="0"/>
                <a:ea typeface="SamsungOne-400" panose="020B0503030303020204" pitchFamily="34" charset="0"/>
              </a:rPr>
              <a:t>Circuit Diagram</a:t>
            </a:r>
            <a:endParaRPr lang="ko-KR" altLang="en-US" sz="1299" b="1" dirty="0">
              <a:solidFill>
                <a:srgbClr val="1429A0"/>
              </a:solidFill>
              <a:latin typeface="SamsungOne-400" panose="020B0503030303020204" pitchFamily="34" charset="0"/>
              <a:ea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GPIO 4 – PIR OUT </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5v – PIR 5v (</a:t>
            </a:r>
            <a:r>
              <a:rPr lang="en-US" altLang="ko-KR" sz="1299" dirty="0" err="1">
                <a:solidFill>
                  <a:schemeClr val="tx1">
                    <a:lumMod val="85000"/>
                    <a:lumOff val="15000"/>
                  </a:schemeClr>
                </a:solidFill>
                <a:latin typeface="SamsungOne-400" panose="020B0503030303020204" pitchFamily="34" charset="0"/>
              </a:rPr>
              <a:t>vcc</a:t>
            </a:r>
            <a:r>
              <a:rPr lang="en-US" altLang="ko-KR" sz="1299" dirty="0">
                <a:solidFill>
                  <a:schemeClr val="tx1">
                    <a:lumMod val="85000"/>
                    <a:lumOff val="15000"/>
                  </a:schemeClr>
                </a:solidFill>
                <a:latin typeface="SamsungOne-400" panose="020B0503030303020204" pitchFamily="34" charset="0"/>
              </a:rPr>
              <a:t>)</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GND – PIR GND</a:t>
            </a:r>
          </a:p>
        </p:txBody>
      </p:sp>
      <p:grpSp>
        <p:nvGrpSpPr>
          <p:cNvPr id="11" name="그룹 10">
            <a:extLst>
              <a:ext uri="{FF2B5EF4-FFF2-40B4-BE49-F238E27FC236}">
                <a16:creationId xmlns:a16="http://schemas.microsoft.com/office/drawing/2014/main" id="{D38E1C18-7464-43E3-BCB3-C3FB36D070A3}"/>
              </a:ext>
            </a:extLst>
          </p:cNvPr>
          <p:cNvGrpSpPr/>
          <p:nvPr/>
        </p:nvGrpSpPr>
        <p:grpSpPr>
          <a:xfrm>
            <a:off x="942815" y="4125666"/>
            <a:ext cx="2432695" cy="1796859"/>
            <a:chOff x="853049" y="4236765"/>
            <a:chExt cx="2620730" cy="1778899"/>
          </a:xfrm>
        </p:grpSpPr>
        <p:pic>
          <p:nvPicPr>
            <p:cNvPr id="12" name="Picture 6" descr="Read Just Enough Raspberry Pi | Leanpub">
              <a:extLst>
                <a:ext uri="{FF2B5EF4-FFF2-40B4-BE49-F238E27FC236}">
                  <a16:creationId xmlns:a16="http://schemas.microsoft.com/office/drawing/2014/main" id="{16CDADCF-30AB-48A3-B3E9-F5AADA63D06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51"/>
            <a:stretch/>
          </p:blipFill>
          <p:spPr bwMode="auto">
            <a:xfrm>
              <a:off x="853049" y="4454353"/>
              <a:ext cx="2620730" cy="15613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ad Just Enough Raspberry Pi | Leanpub">
              <a:extLst>
                <a:ext uri="{FF2B5EF4-FFF2-40B4-BE49-F238E27FC236}">
                  <a16:creationId xmlns:a16="http://schemas.microsoft.com/office/drawing/2014/main" id="{C86DBA79-C88C-4E5F-BC93-F961B7BF4B2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54" t="-2599" b="1"/>
            <a:stretch/>
          </p:blipFill>
          <p:spPr bwMode="auto">
            <a:xfrm>
              <a:off x="2825268" y="4236765"/>
              <a:ext cx="648511" cy="17788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53076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9" name="직사각형 8">
            <a:extLst>
              <a:ext uri="{FF2B5EF4-FFF2-40B4-BE49-F238E27FC236}">
                <a16:creationId xmlns:a16="http://schemas.microsoft.com/office/drawing/2014/main" id="{AC675182-84BE-4441-A4C0-437D8E5CCE78}"/>
              </a:ext>
            </a:extLst>
          </p:cNvPr>
          <p:cNvSpPr/>
          <p:nvPr/>
        </p:nvSpPr>
        <p:spPr>
          <a:xfrm>
            <a:off x="580400" y="152082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~/GPIO_Zero_ex/motion_sensor.py</a:t>
            </a:r>
          </a:p>
        </p:txBody>
      </p:sp>
      <p:sp>
        <p:nvSpPr>
          <p:cNvPr id="10" name="직사각형 9">
            <a:extLst>
              <a:ext uri="{FF2B5EF4-FFF2-40B4-BE49-F238E27FC236}">
                <a16:creationId xmlns:a16="http://schemas.microsoft.com/office/drawing/2014/main" id="{AD7F2B26-235B-4A16-9872-BFF14B846009}"/>
              </a:ext>
            </a:extLst>
          </p:cNvPr>
          <p:cNvSpPr/>
          <p:nvPr/>
        </p:nvSpPr>
        <p:spPr>
          <a:xfrm>
            <a:off x="4610100" y="1735620"/>
            <a:ext cx="4798603" cy="265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Create the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motion_sensor.py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script.</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1: Import GPIO Zero library and import Motion Sensor.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2: Import sleep of time library for waiting time. </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4: Assign the GPIO pin number to which the motion sensor is connected as a parameter.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5-6: Wait until there is no initial movement for stable detection with a message.</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7-11: Wait in motion detection state after outputting the “Ready” message. When motion is detected, outputs the “Motion detected!” message and waits for 1 second.</a:t>
            </a:r>
            <a:endParaRPr lang="ko-KR" altLang="en-US" sz="1299" dirty="0">
              <a:solidFill>
                <a:schemeClr val="tx1">
                  <a:lumMod val="85000"/>
                  <a:lumOff val="15000"/>
                </a:schemeClr>
              </a:solidFill>
              <a:latin typeface="SamsungOne-400" panose="020B0503030303020204" pitchFamily="34" charset="0"/>
            </a:endParaRPr>
          </a:p>
        </p:txBody>
      </p:sp>
      <p:sp>
        <p:nvSpPr>
          <p:cNvPr id="18" name="직사각형 17">
            <a:extLst>
              <a:ext uri="{FF2B5EF4-FFF2-40B4-BE49-F238E27FC236}">
                <a16:creationId xmlns:a16="http://schemas.microsoft.com/office/drawing/2014/main" id="{6A1477D9-2756-4F8B-BB46-8885CE642204}"/>
              </a:ext>
            </a:extLst>
          </p:cNvPr>
          <p:cNvSpPr/>
          <p:nvPr/>
        </p:nvSpPr>
        <p:spPr>
          <a:xfrm>
            <a:off x="4610100" y="4832334"/>
            <a:ext cx="4798603" cy="545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After saving the python script, execute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motion_sensor.py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pic>
        <p:nvPicPr>
          <p:cNvPr id="24" name="그림 23">
            <a:extLst>
              <a:ext uri="{FF2B5EF4-FFF2-40B4-BE49-F238E27FC236}">
                <a16:creationId xmlns:a16="http://schemas.microsoft.com/office/drawing/2014/main" id="{FDBBDA21-4A19-4D11-B287-0B45C8469EE1}"/>
              </a:ext>
            </a:extLst>
          </p:cNvPr>
          <p:cNvPicPr>
            <a:picLocks noChangeAspect="1"/>
          </p:cNvPicPr>
          <p:nvPr/>
        </p:nvPicPr>
        <p:blipFill>
          <a:blip r:embed="rId4"/>
          <a:stretch>
            <a:fillRect/>
          </a:stretch>
        </p:blipFill>
        <p:spPr>
          <a:xfrm>
            <a:off x="558807" y="1829720"/>
            <a:ext cx="3924303" cy="2858764"/>
          </a:xfrm>
          <a:prstGeom prst="rect">
            <a:avLst/>
          </a:prstGeom>
        </p:spPr>
      </p:pic>
      <p:grpSp>
        <p:nvGrpSpPr>
          <p:cNvPr id="25" name="그룹 24">
            <a:extLst>
              <a:ext uri="{FF2B5EF4-FFF2-40B4-BE49-F238E27FC236}">
                <a16:creationId xmlns:a16="http://schemas.microsoft.com/office/drawing/2014/main" id="{11272FCF-D745-4497-8500-EBA82FF1ED1A}"/>
              </a:ext>
            </a:extLst>
          </p:cNvPr>
          <p:cNvGrpSpPr/>
          <p:nvPr/>
        </p:nvGrpSpPr>
        <p:grpSpPr>
          <a:xfrm>
            <a:off x="558804" y="4895268"/>
            <a:ext cx="3924303" cy="276999"/>
            <a:chOff x="3716526" y="2460828"/>
            <a:chExt cx="3924302" cy="276999"/>
          </a:xfrm>
        </p:grpSpPr>
        <p:sp>
          <p:nvSpPr>
            <p:cNvPr id="26" name="TextBox 25">
              <a:extLst>
                <a:ext uri="{FF2B5EF4-FFF2-40B4-BE49-F238E27FC236}">
                  <a16:creationId xmlns:a16="http://schemas.microsoft.com/office/drawing/2014/main" id="{9C17FAF5-EAC9-4EC2-8C46-9A9A7FB28B1D}"/>
                </a:ext>
              </a:extLst>
            </p:cNvPr>
            <p:cNvSpPr txBox="1"/>
            <p:nvPr/>
          </p:nvSpPr>
          <p:spPr>
            <a:xfrm>
              <a:off x="3800649" y="2460828"/>
              <a:ext cx="3840179" cy="276999"/>
            </a:xfrm>
            <a:prstGeom prst="rect">
              <a:avLst/>
            </a:prstGeom>
            <a:solidFill>
              <a:schemeClr val="tx1"/>
            </a:solidFill>
          </p:spPr>
          <p:txBody>
            <a:bodyPr wrap="square" rtlCol="0">
              <a:spAutoFit/>
            </a:bodyPr>
            <a:lstStyle/>
            <a:p>
              <a:r>
                <a:rPr lang="en-US" altLang="ko-KR" sz="1200">
                  <a:solidFill>
                    <a:schemeClr val="bg1"/>
                  </a:solidFill>
                  <a:latin typeface="D2Coding" panose="020B0609020101020101" pitchFamily="49" charset="-127"/>
                  <a:ea typeface="D2Coding" panose="020B0609020101020101" pitchFamily="49" charset="-127"/>
                  <a:cs typeface="Cascadia Code" panose="020B0609020000020004" pitchFamily="49" charset="0"/>
                </a:rPr>
                <a:t>$ python3 motion_sensor.py</a:t>
              </a:r>
              <a:endPar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endParaRPr>
            </a:p>
          </p:txBody>
        </p:sp>
        <p:sp>
          <p:nvSpPr>
            <p:cNvPr id="27" name="직사각형 26">
              <a:extLst>
                <a:ext uri="{FF2B5EF4-FFF2-40B4-BE49-F238E27FC236}">
                  <a16:creationId xmlns:a16="http://schemas.microsoft.com/office/drawing/2014/main" id="{B00F216D-4463-4807-96A0-6D8E01E841A9}"/>
                </a:ext>
              </a:extLst>
            </p:cNvPr>
            <p:cNvSpPr/>
            <p:nvPr/>
          </p:nvSpPr>
          <p:spPr>
            <a:xfrm>
              <a:off x="3716526" y="2460830"/>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1">
                <a:latin typeface="Consolas" panose="020B0609020204030204" pitchFamily="49" charset="0"/>
              </a:endParaRPr>
            </a:p>
          </p:txBody>
        </p:sp>
      </p:grpSp>
      <p:pic>
        <p:nvPicPr>
          <p:cNvPr id="28" name="그림 27">
            <a:extLst>
              <a:ext uri="{FF2B5EF4-FFF2-40B4-BE49-F238E27FC236}">
                <a16:creationId xmlns:a16="http://schemas.microsoft.com/office/drawing/2014/main" id="{8A32C58B-646B-4A21-8BA1-DF18DA2BCA6D}"/>
              </a:ext>
            </a:extLst>
          </p:cNvPr>
          <p:cNvPicPr>
            <a:picLocks noChangeAspect="1"/>
          </p:cNvPicPr>
          <p:nvPr/>
        </p:nvPicPr>
        <p:blipFill>
          <a:blip r:embed="rId5"/>
          <a:stretch>
            <a:fillRect/>
          </a:stretch>
        </p:blipFill>
        <p:spPr>
          <a:xfrm>
            <a:off x="558802" y="5425141"/>
            <a:ext cx="3924300" cy="563664"/>
          </a:xfrm>
          <a:prstGeom prst="rect">
            <a:avLst/>
          </a:prstGeom>
        </p:spPr>
      </p:pic>
      <p:sp>
        <p:nvSpPr>
          <p:cNvPr id="29" name="직사각형 28">
            <a:extLst>
              <a:ext uri="{FF2B5EF4-FFF2-40B4-BE49-F238E27FC236}">
                <a16:creationId xmlns:a16="http://schemas.microsoft.com/office/drawing/2014/main" id="{082C7822-6B48-471C-8081-F623DDDF667A}"/>
              </a:ext>
            </a:extLst>
          </p:cNvPr>
          <p:cNvSpPr/>
          <p:nvPr/>
        </p:nvSpPr>
        <p:spPr>
          <a:xfrm>
            <a:off x="4614044" y="5376796"/>
            <a:ext cx="4853964" cy="74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You can see the message "Motion detected!" on the terminal whenever motion is detected near the sensor connected to the Raspberry Pi.</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4"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5.4. Sensors with GPIO Zero</a:t>
            </a:r>
          </a:p>
        </p:txBody>
      </p:sp>
    </p:spTree>
    <p:extLst>
      <p:ext uri="{BB962C8B-B14F-4D97-AF65-F5344CB8AC3E}">
        <p14:creationId xmlns:p14="http://schemas.microsoft.com/office/powerpoint/2010/main" val="50905903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15" name="직사각형 14">
            <a:extLst>
              <a:ext uri="{FF2B5EF4-FFF2-40B4-BE49-F238E27FC236}">
                <a16:creationId xmlns:a16="http://schemas.microsoft.com/office/drawing/2014/main" id="{B0FC6D0B-9B3E-400C-B5D9-55F46B73D726}"/>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Ultrasonic Distance Sensor</a:t>
            </a:r>
          </a:p>
        </p:txBody>
      </p:sp>
      <p:sp>
        <p:nvSpPr>
          <p:cNvPr id="20" name="직사각형 19">
            <a:extLst>
              <a:ext uri="{FF2B5EF4-FFF2-40B4-BE49-F238E27FC236}">
                <a16:creationId xmlns:a16="http://schemas.microsoft.com/office/drawing/2014/main" id="{E2FC3D96-F1CD-49F3-B2A5-AF3B6EA9C25A}"/>
              </a:ext>
            </a:extLst>
          </p:cNvPr>
          <p:cNvSpPr/>
          <p:nvPr/>
        </p:nvSpPr>
        <p:spPr>
          <a:xfrm>
            <a:off x="3836512" y="2098678"/>
            <a:ext cx="5618478" cy="3365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Use an ultrasonic distance sensor by using GPIO Zero. The ultrasonic distance sensor measures the distance from the sensor to the first detected object. When an object approaches within a certain distance, the LED turns on.</a:t>
            </a:r>
          </a:p>
          <a:p>
            <a:pPr marL="182548" indent="-182548">
              <a:spcAft>
                <a:spcPts val="802"/>
              </a:spcAft>
              <a:buClr>
                <a:srgbClr val="193EB0"/>
              </a:buClr>
              <a:buFont typeface="SamsungOne 400" panose="020B0503030303020204" pitchFamily="34" charset="0"/>
              <a:buChar char="‣"/>
            </a:pPr>
            <a:r>
              <a:rPr lang="en-US" altLang="ko-KR" sz="1299" b="1" dirty="0">
                <a:solidFill>
                  <a:srgbClr val="1429A0"/>
                </a:solidFill>
                <a:latin typeface="SamsungOne-400" panose="020B0503030303020204" pitchFamily="34" charset="0"/>
                <a:ea typeface="SamsungOne-400" panose="020B0503030303020204" pitchFamily="34" charset="0"/>
              </a:rPr>
              <a:t>Circuit Diagram</a:t>
            </a:r>
            <a:endParaRPr lang="ko-KR" altLang="en-US" sz="1299" b="1" dirty="0">
              <a:solidFill>
                <a:srgbClr val="1429A0"/>
              </a:solidFill>
              <a:latin typeface="SamsungOne-400" panose="020B0503030303020204" pitchFamily="34" charset="0"/>
              <a:ea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GPIO 18 – Red LED Anode(+) </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Red LED Cathode(-) –Resistor – GNDs</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Distance Sensor VCC - Raspberry Pi 5v</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Distance Sensor Echo - Raspberry Pi GPIO 14</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Distance Sensor Trig - Raspberry Pi GPIO 15</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Distance Sensor GND – GNDs</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Raspberry Pi GND – GNDs</a:t>
            </a:r>
          </a:p>
        </p:txBody>
      </p:sp>
      <p:sp>
        <p:nvSpPr>
          <p:cNvPr id="11" name="직사각형 15">
            <a:extLst>
              <a:ext uri="{FF2B5EF4-FFF2-40B4-BE49-F238E27FC236}">
                <a16:creationId xmlns:a16="http://schemas.microsoft.com/office/drawing/2014/main" id="{13223BB0-0371-8843-9115-8A6DEE3B17AC}"/>
              </a:ext>
            </a:extLst>
          </p:cNvPr>
          <p:cNvSpPr/>
          <p:nvPr/>
        </p:nvSpPr>
        <p:spPr>
          <a:xfrm>
            <a:off x="580400" y="18683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Use Ultrasonic Distance Sensor (HC-SR04) </a:t>
            </a:r>
            <a:r>
              <a:rPr lang="en-US" altLang="ko-KR" sz="1401" dirty="0">
                <a:solidFill>
                  <a:schemeClr val="tx1"/>
                </a:solidFill>
                <a:latin typeface="SamsungOne-400" panose="020B0503030303020204" pitchFamily="34" charset="0"/>
                <a:ea typeface="SamsungOne-400" panose="020B0503030303020204" pitchFamily="34" charset="0"/>
              </a:rPr>
              <a:t> </a:t>
            </a:r>
          </a:p>
        </p:txBody>
      </p:sp>
      <p:grpSp>
        <p:nvGrpSpPr>
          <p:cNvPr id="3" name="그룹 2"/>
          <p:cNvGrpSpPr/>
          <p:nvPr/>
        </p:nvGrpSpPr>
        <p:grpSpPr>
          <a:xfrm>
            <a:off x="558804" y="2169152"/>
            <a:ext cx="3087227" cy="3877157"/>
            <a:chOff x="558804" y="2169152"/>
            <a:chExt cx="3087227" cy="3877157"/>
          </a:xfrm>
        </p:grpSpPr>
        <p:sp>
          <p:nvSpPr>
            <p:cNvPr id="17" name="Rectangle 12">
              <a:extLst>
                <a:ext uri="{FF2B5EF4-FFF2-40B4-BE49-F238E27FC236}">
                  <a16:creationId xmlns:a16="http://schemas.microsoft.com/office/drawing/2014/main" id="{D4D22B92-518A-4829-84D9-6E859F991527}"/>
                </a:ext>
              </a:extLst>
            </p:cNvPr>
            <p:cNvSpPr/>
            <p:nvPr/>
          </p:nvSpPr>
          <p:spPr>
            <a:xfrm flipV="1">
              <a:off x="558804" y="2169152"/>
              <a:ext cx="3087227" cy="3877157"/>
            </a:xfrm>
            <a:prstGeom prst="roundRect">
              <a:avLst>
                <a:gd name="adj" fmla="val 0"/>
              </a:avLst>
            </a:prstGeom>
            <a:solidFill>
              <a:schemeClr val="bg1"/>
            </a:solidFill>
            <a:ln w="6350">
              <a:solidFill>
                <a:schemeClr val="bg1">
                  <a:lumMod val="85000"/>
                </a:schemeClr>
              </a:solidFill>
            </a:ln>
          </p:spPr>
          <p:txBody>
            <a:bodyPr wrap="square" lIns="180001" tIns="72000" rIns="180001" bIns="72000">
              <a:noAutofit/>
              <a:scene3d>
                <a:camera prst="orthographicFront"/>
                <a:lightRig rig="threePt" dir="t"/>
              </a:scene3d>
              <a:sp3d>
                <a:bevelT w="0" h="6350"/>
              </a:sp3d>
            </a:bodyPr>
            <a:lstStyle/>
            <a:p>
              <a:pPr algn="just"/>
              <a:endParaRPr lang="fr-FR" altLang="ko-KR" sz="1299" dirty="0">
                <a:latin typeface="SamsungOne-400" panose="020B0503030303020204" pitchFamily="34" charset="0"/>
                <a:ea typeface="SamsungOne-400" panose="020B0503030303020204" pitchFamily="34" charset="0"/>
                <a:cs typeface="Tahoma" panose="020B0604030504040204" pitchFamily="34" charset="0"/>
              </a:endParaRPr>
            </a:p>
          </p:txBody>
        </p:sp>
        <p:pic>
          <p:nvPicPr>
            <p:cNvPr id="9" name="그림 8">
              <a:extLst>
                <a:ext uri="{FF2B5EF4-FFF2-40B4-BE49-F238E27FC236}">
                  <a16:creationId xmlns:a16="http://schemas.microsoft.com/office/drawing/2014/main" id="{0AA27137-525A-4D77-B9CA-2197F3606CD6}"/>
                </a:ext>
              </a:extLst>
            </p:cNvPr>
            <p:cNvPicPr>
              <a:picLocks noChangeAspect="1"/>
            </p:cNvPicPr>
            <p:nvPr/>
          </p:nvPicPr>
          <p:blipFill>
            <a:blip r:embed="rId4"/>
            <a:stretch>
              <a:fillRect/>
            </a:stretch>
          </p:blipFill>
          <p:spPr>
            <a:xfrm>
              <a:off x="662333" y="2227357"/>
              <a:ext cx="2866008" cy="3760761"/>
            </a:xfrm>
            <a:prstGeom prst="rect">
              <a:avLst/>
            </a:prstGeom>
          </p:spPr>
        </p:pic>
        <p:grpSp>
          <p:nvGrpSpPr>
            <p:cNvPr id="2" name="그룹 1">
              <a:extLst>
                <a:ext uri="{FF2B5EF4-FFF2-40B4-BE49-F238E27FC236}">
                  <a16:creationId xmlns:a16="http://schemas.microsoft.com/office/drawing/2014/main" id="{62386909-0025-48BE-9C7B-61648484B2D9}"/>
                </a:ext>
              </a:extLst>
            </p:cNvPr>
            <p:cNvGrpSpPr/>
            <p:nvPr/>
          </p:nvGrpSpPr>
          <p:grpSpPr>
            <a:xfrm>
              <a:off x="853053" y="4160574"/>
              <a:ext cx="2620730" cy="1778899"/>
              <a:chOff x="853049" y="4236765"/>
              <a:chExt cx="2620730" cy="1778899"/>
            </a:xfrm>
          </p:grpSpPr>
          <p:pic>
            <p:nvPicPr>
              <p:cNvPr id="13" name="Picture 6" descr="Read Just Enough Raspberry Pi | Leanpub">
                <a:extLst>
                  <a:ext uri="{FF2B5EF4-FFF2-40B4-BE49-F238E27FC236}">
                    <a16:creationId xmlns:a16="http://schemas.microsoft.com/office/drawing/2014/main" id="{066D44E8-BB07-4830-B20F-4A68E79CAF1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951"/>
              <a:stretch/>
            </p:blipFill>
            <p:spPr bwMode="auto">
              <a:xfrm>
                <a:off x="853049" y="4454353"/>
                <a:ext cx="2620730" cy="15613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ad Just Enough Raspberry Pi | Leanpub">
                <a:extLst>
                  <a:ext uri="{FF2B5EF4-FFF2-40B4-BE49-F238E27FC236}">
                    <a16:creationId xmlns:a16="http://schemas.microsoft.com/office/drawing/2014/main" id="{35082675-A15E-4A33-8836-7794C96EBC2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254" t="-2599" b="1"/>
              <a:stretch/>
            </p:blipFill>
            <p:spPr bwMode="auto">
              <a:xfrm>
                <a:off x="2825268" y="4236765"/>
                <a:ext cx="648511" cy="177889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5.4. Sensors with GPIO Zero</a:t>
            </a:r>
          </a:p>
        </p:txBody>
      </p:sp>
    </p:spTree>
    <p:extLst>
      <p:ext uri="{BB962C8B-B14F-4D97-AF65-F5344CB8AC3E}">
        <p14:creationId xmlns:p14="http://schemas.microsoft.com/office/powerpoint/2010/main" val="33216986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sp>
        <p:nvSpPr>
          <p:cNvPr id="9" name="직사각형 8">
            <a:extLst>
              <a:ext uri="{FF2B5EF4-FFF2-40B4-BE49-F238E27FC236}">
                <a16:creationId xmlns:a16="http://schemas.microsoft.com/office/drawing/2014/main" id="{AC675182-84BE-4441-A4C0-437D8E5CCE78}"/>
              </a:ext>
            </a:extLst>
          </p:cNvPr>
          <p:cNvSpPr/>
          <p:nvPr/>
        </p:nvSpPr>
        <p:spPr>
          <a:xfrm>
            <a:off x="580400" y="152082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pt-BR" altLang="ko-KR" sz="1401" dirty="0">
                <a:solidFill>
                  <a:schemeClr val="tx1"/>
                </a:solidFill>
                <a:latin typeface="SamsungOne-400" panose="020B0503030303020204" pitchFamily="34" charset="0"/>
                <a:ea typeface="SamsungOne-400" panose="020B0503030303020204" pitchFamily="34" charset="0"/>
              </a:rPr>
              <a:t>~/GPIO_Zero_ex/distance_sensor.py</a:t>
            </a:r>
          </a:p>
        </p:txBody>
      </p:sp>
      <p:sp>
        <p:nvSpPr>
          <p:cNvPr id="10" name="직사각형 9">
            <a:extLst>
              <a:ext uri="{FF2B5EF4-FFF2-40B4-BE49-F238E27FC236}">
                <a16:creationId xmlns:a16="http://schemas.microsoft.com/office/drawing/2014/main" id="{AD7F2B26-235B-4A16-9872-BFF14B846009}"/>
              </a:ext>
            </a:extLst>
          </p:cNvPr>
          <p:cNvSpPr/>
          <p:nvPr/>
        </p:nvSpPr>
        <p:spPr>
          <a:xfrm>
            <a:off x="4630426" y="1735612"/>
            <a:ext cx="4837582" cy="265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Create the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distance_sensor.py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script.</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1-2: Import GPIO Zero library, and import LED and Distance Sensor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3: Import time library for waiting function</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5-6: Assign the number of the GPIO pin where the Motion Sensor and LED are connected as a parameter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7-9: Convert and output the distance value measured by the Distance Sensor</a:t>
            </a:r>
          </a:p>
          <a:p>
            <a:pPr marL="355571" lvl="1" indent="-179375">
              <a:spcAft>
                <a:spcPts val="802"/>
              </a:spcAft>
              <a:buClr>
                <a:srgbClr val="193EB0"/>
              </a:buClr>
              <a:buFont typeface="Arial" panose="020B0604020202020204" pitchFamily="34" charset="0"/>
              <a:buChar char="•"/>
            </a:pPr>
            <a:r>
              <a:rPr lang="en-US" altLang="ko-KR" sz="1299" dirty="0">
                <a:solidFill>
                  <a:schemeClr val="tx1">
                    <a:lumMod val="85000"/>
                    <a:lumOff val="15000"/>
                  </a:schemeClr>
                </a:solidFill>
                <a:latin typeface="SamsungOne-400" panose="020B0503030303020204" pitchFamily="34" charset="0"/>
              </a:rPr>
              <a:t>line 10-14: LED on if the distance is less than 10 in the interval of waiting time (0.5), LED off if farther than 10</a:t>
            </a:r>
          </a:p>
        </p:txBody>
      </p:sp>
      <p:sp>
        <p:nvSpPr>
          <p:cNvPr id="18" name="직사각형 17">
            <a:extLst>
              <a:ext uri="{FF2B5EF4-FFF2-40B4-BE49-F238E27FC236}">
                <a16:creationId xmlns:a16="http://schemas.microsoft.com/office/drawing/2014/main" id="{6A1477D9-2756-4F8B-BB46-8885CE642204}"/>
              </a:ext>
            </a:extLst>
          </p:cNvPr>
          <p:cNvSpPr/>
          <p:nvPr/>
        </p:nvSpPr>
        <p:spPr>
          <a:xfrm>
            <a:off x="4630426" y="4582770"/>
            <a:ext cx="4837582" cy="545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After saving the python script, execute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GPIO_Zero_ex</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distance_sensor.py</a:t>
            </a:r>
            <a:endParaRPr lang="ko-KR" altLang="en-US"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5" name="그룹 24">
            <a:extLst>
              <a:ext uri="{FF2B5EF4-FFF2-40B4-BE49-F238E27FC236}">
                <a16:creationId xmlns:a16="http://schemas.microsoft.com/office/drawing/2014/main" id="{11272FCF-D745-4497-8500-EBA82FF1ED1A}"/>
              </a:ext>
            </a:extLst>
          </p:cNvPr>
          <p:cNvGrpSpPr/>
          <p:nvPr/>
        </p:nvGrpSpPr>
        <p:grpSpPr>
          <a:xfrm>
            <a:off x="558804" y="4645701"/>
            <a:ext cx="3924303" cy="276999"/>
            <a:chOff x="3716526" y="2460828"/>
            <a:chExt cx="3924302" cy="276999"/>
          </a:xfrm>
        </p:grpSpPr>
        <p:sp>
          <p:nvSpPr>
            <p:cNvPr id="26" name="TextBox 25">
              <a:extLst>
                <a:ext uri="{FF2B5EF4-FFF2-40B4-BE49-F238E27FC236}">
                  <a16:creationId xmlns:a16="http://schemas.microsoft.com/office/drawing/2014/main" id="{9C17FAF5-EAC9-4EC2-8C46-9A9A7FB28B1D}"/>
                </a:ext>
              </a:extLst>
            </p:cNvPr>
            <p:cNvSpPr txBox="1"/>
            <p:nvPr/>
          </p:nvSpPr>
          <p:spPr>
            <a:xfrm>
              <a:off x="3800649" y="2460828"/>
              <a:ext cx="3840179"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python3 distance_sensor.py</a:t>
              </a:r>
            </a:p>
          </p:txBody>
        </p:sp>
        <p:sp>
          <p:nvSpPr>
            <p:cNvPr id="27" name="직사각형 26">
              <a:extLst>
                <a:ext uri="{FF2B5EF4-FFF2-40B4-BE49-F238E27FC236}">
                  <a16:creationId xmlns:a16="http://schemas.microsoft.com/office/drawing/2014/main" id="{B00F216D-4463-4807-96A0-6D8E01E841A9}"/>
                </a:ext>
              </a:extLst>
            </p:cNvPr>
            <p:cNvSpPr/>
            <p:nvPr/>
          </p:nvSpPr>
          <p:spPr>
            <a:xfrm>
              <a:off x="3716526" y="2460830"/>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1">
                <a:latin typeface="Consolas" panose="020B0609020204030204" pitchFamily="49" charset="0"/>
              </a:endParaRPr>
            </a:p>
          </p:txBody>
        </p:sp>
      </p:grpSp>
      <p:sp>
        <p:nvSpPr>
          <p:cNvPr id="29" name="직사각형 28">
            <a:extLst>
              <a:ext uri="{FF2B5EF4-FFF2-40B4-BE49-F238E27FC236}">
                <a16:creationId xmlns:a16="http://schemas.microsoft.com/office/drawing/2014/main" id="{082C7822-6B48-471C-8081-F623DDDF667A}"/>
              </a:ext>
            </a:extLst>
          </p:cNvPr>
          <p:cNvSpPr/>
          <p:nvPr/>
        </p:nvSpPr>
        <p:spPr>
          <a:xfrm>
            <a:off x="4630426" y="5177944"/>
            <a:ext cx="4837582" cy="1047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You can continuously check the measured value of the Distance Sensor connected to the Raspberry Pi. </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You can also check that the LED turns on whenever the distance is less than a certain distance.</a:t>
            </a:r>
          </a:p>
        </p:txBody>
      </p:sp>
      <p:pic>
        <p:nvPicPr>
          <p:cNvPr id="13" name="그림 12">
            <a:extLst>
              <a:ext uri="{FF2B5EF4-FFF2-40B4-BE49-F238E27FC236}">
                <a16:creationId xmlns:a16="http://schemas.microsoft.com/office/drawing/2014/main" id="{4C4AFC90-3127-4F4D-A9D7-BC652C39A653}"/>
              </a:ext>
            </a:extLst>
          </p:cNvPr>
          <p:cNvPicPr>
            <a:picLocks noChangeAspect="1"/>
          </p:cNvPicPr>
          <p:nvPr/>
        </p:nvPicPr>
        <p:blipFill>
          <a:blip r:embed="rId4"/>
          <a:stretch>
            <a:fillRect/>
          </a:stretch>
        </p:blipFill>
        <p:spPr>
          <a:xfrm>
            <a:off x="558808" y="1852583"/>
            <a:ext cx="3946477" cy="2374623"/>
          </a:xfrm>
          <a:prstGeom prst="rect">
            <a:avLst/>
          </a:prstGeom>
        </p:spPr>
      </p:pic>
      <p:grpSp>
        <p:nvGrpSpPr>
          <p:cNvPr id="2" name="그룹 1">
            <a:extLst>
              <a:ext uri="{FF2B5EF4-FFF2-40B4-BE49-F238E27FC236}">
                <a16:creationId xmlns:a16="http://schemas.microsoft.com/office/drawing/2014/main" id="{CF9B434C-2575-4579-9960-FA4979316C10}"/>
              </a:ext>
            </a:extLst>
          </p:cNvPr>
          <p:cNvGrpSpPr/>
          <p:nvPr/>
        </p:nvGrpSpPr>
        <p:grpSpPr>
          <a:xfrm>
            <a:off x="580391" y="5209201"/>
            <a:ext cx="3902713" cy="875671"/>
            <a:chOff x="580388" y="5008294"/>
            <a:chExt cx="3849461" cy="595778"/>
          </a:xfrm>
        </p:grpSpPr>
        <p:pic>
          <p:nvPicPr>
            <p:cNvPr id="14" name="그림 13">
              <a:extLst>
                <a:ext uri="{FF2B5EF4-FFF2-40B4-BE49-F238E27FC236}">
                  <a16:creationId xmlns:a16="http://schemas.microsoft.com/office/drawing/2014/main" id="{B1734E5B-CBF4-4694-97B1-C532CA101747}"/>
                </a:ext>
              </a:extLst>
            </p:cNvPr>
            <p:cNvPicPr>
              <a:picLocks noChangeAspect="1"/>
            </p:cNvPicPr>
            <p:nvPr/>
          </p:nvPicPr>
          <p:blipFill>
            <a:blip r:embed="rId5"/>
            <a:stretch>
              <a:fillRect/>
            </a:stretch>
          </p:blipFill>
          <p:spPr>
            <a:xfrm>
              <a:off x="843687" y="5163188"/>
              <a:ext cx="3586162" cy="440884"/>
            </a:xfrm>
            <a:prstGeom prst="rect">
              <a:avLst/>
            </a:prstGeom>
          </p:spPr>
        </p:pic>
        <p:pic>
          <p:nvPicPr>
            <p:cNvPr id="15" name="그림 14">
              <a:extLst>
                <a:ext uri="{FF2B5EF4-FFF2-40B4-BE49-F238E27FC236}">
                  <a16:creationId xmlns:a16="http://schemas.microsoft.com/office/drawing/2014/main" id="{6C3E8634-D9B9-460E-9E6C-E20638BD2FDC}"/>
                </a:ext>
              </a:extLst>
            </p:cNvPr>
            <p:cNvPicPr>
              <a:picLocks noChangeAspect="1"/>
            </p:cNvPicPr>
            <p:nvPr/>
          </p:nvPicPr>
          <p:blipFill>
            <a:blip r:embed="rId6"/>
            <a:stretch>
              <a:fillRect/>
            </a:stretch>
          </p:blipFill>
          <p:spPr>
            <a:xfrm>
              <a:off x="580388" y="5008294"/>
              <a:ext cx="3849461" cy="138793"/>
            </a:xfrm>
            <a:prstGeom prst="rect">
              <a:avLst/>
            </a:prstGeom>
          </p:spPr>
        </p:pic>
      </p:grpSp>
      <p:sp>
        <p:nvSpPr>
          <p:cNvPr id="17"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5.4. Sensors with GPIO Zero</a:t>
            </a:r>
          </a:p>
        </p:txBody>
      </p:sp>
    </p:spTree>
    <p:extLst>
      <p:ext uri="{BB962C8B-B14F-4D97-AF65-F5344CB8AC3E}">
        <p14:creationId xmlns:p14="http://schemas.microsoft.com/office/powerpoint/2010/main" val="39220803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89" y="1104"/>
            <a:ext cx="9899653" cy="6855804"/>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24"/>
              <a:endParaRPr lang="ko-KR" altLang="en-US" sz="1799" dirty="0">
                <a:solidFill>
                  <a:prstClr val="white"/>
                </a:solidFill>
                <a:latin typeface="SamsungOne-400" panose="020B0503030303020204" pitchFamily="34" charset="0"/>
                <a:ea typeface="맑은 고딕" panose="020B0503020000020004" pitchFamily="50" charset="-127"/>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7" y="2891952"/>
              <a:ext cx="8398097" cy="846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24"/>
              <a:r>
                <a:rPr lang="en-US" altLang="ko-KR" sz="5499" b="1" dirty="0" err="1">
                  <a:solidFill>
                    <a:prstClr val="white"/>
                  </a:solidFill>
                  <a:latin typeface="iCiel Samsung Sharp Sans Regular" pitchFamily="2" charset="77"/>
                  <a:ea typeface="iCiel Samsung Sharp Sans Regular" pitchFamily="2" charset="77"/>
                  <a:cs typeface="iCiel Samsung Sharp Sans Regular" pitchFamily="2" charset="77"/>
                </a:rPr>
                <a:t>Kết</a:t>
              </a:r>
              <a:r>
                <a:rPr lang="en-US" altLang="ko-KR" sz="5499" b="1" dirty="0">
                  <a:solidFill>
                    <a:prstClr val="white"/>
                  </a:solidFill>
                  <a:latin typeface="iCiel Samsung Sharp Sans Regular" pitchFamily="2" charset="77"/>
                  <a:ea typeface="iCiel Samsung Sharp Sans Regular" pitchFamily="2" charset="77"/>
                  <a:cs typeface="iCiel Samsung Sharp Sans Regular" pitchFamily="2" charset="77"/>
                </a:rPr>
                <a:t> </a:t>
              </a:r>
              <a:r>
                <a:rPr lang="en-US" altLang="ko-KR" sz="5499" b="1" dirty="0" err="1">
                  <a:solidFill>
                    <a:prstClr val="white"/>
                  </a:solidFill>
                  <a:latin typeface="iCiel Samsung Sharp Sans Regular" pitchFamily="2" charset="77"/>
                  <a:ea typeface="iCiel Samsung Sharp Sans Regular" pitchFamily="2" charset="77"/>
                  <a:cs typeface="iCiel Samsung Sharp Sans Regular" pitchFamily="2" charset="77"/>
                </a:rPr>
                <a:t>thúc</a:t>
              </a:r>
              <a:r>
                <a:rPr lang="en-US" altLang="ko-KR" sz="5499" b="1" dirty="0">
                  <a:solidFill>
                    <a:prstClr val="white"/>
                  </a:solidFill>
                  <a:latin typeface="iCiel Samsung Sharp Sans Regular" pitchFamily="2" charset="77"/>
                  <a:ea typeface="iCiel Samsung Sharp Sans Regular" pitchFamily="2" charset="77"/>
                  <a:cs typeface="iCiel Samsung Sharp Sans Regular" pitchFamily="2" charset="77"/>
                </a:rPr>
                <a:t> </a:t>
              </a:r>
              <a:r>
                <a:rPr lang="en-US" altLang="ko-KR" sz="5499" b="1" dirty="0" err="1">
                  <a:solidFill>
                    <a:prstClr val="white"/>
                  </a:solidFill>
                  <a:latin typeface="iCiel Samsung Sharp Sans Regular" pitchFamily="2" charset="77"/>
                  <a:ea typeface="iCiel Samsung Sharp Sans Regular" pitchFamily="2" charset="77"/>
                  <a:cs typeface="iCiel Samsung Sharp Sans Regular" pitchFamily="2" charset="77"/>
                </a:rPr>
                <a:t>tài</a:t>
              </a:r>
              <a:r>
                <a:rPr lang="en-US" altLang="ko-KR" sz="5499" b="1" dirty="0">
                  <a:solidFill>
                    <a:prstClr val="white"/>
                  </a:solidFill>
                  <a:latin typeface="iCiel Samsung Sharp Sans Regular" pitchFamily="2" charset="77"/>
                  <a:ea typeface="iCiel Samsung Sharp Sans Regular" pitchFamily="2" charset="77"/>
                  <a:cs typeface="iCiel Samsung Sharp Sans Regular" pitchFamily="2" charset="77"/>
                </a:rPr>
                <a:t> </a:t>
              </a:r>
              <a:r>
                <a:rPr lang="en-US" altLang="ko-KR" sz="5499" b="1" dirty="0" err="1">
                  <a:solidFill>
                    <a:prstClr val="white"/>
                  </a:solidFill>
                  <a:latin typeface="iCiel Samsung Sharp Sans Regular" pitchFamily="2" charset="77"/>
                  <a:ea typeface="iCiel Samsung Sharp Sans Regular" pitchFamily="2" charset="77"/>
                  <a:cs typeface="iCiel Samsung Sharp Sans Regular" pitchFamily="2" charset="77"/>
                </a:rPr>
                <a:t>liệu</a:t>
              </a:r>
              <a:endParaRPr lang="en-US" altLang="ko-KR" sz="5499" b="1" dirty="0">
                <a:solidFill>
                  <a:prstClr val="white"/>
                </a:solidFill>
                <a:latin typeface="iCiel Samsung Sharp Sans Regular" pitchFamily="2" charset="77"/>
                <a:ea typeface="iCiel Samsung Sharp Sans Regular" pitchFamily="2" charset="77"/>
                <a:cs typeface="iCiel Samsung Sharp Sans Regular" pitchFamily="2" charset="77"/>
              </a:endParaRPr>
            </a:p>
          </p:txBody>
        </p:sp>
      </p:grpSp>
      <p:sp>
        <p:nvSpPr>
          <p:cNvPr id="8" name="직사각형 7">
            <a:extLst>
              <a:ext uri="{FF2B5EF4-FFF2-40B4-BE49-F238E27FC236}">
                <a16:creationId xmlns:a16="http://schemas.microsoft.com/office/drawing/2014/main" id="{51E79947-5237-4965-9A7B-19D28972331C}"/>
              </a:ext>
            </a:extLst>
          </p:cNvPr>
          <p:cNvSpPr/>
          <p:nvPr/>
        </p:nvSpPr>
        <p:spPr>
          <a:xfrm>
            <a:off x="572605" y="6355379"/>
            <a:ext cx="2888787" cy="199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299" b="1" dirty="0">
                <a:solidFill>
                  <a:schemeClr val="bg1"/>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553087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0" name="직사각형 19">
            <a:extLst>
              <a:ext uri="{FF2B5EF4-FFF2-40B4-BE49-F238E27FC236}">
                <a16:creationId xmlns:a16="http://schemas.microsoft.com/office/drawing/2014/main" id="{B74ADC6C-DA1D-4879-9FE6-F5D9FE6CFF0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Bộ</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dụng</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cụ</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truyền</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thông</a:t>
            </a:r>
            <a:endPar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21" name="직사각형 20">
            <a:extLst>
              <a:ext uri="{FF2B5EF4-FFF2-40B4-BE49-F238E27FC236}">
                <a16:creationId xmlns:a16="http://schemas.microsoft.com/office/drawing/2014/main" id="{CA5B0EE5-1998-40B9-B629-9050562F4443}"/>
              </a:ext>
            </a:extLst>
          </p:cNvPr>
          <p:cNvSpPr/>
          <p:nvPr/>
        </p:nvSpPr>
        <p:spPr>
          <a:xfrm>
            <a:off x="580400" y="1944543"/>
            <a:ext cx="861025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it-IT" altLang="ko-KR" sz="1401" dirty="0">
                <a:solidFill>
                  <a:schemeClr val="tx1"/>
                </a:solidFill>
                <a:latin typeface="SamsungOne-400" panose="020B0503030303020204" pitchFamily="34" charset="0"/>
                <a:ea typeface="SamsungOne-400" panose="020B0503030303020204" pitchFamily="34" charset="0"/>
              </a:rPr>
              <a:t>Màn hình LCD và Camera </a:t>
            </a:r>
          </a:p>
        </p:txBody>
      </p:sp>
      <p:sp>
        <p:nvSpPr>
          <p:cNvPr id="35" name="직사각형 34">
            <a:extLst>
              <a:ext uri="{FF2B5EF4-FFF2-40B4-BE49-F238E27FC236}">
                <a16:creationId xmlns:a16="http://schemas.microsoft.com/office/drawing/2014/main" id="{5741647A-B57F-462C-805C-2A499CB553D7}"/>
              </a:ext>
            </a:extLst>
          </p:cNvPr>
          <p:cNvSpPr/>
          <p:nvPr/>
        </p:nvSpPr>
        <p:spPr>
          <a:xfrm>
            <a:off x="558811" y="2257222"/>
            <a:ext cx="8654927" cy="37758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38" name="TextBox 37">
            <a:extLst>
              <a:ext uri="{FF2B5EF4-FFF2-40B4-BE49-F238E27FC236}">
                <a16:creationId xmlns:a16="http://schemas.microsoft.com/office/drawing/2014/main" id="{90C250FC-16A8-4F25-B665-B975A621E4C9}"/>
              </a:ext>
            </a:extLst>
          </p:cNvPr>
          <p:cNvSpPr txBox="1"/>
          <p:nvPr/>
        </p:nvSpPr>
        <p:spPr>
          <a:xfrm>
            <a:off x="2140674" y="5444749"/>
            <a:ext cx="1722138"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sz="1299" dirty="0" err="1">
                <a:latin typeface="SamsungOne-400" panose="020B0503030303020204" pitchFamily="34" charset="0"/>
                <a:ea typeface="SamsungOne-400" panose="020B0503030303020204" pitchFamily="34" charset="0"/>
              </a:rPr>
              <a:t>Màn</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hình</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cảm</a:t>
            </a:r>
            <a:r>
              <a:rPr lang="en-US" altLang="ko-KR" sz="1299" dirty="0">
                <a:latin typeface="SamsungOne-400" panose="020B0503030303020204" pitchFamily="34" charset="0"/>
                <a:ea typeface="SamsungOne-400" panose="020B0503030303020204" pitchFamily="34" charset="0"/>
              </a:rPr>
              <a:t> </a:t>
            </a:r>
            <a:r>
              <a:rPr lang="en-US" altLang="ko-KR" sz="1299" dirty="0" err="1">
                <a:latin typeface="SamsungOne-400" panose="020B0503030303020204" pitchFamily="34" charset="0"/>
                <a:ea typeface="SamsungOne-400" panose="020B0503030303020204" pitchFamily="34" charset="0"/>
              </a:rPr>
              <a:t>ứng</a:t>
            </a:r>
            <a:r>
              <a:rPr lang="en-US" altLang="ko-KR" sz="1299" dirty="0">
                <a:latin typeface="SamsungOne-400" panose="020B0503030303020204" pitchFamily="34" charset="0"/>
                <a:ea typeface="SamsungOne-400" panose="020B0503030303020204" pitchFamily="34" charset="0"/>
              </a:rPr>
              <a:t> 7″  </a:t>
            </a:r>
          </a:p>
        </p:txBody>
      </p:sp>
      <p:sp>
        <p:nvSpPr>
          <p:cNvPr id="39" name="TextBox 38">
            <a:extLst>
              <a:ext uri="{FF2B5EF4-FFF2-40B4-BE49-F238E27FC236}">
                <a16:creationId xmlns:a16="http://schemas.microsoft.com/office/drawing/2014/main" id="{5FB11B20-BFD7-4DB8-B7E0-B12BA71B7874}"/>
              </a:ext>
            </a:extLst>
          </p:cNvPr>
          <p:cNvSpPr txBox="1"/>
          <p:nvPr/>
        </p:nvSpPr>
        <p:spPr>
          <a:xfrm>
            <a:off x="6270660" y="5444749"/>
            <a:ext cx="1715534" cy="292259"/>
          </a:xfrm>
          <a:prstGeom prst="rect">
            <a:avLst/>
          </a:prstGeom>
          <a:solidFill>
            <a:schemeClr val="bg1"/>
          </a:solidFill>
        </p:spPr>
        <p:txBody>
          <a:bodyPr wrap="none">
            <a:spAutoFit/>
            <a:scene3d>
              <a:camera prst="orthographicFront"/>
              <a:lightRig rig="threePt" dir="t"/>
            </a:scene3d>
            <a:sp3d>
              <a:bevelT w="0" h="6350"/>
            </a:sp3d>
          </a:bodyPr>
          <a:lstStyle>
            <a:defPPr>
              <a:defRPr lang="en-US"/>
            </a:defPPr>
            <a:lvl1pPr algn="ctr" defTabSz="914400">
              <a:defRPr sz="1000">
                <a:solidFill>
                  <a:srgbClr val="000000"/>
                </a:solidFill>
                <a:latin typeface="SamsungOne-700" panose="020B0803030303020204" pitchFamily="34" charset="0"/>
                <a:ea typeface="SamsungOne-700" panose="020B0803030303020204" pitchFamily="34" charset="0"/>
              </a:defRPr>
            </a:lvl1pPr>
          </a:lstStyle>
          <a:p>
            <a:r>
              <a:rPr lang="en-US" altLang="ko-KR" sz="1299" dirty="0">
                <a:latin typeface="SamsungOne-400" panose="020B0503030303020204" pitchFamily="34" charset="0"/>
                <a:ea typeface="SamsungOne-400" panose="020B0503030303020204" pitchFamily="34" charset="0"/>
              </a:rPr>
              <a:t>Raspberry Pi Camera</a:t>
            </a:r>
          </a:p>
        </p:txBody>
      </p:sp>
      <p:sp>
        <p:nvSpPr>
          <p:cNvPr id="13"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pic>
        <p:nvPicPr>
          <p:cNvPr id="16388" name="Picture 4">
            <a:extLst>
              <a:ext uri="{FF2B5EF4-FFF2-40B4-BE49-F238E27FC236}">
                <a16:creationId xmlns:a16="http://schemas.microsoft.com/office/drawing/2014/main" id="{26D0D1FF-EE0A-459B-84D9-CDA2C24B9841}"/>
              </a:ext>
            </a:extLst>
          </p:cNvPr>
          <p:cNvPicPr>
            <a:picLocks noChangeAspect="1" noChangeArrowheads="1"/>
          </p:cNvPicPr>
          <p:nvPr/>
        </p:nvPicPr>
        <p:blipFill>
          <a:blip r:embed="rId4">
            <a:clrChange>
              <a:clrFrom>
                <a:srgbClr val="EDE8EE"/>
              </a:clrFrom>
              <a:clrTo>
                <a:srgbClr val="EDE8EE">
                  <a:alpha val="0"/>
                </a:srgbClr>
              </a:clrTo>
            </a:clrChange>
            <a:extLst>
              <a:ext uri="{28A0092B-C50C-407E-A947-70E740481C1C}">
                <a14:useLocalDpi xmlns:a14="http://schemas.microsoft.com/office/drawing/2010/main" val="0"/>
              </a:ext>
            </a:extLst>
          </a:blip>
          <a:srcRect/>
          <a:stretch>
            <a:fillRect/>
          </a:stretch>
        </p:blipFill>
        <p:spPr bwMode="auto">
          <a:xfrm>
            <a:off x="1407357" y="2568037"/>
            <a:ext cx="3264642" cy="245001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디바이스마트,오픈소스/코딩교육 &gt; 라즈베리파이 &gt; 카메라모듈,라즈베리파이,라즈베리파이 카메라모듈 V2, 8MP (RPI 8MP CAMERA BOARD),고품질 8MP Sony IMX219 이미지 센서를 통한 고정초점렌즈 / 3280 x 2464 (사진), 1080p30, 720p60, 640x480p60/90 (비디오) / CSI 인터페이스 / 25mm x 23mm x 9mm">
            <a:extLst>
              <a:ext uri="{FF2B5EF4-FFF2-40B4-BE49-F238E27FC236}">
                <a16:creationId xmlns:a16="http://schemas.microsoft.com/office/drawing/2014/main" id="{01359F6E-33CE-4844-86FB-13B173E5AE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533" t="44041" r="32745" b="-1201"/>
          <a:stretch/>
        </p:blipFill>
        <p:spPr bwMode="auto">
          <a:xfrm rot="10800000">
            <a:off x="6107687" y="2625980"/>
            <a:ext cx="2041480" cy="245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877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957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5"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graphicFrame>
        <p:nvGraphicFramePr>
          <p:cNvPr id="2" name="표 6">
            <a:extLst>
              <a:ext uri="{FF2B5EF4-FFF2-40B4-BE49-F238E27FC236}">
                <a16:creationId xmlns:a16="http://schemas.microsoft.com/office/drawing/2014/main" id="{13C4AD5A-77FB-DC05-6EA8-FBD0644AE275}"/>
              </a:ext>
            </a:extLst>
          </p:cNvPr>
          <p:cNvGraphicFramePr>
            <a:graphicFrameLocks noGrp="1"/>
          </p:cNvGraphicFramePr>
          <p:nvPr>
            <p:extLst>
              <p:ext uri="{D42A27DB-BD31-4B8C-83A1-F6EECF244321}">
                <p14:modId xmlns:p14="http://schemas.microsoft.com/office/powerpoint/2010/main" val="2721151029"/>
              </p:ext>
            </p:extLst>
          </p:nvPr>
        </p:nvGraphicFramePr>
        <p:xfrm>
          <a:off x="634015" y="1368423"/>
          <a:ext cx="8634793" cy="4717999"/>
        </p:xfrm>
        <a:graphic>
          <a:graphicData uri="http://schemas.openxmlformats.org/drawingml/2006/table">
            <a:tbl>
              <a:tblPr/>
              <a:tblGrid>
                <a:gridCol w="585510">
                  <a:extLst>
                    <a:ext uri="{9D8B030D-6E8A-4147-A177-3AD203B41FA5}">
                      <a16:colId xmlns:a16="http://schemas.microsoft.com/office/drawing/2014/main" val="661967108"/>
                    </a:ext>
                  </a:extLst>
                </a:gridCol>
                <a:gridCol w="731753">
                  <a:extLst>
                    <a:ext uri="{9D8B030D-6E8A-4147-A177-3AD203B41FA5}">
                      <a16:colId xmlns:a16="http://schemas.microsoft.com/office/drawing/2014/main" val="3836131613"/>
                    </a:ext>
                  </a:extLst>
                </a:gridCol>
                <a:gridCol w="731753">
                  <a:extLst>
                    <a:ext uri="{9D8B030D-6E8A-4147-A177-3AD203B41FA5}">
                      <a16:colId xmlns:a16="http://schemas.microsoft.com/office/drawing/2014/main" val="2688729916"/>
                    </a:ext>
                  </a:extLst>
                </a:gridCol>
                <a:gridCol w="731753">
                  <a:extLst>
                    <a:ext uri="{9D8B030D-6E8A-4147-A177-3AD203B41FA5}">
                      <a16:colId xmlns:a16="http://schemas.microsoft.com/office/drawing/2014/main" val="3641434234"/>
                    </a:ext>
                  </a:extLst>
                </a:gridCol>
                <a:gridCol w="731753">
                  <a:extLst>
                    <a:ext uri="{9D8B030D-6E8A-4147-A177-3AD203B41FA5}">
                      <a16:colId xmlns:a16="http://schemas.microsoft.com/office/drawing/2014/main" val="3902049717"/>
                    </a:ext>
                  </a:extLst>
                </a:gridCol>
                <a:gridCol w="731753">
                  <a:extLst>
                    <a:ext uri="{9D8B030D-6E8A-4147-A177-3AD203B41FA5}">
                      <a16:colId xmlns:a16="http://schemas.microsoft.com/office/drawing/2014/main" val="3058557926"/>
                    </a:ext>
                  </a:extLst>
                </a:gridCol>
                <a:gridCol w="731753">
                  <a:extLst>
                    <a:ext uri="{9D8B030D-6E8A-4147-A177-3AD203B41FA5}">
                      <a16:colId xmlns:a16="http://schemas.microsoft.com/office/drawing/2014/main" val="2349512853"/>
                    </a:ext>
                  </a:extLst>
                </a:gridCol>
                <a:gridCol w="731753">
                  <a:extLst>
                    <a:ext uri="{9D8B030D-6E8A-4147-A177-3AD203B41FA5}">
                      <a16:colId xmlns:a16="http://schemas.microsoft.com/office/drawing/2014/main" val="1991476780"/>
                    </a:ext>
                  </a:extLst>
                </a:gridCol>
                <a:gridCol w="731753">
                  <a:extLst>
                    <a:ext uri="{9D8B030D-6E8A-4147-A177-3AD203B41FA5}">
                      <a16:colId xmlns:a16="http://schemas.microsoft.com/office/drawing/2014/main" val="3642473542"/>
                    </a:ext>
                  </a:extLst>
                </a:gridCol>
                <a:gridCol w="731753">
                  <a:extLst>
                    <a:ext uri="{9D8B030D-6E8A-4147-A177-3AD203B41FA5}">
                      <a16:colId xmlns:a16="http://schemas.microsoft.com/office/drawing/2014/main" val="2818147880"/>
                    </a:ext>
                  </a:extLst>
                </a:gridCol>
                <a:gridCol w="731753">
                  <a:extLst>
                    <a:ext uri="{9D8B030D-6E8A-4147-A177-3AD203B41FA5}">
                      <a16:colId xmlns:a16="http://schemas.microsoft.com/office/drawing/2014/main" val="724027099"/>
                    </a:ext>
                  </a:extLst>
                </a:gridCol>
                <a:gridCol w="731753">
                  <a:extLst>
                    <a:ext uri="{9D8B030D-6E8A-4147-A177-3AD203B41FA5}">
                      <a16:colId xmlns:a16="http://schemas.microsoft.com/office/drawing/2014/main" val="2003540579"/>
                    </a:ext>
                  </a:extLst>
                </a:gridCol>
              </a:tblGrid>
              <a:tr h="244275">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Thông số kỹ thuật</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Không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Zero</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W/WH</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Model 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Model 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Model B</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Model B+</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2 Model B</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3 Model B</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3 Model A+</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3 Model B+</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4 Model B</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06368001"/>
                  </a:ext>
                </a:extLst>
              </a:tr>
              <a:tr h="366412">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SoC</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6">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Broadcom BCM2835 SoC</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Broadcom BCM2836 SoC</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BCM2837 SoC</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Broadcom BCM2835 SoC</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Broadcom BCM2835 SoC</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Broadcom BCM2835 SoC</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50607452"/>
                  </a:ext>
                </a:extLst>
              </a:tr>
              <a:tr h="488550">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CPU</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CPU 1 GHz ARM1176JZF-S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gridSpan="4">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CPU 700 MHz ARM1176JZF-S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900 MHz ARM Cortex-A7 MP4</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900 MHz ARM Cortex-A53 MP4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1,2GHz ARM Cortex-A53 MP4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1,2GHz ARM Cortex-A53 MP4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1,2GHz ARM Cortex-A53 MP4</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8267665"/>
                  </a:ext>
                </a:extLst>
              </a:tr>
              <a:tr h="244275">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GPU</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Broadcom VideoCore IV MP2 250 MHz</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gridSpan="3">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Broadcom VideoCore IV MP2 400 MHz</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Broadcom VideoCore IV</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4057212"/>
                  </a:ext>
                </a:extLst>
              </a:tr>
              <a:tr h="244275">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Bộ nhớ</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512 MB LPDDR2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256 MB LPDDR1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256 MB LPDDR1</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512 MB LPDDR1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512 MB LPDDR1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 GB LPDDR2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512 MB LPDDR2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 GB LPDDR2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 GB/2 GB/4 GB LPDDR4</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94519519"/>
                  </a:ext>
                </a:extLst>
              </a:tr>
              <a:tr h="488550">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Mạng</a:t>
                      </a:r>
                    </a:p>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có dây</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gridSpan="3">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10/100 Mbps Ethernet</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10/100 Mbps Ethernet</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10/100/1000 Mbps Gigabit Ethernet (Tối đa 300 Mbp)</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10/100/1000 Mbps Gigabit Ethernet</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41519030"/>
                  </a:ext>
                </a:extLst>
              </a:tr>
              <a:tr h="366412">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Wi-Fi</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802.11n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gridSpan="3">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802.11n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Wi-Fi 802.11b/g/n/ac Băng tần kép tích hợp</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802.11b/g/n/ac Băng tần kép</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802.11b/g/n/ac Băng tần kép</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71496883"/>
                  </a:ext>
                </a:extLst>
              </a:tr>
              <a:tr h="122137">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Bluetooth</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Bluetooth 4.0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gridSpan="3">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X</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Bluetooth 4.1</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Bluetooth 4.2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Bluetooth 4.2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Bluetooth 5.0</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79130872"/>
                  </a:ext>
                </a:extLst>
              </a:tr>
              <a:tr h="488550">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Ngõ ra video</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Cổng</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mini-HDMI tổng hợp</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CVBS (PAL và NTSC)</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HDMI (phiên bản 1.3 và 1.4)</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DSI</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CVBS</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HDMI (phiên bản 1.3 và 1.4)</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DSI</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CVBS (PAL và NTSC)</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HDMI (phiên bản 1.3 và 1.4)</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DSI</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5">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Cổng</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HDMI tổng hợp (phiên bản 1.3 và 1.4)</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DSI</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 cổng </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Micro HDMI tổng hợp</a:t>
                      </a:r>
                      <a:b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DSI</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30193900"/>
                  </a:ext>
                </a:extLst>
              </a:tr>
              <a:tr h="262266">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Ngõ ra âm thanh</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mini-HDMI, I²S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gridSpan="8">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giắc cắm điện thoại 3,5 mm, HDMI, I²S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giắc cắm 3,5mm, 2 Micro HDMI, I²S</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45441115"/>
                  </a:ext>
                </a:extLst>
              </a:tr>
              <a:tr h="244275">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Các cổng USB</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Micro-USB 2.0 1 cổng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USB 2.0 1 cổng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USB 2.0 2 cổng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3">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USB 2.0 4 cổng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USB 2.0 1 cổng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USB 2.0 4 cổng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USB 3.0 2 cổng/USB 2.0 2 cổng</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00920980"/>
                  </a:ext>
                </a:extLst>
              </a:tr>
              <a:tr h="122137">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GPIO</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40 chân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26 chân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40 chân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26 chân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4">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40 chân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40 chân + 4 chân (chỉ chân PoE)</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extLst>
                  <a:ext uri="{0D108BD9-81ED-4DB2-BD59-A6C34878D82A}">
                    <a16:rowId xmlns:a16="http://schemas.microsoft.com/office/drawing/2014/main" val="388624649"/>
                  </a:ext>
                </a:extLst>
              </a:tr>
              <a:tr h="244275">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Hỗ trợ khác</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9">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UART, I²C bus, CSI, SPI bus với hai lựa chọn chip</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UART, I²C bus, CSI, SPI tùy chọn, PoE</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extLst>
                  <a:ext uri="{0D108BD9-81ED-4DB2-BD59-A6C34878D82A}">
                    <a16:rowId xmlns:a16="http://schemas.microsoft.com/office/drawing/2014/main" val="1036599840"/>
                  </a:ext>
                </a:extLst>
              </a:tr>
              <a:tr h="244275">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Thông số kỹ thuật</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65 × 30 mm, 9 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85,60 × 56,5 mm, 45 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65 x 56,5 mm, 23 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4">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85,60 × 56,5 mm, 45 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65 x 56,5 mm, 23 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85,60 × 56,5 mm, 45 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85,60 × 56,5 mm, -</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2586615"/>
                  </a:ext>
                </a:extLst>
              </a:tr>
              <a:tr h="244275">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Khe cắm thẻ nhớ SD</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Micro SD, loại đẩy - kéo</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SD, loại đẩy - kéo </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Micro SD, loại đẩy - đẩy</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SD, loại đẩy - kéo </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Micro SD, loại đẩy - đẩy</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gridSpan="4">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Micro SD, loại đẩy - kéo</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extLst>
                  <a:ext uri="{0D108BD9-81ED-4DB2-BD59-A6C34878D82A}">
                    <a16:rowId xmlns:a16="http://schemas.microsoft.com/office/drawing/2014/main" val="3324373189"/>
                  </a:ext>
                </a:extLst>
              </a:tr>
              <a:tr h="122137">
                <a:tc>
                  <a:txBody>
                    <a:bodyPr/>
                    <a:lstStyle/>
                    <a:p>
                      <a:pPr marL="0" algn="ctr" defTabSz="914400" rtl="0" eaLnBrk="1" latinLnBrk="0" hangingPunct="1"/>
                      <a:r>
                        <a:rPr lang="vi-VN" sz="7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Nhà sản xuất</a:t>
                      </a:r>
                    </a:p>
                  </a:txBody>
                  <a:tcPr marL="0" marR="0"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gridSpan="10">
                  <a:txBody>
                    <a:bodyPr/>
                    <a:lstStyle/>
                    <a:p>
                      <a:pPr marL="0" algn="ctr" defTabSz="914400" rtl="0" eaLnBrk="1" latinLnBrk="0" hangingPunct="1"/>
                      <a:r>
                        <a:rPr lang="vi-VN" sz="7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Sony, Anh Quốc/Nhật Bản | Embest, Trung Quốc</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hMerge="1">
                  <a:txBody>
                    <a:bodyPr/>
                    <a:lstStyle/>
                    <a:p>
                      <a:pPr algn="l" rtl="0" latinLnBrk="1"/>
                      <a:endParaRPr lang="ko-KR" altLang="en-US"/>
                    </a:p>
                  </a:txBody>
                  <a:tcPr/>
                </a:tc>
                <a:tc>
                  <a:txBody>
                    <a:bodyPr/>
                    <a:lstStyle/>
                    <a:p>
                      <a:pPr marL="0" algn="ctr" defTabSz="914400" rtl="0" eaLnBrk="1" latinLnBrk="0" hangingPunct="1"/>
                      <a:r>
                        <a:rPr lang="vi-VN" sz="7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a:t>
                      </a:r>
                    </a:p>
                  </a:txBody>
                  <a:tcPr marL="0" marR="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84380637"/>
                  </a:ext>
                </a:extLst>
              </a:tr>
            </a:tbl>
          </a:graphicData>
        </a:graphic>
      </p:graphicFrame>
    </p:spTree>
    <p:extLst>
      <p:ext uri="{BB962C8B-B14F-4D97-AF65-F5344CB8AC3E}">
        <p14:creationId xmlns:p14="http://schemas.microsoft.com/office/powerpoint/2010/main" val="60336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vận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hành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Raspberry Pi</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9" y="4003787"/>
            <a:ext cx="7365988" cy="1087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1.1. </a:t>
            </a:r>
            <a:r>
              <a:rPr lang="en-US" altLang="ko-KR" sz="1799" dirty="0" err="1">
                <a:solidFill>
                  <a:srgbClr val="A6A6A6"/>
                </a:solidFill>
                <a:latin typeface="SamsungOne-400" panose="020B0503030303020204" pitchFamily="34" charset="0"/>
                <a:ea typeface="SamsungOne-400" panose="020B0503030303020204" pitchFamily="34" charset="0"/>
              </a:rPr>
              <a:t>Tổng</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quan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về</a:t>
            </a:r>
            <a:r>
              <a:rPr lang="en-US" altLang="ko-KR" sz="1799" dirty="0">
                <a:solidFill>
                  <a:srgbClr val="A6A6A6"/>
                </a:solidFill>
                <a:latin typeface="SamsungOne-400" panose="020B0503030303020204" pitchFamily="34" charset="0"/>
                <a:ea typeface="SamsungOne-400" panose="020B0503030303020204" pitchFamily="34" charset="0"/>
              </a:rPr>
              <a:t> Raspberry Pi</a:t>
            </a: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1.2.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Làm</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quen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với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Raspberry Pi</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1.3. </a:t>
            </a:r>
            <a:r>
              <a:rPr lang="vi-VN" altLang="ko-KR" sz="1799" dirty="0">
                <a:solidFill>
                  <a:srgbClr val="A6A6A6"/>
                </a:solidFill>
                <a:latin typeface="SamsungOne-400" panose="020B0503030303020204" pitchFamily="34" charset="0"/>
                <a:ea typeface="SamsungOne-400" panose="020B0503030303020204" pitchFamily="34" charset="0"/>
              </a:rPr>
              <a:t>Cấu hình môi trường thực hành</a:t>
            </a:r>
            <a:endParaRPr lang="en-US" altLang="ko-KR" sz="1799"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51387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Làm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quen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với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6" name="직사각형 5">
            <a:extLst>
              <a:ext uri="{FF2B5EF4-FFF2-40B4-BE49-F238E27FC236}">
                <a16:creationId xmlns:a16="http://schemas.microsoft.com/office/drawing/2014/main" id="{9CEC5B6E-1D86-42DF-9EBD-E994B38A0F0A}"/>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Raspberry Pi OS</a:t>
            </a:r>
          </a:p>
        </p:txBody>
      </p:sp>
      <p:sp>
        <p:nvSpPr>
          <p:cNvPr id="7" name="직사각형 6">
            <a:extLst>
              <a:ext uri="{FF2B5EF4-FFF2-40B4-BE49-F238E27FC236}">
                <a16:creationId xmlns:a16="http://schemas.microsoft.com/office/drawing/2014/main" id="{B244AB2C-9DBA-4274-B0C8-55CC1DAAEA01}"/>
              </a:ext>
            </a:extLst>
          </p:cNvPr>
          <p:cNvSpPr/>
          <p:nvPr/>
        </p:nvSpPr>
        <p:spPr>
          <a:xfrm>
            <a:off x="580400" y="1944543"/>
            <a:ext cx="861025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Raspberry Pi OS</a:t>
            </a:r>
          </a:p>
        </p:txBody>
      </p:sp>
      <p:pic>
        <p:nvPicPr>
          <p:cNvPr id="8" name="그림 7">
            <a:extLst>
              <a:ext uri="{FF2B5EF4-FFF2-40B4-BE49-F238E27FC236}">
                <a16:creationId xmlns:a16="http://schemas.microsoft.com/office/drawing/2014/main" id="{03A17ACB-FB37-4CCE-B255-718DC7BA6A2D}"/>
              </a:ext>
            </a:extLst>
          </p:cNvPr>
          <p:cNvPicPr>
            <a:picLocks noChangeAspect="1"/>
          </p:cNvPicPr>
          <p:nvPr/>
        </p:nvPicPr>
        <p:blipFill>
          <a:blip r:embed="rId4"/>
          <a:stretch>
            <a:fillRect/>
          </a:stretch>
        </p:blipFill>
        <p:spPr>
          <a:xfrm>
            <a:off x="672616" y="2372467"/>
            <a:ext cx="3368140" cy="3744121"/>
          </a:xfrm>
          <a:prstGeom prst="rect">
            <a:avLst/>
          </a:prstGeom>
        </p:spPr>
      </p:pic>
      <p:sp>
        <p:nvSpPr>
          <p:cNvPr id="9" name="직사각형 8">
            <a:extLst>
              <a:ext uri="{FF2B5EF4-FFF2-40B4-BE49-F238E27FC236}">
                <a16:creationId xmlns:a16="http://schemas.microsoft.com/office/drawing/2014/main" id="{91C10F4F-DCF8-4290-B151-95A278445A67}"/>
              </a:ext>
            </a:extLst>
          </p:cNvPr>
          <p:cNvSpPr/>
          <p:nvPr/>
        </p:nvSpPr>
        <p:spPr>
          <a:xfrm>
            <a:off x="558807" y="2257214"/>
            <a:ext cx="3595757" cy="397462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0" name="직사각형 9">
            <a:extLst>
              <a:ext uri="{FF2B5EF4-FFF2-40B4-BE49-F238E27FC236}">
                <a16:creationId xmlns:a16="http://schemas.microsoft.com/office/drawing/2014/main" id="{5DE0CCC6-3037-4EA6-8D4C-33FBE07D76D5}"/>
              </a:ext>
            </a:extLst>
          </p:cNvPr>
          <p:cNvSpPr/>
          <p:nvPr/>
        </p:nvSpPr>
        <p:spPr>
          <a:xfrm>
            <a:off x="4353350" y="2393951"/>
            <a:ext cx="4989669" cy="8477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Raspberry Pi operating system (previously called Raspbian) is the official operating system of Raspberry Pi. </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The Raspberry Pi OS is based on Debian Linux.</a:t>
            </a:r>
          </a:p>
        </p:txBody>
      </p:sp>
      <p:sp>
        <p:nvSpPr>
          <p:cNvPr id="11" name="사각형: 둥근 모서리 10">
            <a:extLst>
              <a:ext uri="{FF2B5EF4-FFF2-40B4-BE49-F238E27FC236}">
                <a16:creationId xmlns:a16="http://schemas.microsoft.com/office/drawing/2014/main" id="{0D7A2935-90EF-46B1-AF98-C250C10C5A5D}"/>
              </a:ext>
            </a:extLst>
          </p:cNvPr>
          <p:cNvSpPr/>
          <p:nvPr/>
        </p:nvSpPr>
        <p:spPr>
          <a:xfrm>
            <a:off x="4727283" y="6116588"/>
            <a:ext cx="4727707" cy="21971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1051" b="1" dirty="0">
                <a:solidFill>
                  <a:schemeClr val="bg1"/>
                </a:solidFill>
                <a:latin typeface="SamsungOne-400" panose="020B0503030303020204" pitchFamily="34" charset="0"/>
                <a:ea typeface="SamsungOne-400" panose="020B0503030303020204" pitchFamily="34" charset="0"/>
              </a:rPr>
              <a:t>Open “https://www.raspberrypi.org/software/” and click the download link</a:t>
            </a:r>
          </a:p>
        </p:txBody>
      </p:sp>
    </p:spTree>
    <p:extLst>
      <p:ext uri="{BB962C8B-B14F-4D97-AF65-F5344CB8AC3E}">
        <p14:creationId xmlns:p14="http://schemas.microsoft.com/office/powerpoint/2010/main" val="3179520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6" name="직사각형 5">
            <a:extLst>
              <a:ext uri="{FF2B5EF4-FFF2-40B4-BE49-F238E27FC236}">
                <a16:creationId xmlns:a16="http://schemas.microsoft.com/office/drawing/2014/main" id="{9CEC5B6E-1D86-42DF-9EBD-E994B38A0F0A}"/>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Thẻ</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nhớ</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micro SD </a:t>
            </a:r>
          </a:p>
        </p:txBody>
      </p:sp>
      <p:sp>
        <p:nvSpPr>
          <p:cNvPr id="7" name="직사각형 6">
            <a:extLst>
              <a:ext uri="{FF2B5EF4-FFF2-40B4-BE49-F238E27FC236}">
                <a16:creationId xmlns:a16="http://schemas.microsoft.com/office/drawing/2014/main" id="{B244AB2C-9DBA-4274-B0C8-55CC1DAAEA01}"/>
              </a:ext>
            </a:extLst>
          </p:cNvPr>
          <p:cNvSpPr/>
          <p:nvPr/>
        </p:nvSpPr>
        <p:spPr>
          <a:xfrm>
            <a:off x="582287" y="1838180"/>
            <a:ext cx="8761733" cy="1590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Xem xét kích thước ảnh Raspbian, cần thẻ nhớ micro SD tối thiểu </a:t>
            </a:r>
            <a:r>
              <a:rPr lang="en-US" altLang="ko-KR" sz="1401" dirty="0">
                <a:solidFill>
                  <a:schemeClr val="tx1"/>
                </a:solidFill>
                <a:latin typeface="SamsungOne-400" panose="020B0503030303020204" pitchFamily="34" charset="0"/>
                <a:ea typeface="SamsungOne-400" panose="020B0503030303020204" pitchFamily="34" charset="0"/>
              </a:rPr>
              <a:t>16</a:t>
            </a:r>
            <a:r>
              <a:rPr lang="vi-VN" altLang="ko-KR" sz="1401" dirty="0">
                <a:solidFill>
                  <a:schemeClr val="tx1"/>
                </a:solidFill>
                <a:latin typeface="SamsungOne-400" panose="020B0503030303020204" pitchFamily="34" charset="0"/>
                <a:ea typeface="SamsungOne-400" panose="020B0503030303020204" pitchFamily="34" charset="0"/>
              </a:rPr>
              <a:t> GB để cài đặt và thử nghiệm</a:t>
            </a:r>
          </a:p>
          <a:p>
            <a:pPr marL="115879" indent="-115879">
              <a:spcAft>
                <a:spcPts val="1000"/>
              </a:spcAft>
              <a:buSzPct val="120000"/>
              <a:buBlip>
                <a:blip r:embed="rId3"/>
              </a:buBlip>
              <a:defRPr/>
            </a:pPr>
            <a:endParaRPr lang="vi-VN" altLang="ko-KR" sz="1401" dirty="0">
              <a:solidFill>
                <a:schemeClr val="tx1"/>
              </a:solidFill>
              <a:latin typeface="SamsungOne-400" panose="020B0503030303020204" pitchFamily="34" charset="0"/>
              <a:ea typeface="SamsungOne-400" panose="020B0503030303020204" pitchFamily="34" charset="0"/>
            </a:endParaRP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Lớp 4 rẻ hơn, tuy nhiên nên sử dụng thẻ nhớ micro SD có Lớp 10 hoặc UHS-1 để đạt hiệu quả ghi và đọc</a:t>
            </a:r>
          </a:p>
          <a:p>
            <a:pPr marL="115879" indent="-115879">
              <a:spcAft>
                <a:spcPts val="1000"/>
              </a:spcAft>
              <a:buSzPct val="120000"/>
              <a:buBlip>
                <a:blip r:embed="rId3"/>
              </a:buBlip>
              <a:defRPr/>
            </a:pPr>
            <a:endParaRPr lang="vi-VN" altLang="ko-KR" sz="1401" dirty="0">
              <a:solidFill>
                <a:schemeClr val="tx1"/>
              </a:solidFill>
              <a:latin typeface="SamsungOne-400" panose="020B0503030303020204" pitchFamily="34" charset="0"/>
              <a:ea typeface="SamsungOne-400" panose="020B0503030303020204" pitchFamily="34" charset="0"/>
            </a:endParaRP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Cần có bộ điều hợp thẻ SD để đọc và ghi thẻ MicroSD qua Đầu đọc của Notebook hoặc máy tính để bàn 	</a:t>
            </a:r>
          </a:p>
        </p:txBody>
      </p:sp>
      <p:pic>
        <p:nvPicPr>
          <p:cNvPr id="13" name="그림 12">
            <a:extLst>
              <a:ext uri="{FF2B5EF4-FFF2-40B4-BE49-F238E27FC236}">
                <a16:creationId xmlns:a16="http://schemas.microsoft.com/office/drawing/2014/main" id="{BA43E213-A936-4053-9C18-C55E1BD54FAB}"/>
              </a:ext>
            </a:extLst>
          </p:cNvPr>
          <p:cNvPicPr>
            <a:picLocks noChangeAspect="1"/>
          </p:cNvPicPr>
          <p:nvPr/>
        </p:nvPicPr>
        <p:blipFill>
          <a:blip r:embed="rId4"/>
          <a:stretch>
            <a:fillRect/>
          </a:stretch>
        </p:blipFill>
        <p:spPr>
          <a:xfrm>
            <a:off x="872714" y="3478351"/>
            <a:ext cx="2350449" cy="2352887"/>
          </a:xfrm>
          <a:prstGeom prst="rect">
            <a:avLst/>
          </a:prstGeom>
        </p:spPr>
      </p:pic>
      <p:sp>
        <p:nvSpPr>
          <p:cNvPr id="14" name="직사각형 13">
            <a:extLst>
              <a:ext uri="{FF2B5EF4-FFF2-40B4-BE49-F238E27FC236}">
                <a16:creationId xmlns:a16="http://schemas.microsoft.com/office/drawing/2014/main" id="{91D2D064-B1CF-4577-B2BA-0DA35EF830BD}"/>
              </a:ext>
            </a:extLst>
          </p:cNvPr>
          <p:cNvSpPr/>
          <p:nvPr/>
        </p:nvSpPr>
        <p:spPr>
          <a:xfrm>
            <a:off x="558805" y="3478339"/>
            <a:ext cx="2870201" cy="24553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9"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Làm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quen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với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 </a:t>
            </a:r>
          </a:p>
        </p:txBody>
      </p:sp>
      <p:graphicFrame>
        <p:nvGraphicFramePr>
          <p:cNvPr id="2" name="표 8">
            <a:extLst>
              <a:ext uri="{FF2B5EF4-FFF2-40B4-BE49-F238E27FC236}">
                <a16:creationId xmlns:a16="http://schemas.microsoft.com/office/drawing/2014/main" id="{7E88DA0E-7DE6-7CB9-EE5C-6CC70CE14FAD}"/>
              </a:ext>
            </a:extLst>
          </p:cNvPr>
          <p:cNvGraphicFramePr>
            <a:graphicFrameLocks noGrp="1"/>
          </p:cNvGraphicFramePr>
          <p:nvPr>
            <p:extLst>
              <p:ext uri="{D42A27DB-BD31-4B8C-83A1-F6EECF244321}">
                <p14:modId xmlns:p14="http://schemas.microsoft.com/office/powerpoint/2010/main" val="1978022027"/>
              </p:ext>
            </p:extLst>
          </p:nvPr>
        </p:nvGraphicFramePr>
        <p:xfrm>
          <a:off x="3681821" y="3848708"/>
          <a:ext cx="5659029" cy="2209186"/>
        </p:xfrm>
        <a:graphic>
          <a:graphicData uri="http://schemas.openxmlformats.org/drawingml/2006/table">
            <a:tbl>
              <a:tblPr firstRow="1" bandRow="1">
                <a:tableStyleId>{073A0DAA-6AF3-43AB-8588-CEC1D06C72B9}</a:tableStyleId>
              </a:tblPr>
              <a:tblGrid>
                <a:gridCol w="930772">
                  <a:extLst>
                    <a:ext uri="{9D8B030D-6E8A-4147-A177-3AD203B41FA5}">
                      <a16:colId xmlns:a16="http://schemas.microsoft.com/office/drawing/2014/main" val="2415944828"/>
                    </a:ext>
                  </a:extLst>
                </a:gridCol>
                <a:gridCol w="1737443">
                  <a:extLst>
                    <a:ext uri="{9D8B030D-6E8A-4147-A177-3AD203B41FA5}">
                      <a16:colId xmlns:a16="http://schemas.microsoft.com/office/drawing/2014/main" val="3671346642"/>
                    </a:ext>
                  </a:extLst>
                </a:gridCol>
                <a:gridCol w="2990814">
                  <a:extLst>
                    <a:ext uri="{9D8B030D-6E8A-4147-A177-3AD203B41FA5}">
                      <a16:colId xmlns:a16="http://schemas.microsoft.com/office/drawing/2014/main" val="1223870332"/>
                    </a:ext>
                  </a:extLst>
                </a:gridCol>
              </a:tblGrid>
              <a:tr h="315598">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Lớp</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Hiệu suất tối thiểu</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Mục đích chung</a:t>
                      </a:r>
                    </a:p>
                  </a:txBody>
                  <a:tcPr marL="91411" marR="91411" marT="45705" marB="45705" anchor="ctr">
                    <a:lnL w="6350" cap="flat" cmpd="sng" algn="ctr">
                      <a:solidFill>
                        <a:schemeClr val="bg1">
                          <a:lumMod val="75000"/>
                        </a:schemeClr>
                      </a:solidFill>
                      <a:prstDash val="solid"/>
                      <a:round/>
                      <a:headEnd type="none" w="med" len="med"/>
                      <a:tailEnd type="none" w="med" len="med"/>
                    </a:lnL>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990439754"/>
                  </a:ext>
                </a:extLst>
              </a:tr>
              <a:tr h="315598">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Lớp 2</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 MB/s</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Quay video SD</a:t>
                      </a:r>
                    </a:p>
                  </a:txBody>
                  <a:tcPr marL="91411" marR="91411" marT="45705" marB="45705"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34145231"/>
                  </a:ext>
                </a:extLst>
              </a:tr>
              <a:tr h="315598">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Lớp 4</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4 MB/s</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Quay video HD</a:t>
                      </a:r>
                    </a:p>
                  </a:txBody>
                  <a:tcPr marL="91411" marR="91411" marT="45705" marB="45705"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06064353"/>
                  </a:ext>
                </a:extLst>
              </a:tr>
              <a:tr h="315598">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Lớp 6</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6 MB/s</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Quay video full HD</a:t>
                      </a:r>
                    </a:p>
                  </a:txBody>
                  <a:tcPr marL="91411" marR="91411" marT="45705" marB="45705"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81359723"/>
                  </a:ext>
                </a:extLst>
              </a:tr>
              <a:tr h="315598">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Lớp 10</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 MB/s</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Ghi hình ảnh HD liên tục</a:t>
                      </a:r>
                    </a:p>
                  </a:txBody>
                  <a:tcPr marL="91411" marR="91411" marT="45705" marB="45705"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01191155"/>
                  </a:ext>
                </a:extLst>
              </a:tr>
              <a:tr h="315598">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UHS-1</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 MB/s</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Phát sóng trực tiếp</a:t>
                      </a:r>
                    </a:p>
                  </a:txBody>
                  <a:tcPr marL="91411" marR="91411" marT="45705" marB="45705"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63139376"/>
                  </a:ext>
                </a:extLst>
              </a:tr>
              <a:tr h="315598">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UHS-3</a:t>
                      </a:r>
                    </a:p>
                  </a:txBody>
                  <a:tcPr marL="91411" marR="91411" marT="45705" marB="45705"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30 MB/s</a:t>
                      </a:r>
                    </a:p>
                  </a:txBody>
                  <a:tcPr marL="91411" marR="91411" marT="45705" marB="45705"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Quay video siêu HD</a:t>
                      </a:r>
                    </a:p>
                  </a:txBody>
                  <a:tcPr marL="91411" marR="91411" marT="45705" marB="45705"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38335015"/>
                  </a:ext>
                </a:extLst>
              </a:tr>
            </a:tbl>
          </a:graphicData>
        </a:graphic>
      </p:graphicFrame>
    </p:spTree>
    <p:extLst>
      <p:ext uri="{BB962C8B-B14F-4D97-AF65-F5344CB8AC3E}">
        <p14:creationId xmlns:p14="http://schemas.microsoft.com/office/powerpoint/2010/main" val="2591434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6" name="직사각형 5">
            <a:extLst>
              <a:ext uri="{FF2B5EF4-FFF2-40B4-BE49-F238E27FC236}">
                <a16:creationId xmlns:a16="http://schemas.microsoft.com/office/drawing/2014/main" id="{9CEC5B6E-1D86-42DF-9EBD-E994B38A0F0A}"/>
              </a:ext>
            </a:extLst>
          </p:cNvPr>
          <p:cNvSpPr/>
          <p:nvPr/>
        </p:nvSpPr>
        <p:spPr>
          <a:xfrm>
            <a:off x="450003" y="1375107"/>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Install Raspberry Pi OS using Raspberry Pi Imager</a:t>
            </a:r>
          </a:p>
        </p:txBody>
      </p:sp>
      <p:sp>
        <p:nvSpPr>
          <p:cNvPr id="7" name="직사각형 6">
            <a:extLst>
              <a:ext uri="{FF2B5EF4-FFF2-40B4-BE49-F238E27FC236}">
                <a16:creationId xmlns:a16="http://schemas.microsoft.com/office/drawing/2014/main" id="{B244AB2C-9DBA-4274-B0C8-55CC1DAAEA01}"/>
              </a:ext>
            </a:extLst>
          </p:cNvPr>
          <p:cNvSpPr/>
          <p:nvPr/>
        </p:nvSpPr>
        <p:spPr>
          <a:xfrm>
            <a:off x="580396" y="1944545"/>
            <a:ext cx="8639813" cy="990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Raspberry Pi Imager is the quick and easy way to install Raspberry Pi OS and other operating systems to a microSD card.</a:t>
            </a:r>
            <a:r>
              <a:rPr lang="ko-KR" altLang="en-US" sz="1401" dirty="0">
                <a:solidFill>
                  <a:schemeClr val="tx1"/>
                </a:solidFill>
                <a:latin typeface="SamsungOne-400" panose="020B0503030303020204" pitchFamily="34" charset="0"/>
                <a:ea typeface="SamsungOne-400" panose="020B0503030303020204" pitchFamily="34" charset="0"/>
              </a:rPr>
              <a:t> </a:t>
            </a:r>
            <a:endParaRPr lang="en-US" altLang="ko-KR" sz="1401" dirty="0">
              <a:solidFill>
                <a:schemeClr val="tx1"/>
              </a:solidFill>
              <a:latin typeface="SamsungOne-400" panose="020B0503030303020204" pitchFamily="34" charset="0"/>
              <a:ea typeface="SamsungOne-400" panose="020B0503030303020204" pitchFamily="34" charset="0"/>
            </a:endParaRPr>
          </a:p>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Download and install Raspberry Pi Imager to a computer with an SD card reader. Put the SD card you'll use with your Raspberry Pi into the reader and run Raspberry Pi Imager.</a:t>
            </a:r>
          </a:p>
        </p:txBody>
      </p:sp>
      <p:grpSp>
        <p:nvGrpSpPr>
          <p:cNvPr id="8" name="그룹 7"/>
          <p:cNvGrpSpPr/>
          <p:nvPr/>
        </p:nvGrpSpPr>
        <p:grpSpPr>
          <a:xfrm>
            <a:off x="680439" y="3246247"/>
            <a:ext cx="8701832" cy="2819273"/>
            <a:chOff x="680439" y="3246247"/>
            <a:chExt cx="7994030" cy="2589955"/>
          </a:xfrm>
        </p:grpSpPr>
        <p:pic>
          <p:nvPicPr>
            <p:cNvPr id="15" name="그림 14" descr="텍스트이(가) 표시된 사진&#10;&#10;자동 생성된 설명">
              <a:extLst>
                <a:ext uri="{FF2B5EF4-FFF2-40B4-BE49-F238E27FC236}">
                  <a16:creationId xmlns:a16="http://schemas.microsoft.com/office/drawing/2014/main" id="{E9F82A36-91D1-4D81-8A03-A05EC50D6C2C}"/>
                </a:ext>
              </a:extLst>
            </p:cNvPr>
            <p:cNvPicPr>
              <a:picLocks noChangeAspect="1"/>
            </p:cNvPicPr>
            <p:nvPr/>
          </p:nvPicPr>
          <p:blipFill rotWithShape="1">
            <a:blip r:embed="rId4"/>
            <a:srcRect l="1163" t="1424" r="814" b="2616"/>
            <a:stretch/>
          </p:blipFill>
          <p:spPr>
            <a:xfrm>
              <a:off x="4743485" y="3246247"/>
              <a:ext cx="3930984" cy="2589955"/>
            </a:xfrm>
            <a:prstGeom prst="rect">
              <a:avLst/>
            </a:prstGeom>
            <a:noFill/>
            <a:ln>
              <a:solidFill>
                <a:schemeClr val="bg1">
                  <a:lumMod val="85000"/>
                </a:schemeClr>
              </a:solidFill>
            </a:ln>
          </p:spPr>
        </p:pic>
        <p:grpSp>
          <p:nvGrpSpPr>
            <p:cNvPr id="2" name="그룹 1"/>
            <p:cNvGrpSpPr/>
            <p:nvPr/>
          </p:nvGrpSpPr>
          <p:grpSpPr>
            <a:xfrm>
              <a:off x="680439" y="3246247"/>
              <a:ext cx="3925812" cy="2589955"/>
              <a:chOff x="878559" y="3246247"/>
              <a:chExt cx="3925812" cy="2589955"/>
            </a:xfrm>
          </p:grpSpPr>
          <p:pic>
            <p:nvPicPr>
              <p:cNvPr id="11" name="Picture 2" descr="Screenshot of Raspberry Pi Imager">
                <a:extLst>
                  <a:ext uri="{FF2B5EF4-FFF2-40B4-BE49-F238E27FC236}">
                    <a16:creationId xmlns:a16="http://schemas.microsoft.com/office/drawing/2014/main" id="{D94CDBB4-6411-4496-9E6C-52902B5160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0" r="2108" b="2616"/>
              <a:stretch/>
            </p:blipFill>
            <p:spPr bwMode="auto">
              <a:xfrm>
                <a:off x="878559" y="3246247"/>
                <a:ext cx="3925812" cy="2589955"/>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D9AFB110-55BE-4D5F-9BDD-12C413B5852E}"/>
                  </a:ext>
                </a:extLst>
              </p:cNvPr>
              <p:cNvSpPr/>
              <p:nvPr/>
            </p:nvSpPr>
            <p:spPr>
              <a:xfrm>
                <a:off x="1076326" y="4867281"/>
                <a:ext cx="1219201" cy="367845"/>
              </a:xfrm>
              <a:prstGeom prst="rect">
                <a:avLst/>
              </a:prstGeom>
              <a:noFill/>
              <a:ln w="28575">
                <a:solidFill>
                  <a:srgbClr val="0033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nvGrpSpPr>
              <p:cNvPr id="5" name="그룹 4">
                <a:extLst>
                  <a:ext uri="{FF2B5EF4-FFF2-40B4-BE49-F238E27FC236}">
                    <a16:creationId xmlns:a16="http://schemas.microsoft.com/office/drawing/2014/main" id="{9A986852-0528-49C0-913E-97CFC6B236F0}"/>
                  </a:ext>
                </a:extLst>
              </p:cNvPr>
              <p:cNvGrpSpPr/>
              <p:nvPr/>
            </p:nvGrpSpPr>
            <p:grpSpPr>
              <a:xfrm>
                <a:off x="2233690" y="4508765"/>
                <a:ext cx="519225" cy="441828"/>
                <a:chOff x="2001828" y="4592072"/>
                <a:chExt cx="519224" cy="441827"/>
              </a:xfrm>
            </p:grpSpPr>
            <p:sp>
              <p:nvSpPr>
                <p:cNvPr id="18" name="TextBox 17">
                  <a:extLst>
                    <a:ext uri="{FF2B5EF4-FFF2-40B4-BE49-F238E27FC236}">
                      <a16:creationId xmlns:a16="http://schemas.microsoft.com/office/drawing/2014/main" id="{F865B5FB-AE87-449F-AFD1-9DC45EE6BC6F}"/>
                    </a:ext>
                  </a:extLst>
                </p:cNvPr>
                <p:cNvSpPr txBox="1"/>
                <p:nvPr/>
              </p:nvSpPr>
              <p:spPr>
                <a:xfrm>
                  <a:off x="2001828" y="4592072"/>
                  <a:ext cx="519224" cy="207197"/>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defRPr sz="1400">
                      <a:solidFill>
                        <a:schemeClr val="bg1"/>
                      </a:solidFill>
                      <a:latin typeface="SamsungOne-700" panose="020B0803030303020204" pitchFamily="34" charset="0"/>
                      <a:ea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00" dirty="0"/>
                    <a:t>Click</a:t>
                  </a:r>
                  <a:endParaRPr lang="ko-KR" altLang="en-US" sz="1200" dirty="0"/>
                </a:p>
              </p:txBody>
            </p:sp>
            <p:cxnSp>
              <p:nvCxnSpPr>
                <p:cNvPr id="20" name="직선 화살표 연결선 19">
                  <a:extLst>
                    <a:ext uri="{FF2B5EF4-FFF2-40B4-BE49-F238E27FC236}">
                      <a16:creationId xmlns:a16="http://schemas.microsoft.com/office/drawing/2014/main" id="{0227546F-E7C1-4E18-8DAA-93D5DF7952EA}"/>
                    </a:ext>
                  </a:extLst>
                </p:cNvPr>
                <p:cNvCxnSpPr>
                  <a:cxnSpLocks/>
                </p:cNvCxnSpPr>
                <p:nvPr/>
              </p:nvCxnSpPr>
              <p:spPr>
                <a:xfrm flipH="1">
                  <a:off x="2001828" y="4793293"/>
                  <a:ext cx="221667" cy="240606"/>
                </a:xfrm>
                <a:prstGeom prst="straightConnector1">
                  <a:avLst/>
                </a:prstGeom>
                <a:ln w="19050">
                  <a:solidFill>
                    <a:srgbClr val="0033CC"/>
                  </a:solidFill>
                  <a:headEnd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sp>
        <p:nvSpPr>
          <p:cNvPr id="13"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Làm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quen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với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 </a:t>
            </a:r>
          </a:p>
        </p:txBody>
      </p:sp>
    </p:spTree>
    <p:extLst>
      <p:ext uri="{BB962C8B-B14F-4D97-AF65-F5344CB8AC3E}">
        <p14:creationId xmlns:p14="http://schemas.microsoft.com/office/powerpoint/2010/main" val="882082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0" name="직사각형 9">
            <a:extLst>
              <a:ext uri="{FF2B5EF4-FFF2-40B4-BE49-F238E27FC236}">
                <a16:creationId xmlns:a16="http://schemas.microsoft.com/office/drawing/2014/main" id="{59975823-C73E-4F95-AAB6-7C0A952BBAB6}"/>
              </a:ext>
            </a:extLst>
          </p:cNvPr>
          <p:cNvSpPr/>
          <p:nvPr/>
        </p:nvSpPr>
        <p:spPr>
          <a:xfrm>
            <a:off x="580400" y="1832928"/>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Chọn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đĩa</a:t>
            </a:r>
            <a:endParaRPr lang="en-US" altLang="ko-KR" sz="1401" dirty="0">
              <a:solidFill>
                <a:schemeClr val="tx1"/>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FF4527D9-11CC-4990-B791-B0AD701D8083}"/>
              </a:ext>
            </a:extLst>
          </p:cNvPr>
          <p:cNvGrpSpPr/>
          <p:nvPr/>
        </p:nvGrpSpPr>
        <p:grpSpPr>
          <a:xfrm>
            <a:off x="558804" y="2145837"/>
            <a:ext cx="8640763" cy="1622099"/>
            <a:chOff x="558800" y="1857373"/>
            <a:chExt cx="13103233" cy="2435227"/>
          </a:xfrm>
        </p:grpSpPr>
        <p:pic>
          <p:nvPicPr>
            <p:cNvPr id="12" name="그림 11">
              <a:extLst>
                <a:ext uri="{FF2B5EF4-FFF2-40B4-BE49-F238E27FC236}">
                  <a16:creationId xmlns:a16="http://schemas.microsoft.com/office/drawing/2014/main" id="{15877B6C-2A12-4140-9B13-DB54DC5D8755}"/>
                </a:ext>
              </a:extLst>
            </p:cNvPr>
            <p:cNvPicPr>
              <a:picLocks noChangeAspect="1"/>
            </p:cNvPicPr>
            <p:nvPr/>
          </p:nvPicPr>
          <p:blipFill>
            <a:blip r:embed="rId4"/>
            <a:stretch>
              <a:fillRect/>
            </a:stretch>
          </p:blipFill>
          <p:spPr>
            <a:xfrm>
              <a:off x="558800" y="1857374"/>
              <a:ext cx="3618352" cy="2435225"/>
            </a:xfrm>
            <a:prstGeom prst="rect">
              <a:avLst/>
            </a:prstGeom>
            <a:noFill/>
            <a:ln>
              <a:solidFill>
                <a:schemeClr val="bg1">
                  <a:lumMod val="85000"/>
                </a:schemeClr>
              </a:solidFill>
            </a:ln>
          </p:spPr>
        </p:pic>
        <p:pic>
          <p:nvPicPr>
            <p:cNvPr id="13" name="그림 12">
              <a:extLst>
                <a:ext uri="{FF2B5EF4-FFF2-40B4-BE49-F238E27FC236}">
                  <a16:creationId xmlns:a16="http://schemas.microsoft.com/office/drawing/2014/main" id="{4136D56B-9B6E-478B-9D5B-F83F45099971}"/>
                </a:ext>
              </a:extLst>
            </p:cNvPr>
            <p:cNvPicPr>
              <a:picLocks noChangeAspect="1"/>
            </p:cNvPicPr>
            <p:nvPr/>
          </p:nvPicPr>
          <p:blipFill>
            <a:blip r:embed="rId5"/>
            <a:stretch>
              <a:fillRect/>
            </a:stretch>
          </p:blipFill>
          <p:spPr>
            <a:xfrm>
              <a:off x="6343213" y="1857373"/>
              <a:ext cx="3618354" cy="2435227"/>
            </a:xfrm>
            <a:prstGeom prst="rect">
              <a:avLst/>
            </a:prstGeom>
            <a:noFill/>
            <a:ln>
              <a:solidFill>
                <a:schemeClr val="bg1">
                  <a:lumMod val="85000"/>
                </a:schemeClr>
              </a:solidFill>
            </a:ln>
          </p:spPr>
        </p:pic>
        <p:pic>
          <p:nvPicPr>
            <p:cNvPr id="16" name="그림 15">
              <a:extLst>
                <a:ext uri="{FF2B5EF4-FFF2-40B4-BE49-F238E27FC236}">
                  <a16:creationId xmlns:a16="http://schemas.microsoft.com/office/drawing/2014/main" id="{2661240B-F6AB-4C4A-8A43-38381DD7E5FF}"/>
                </a:ext>
              </a:extLst>
            </p:cNvPr>
            <p:cNvPicPr>
              <a:picLocks noChangeAspect="1"/>
            </p:cNvPicPr>
            <p:nvPr/>
          </p:nvPicPr>
          <p:blipFill>
            <a:blip r:embed="rId6"/>
            <a:stretch>
              <a:fillRect/>
            </a:stretch>
          </p:blipFill>
          <p:spPr>
            <a:xfrm>
              <a:off x="10043681" y="1857375"/>
              <a:ext cx="3618352" cy="2435225"/>
            </a:xfrm>
            <a:prstGeom prst="rect">
              <a:avLst/>
            </a:prstGeom>
            <a:noFill/>
            <a:ln>
              <a:solidFill>
                <a:schemeClr val="bg1">
                  <a:lumMod val="85000"/>
                </a:schemeClr>
              </a:solidFill>
            </a:ln>
          </p:spPr>
        </p:pic>
      </p:grpSp>
      <p:sp>
        <p:nvSpPr>
          <p:cNvPr id="4" name="화살표: 오른쪽 3">
            <a:extLst>
              <a:ext uri="{FF2B5EF4-FFF2-40B4-BE49-F238E27FC236}">
                <a16:creationId xmlns:a16="http://schemas.microsoft.com/office/drawing/2014/main" id="{62A744BD-2FB9-4026-9FEC-9CCF0D7F695B}"/>
              </a:ext>
            </a:extLst>
          </p:cNvPr>
          <p:cNvSpPr/>
          <p:nvPr/>
        </p:nvSpPr>
        <p:spPr>
          <a:xfrm>
            <a:off x="3418175" y="2893381"/>
            <a:ext cx="481804" cy="126999"/>
          </a:xfrm>
          <a:prstGeom prst="rightArrow">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7" name="직사각형 16">
            <a:extLst>
              <a:ext uri="{FF2B5EF4-FFF2-40B4-BE49-F238E27FC236}">
                <a16:creationId xmlns:a16="http://schemas.microsoft.com/office/drawing/2014/main" id="{63D8072B-A924-4F15-936D-177E6451C042}"/>
              </a:ext>
            </a:extLst>
          </p:cNvPr>
          <p:cNvSpPr/>
          <p:nvPr/>
        </p:nvSpPr>
        <p:spPr>
          <a:xfrm>
            <a:off x="4266809" y="1853443"/>
            <a:ext cx="5355675" cy="292259"/>
          </a:xfrm>
          <a:prstGeom prst="rect">
            <a:avLst/>
          </a:prstGeom>
        </p:spPr>
        <p:txBody>
          <a:bodyPr wrap="square">
            <a:spAutoFit/>
          </a:bodyPr>
          <a:lstStyle/>
          <a:p>
            <a:r>
              <a:rPr lang="vi-VN" altLang="ko-KR" sz="1299" b="1" dirty="0">
                <a:solidFill>
                  <a:srgbClr val="34339A"/>
                </a:solidFill>
                <a:latin typeface="SamsungOne-400" panose="020B0503030303020204" charset="0"/>
                <a:ea typeface="SamsungOne-400" panose="020B0503030303020204" charset="0"/>
              </a:rPr>
              <a:t>※ Đĩa đã chọn sẽ được khởi tạo.</a:t>
            </a:r>
          </a:p>
        </p:txBody>
      </p:sp>
      <p:sp>
        <p:nvSpPr>
          <p:cNvPr id="18" name="직사각형 17">
            <a:extLst>
              <a:ext uri="{FF2B5EF4-FFF2-40B4-BE49-F238E27FC236}">
                <a16:creationId xmlns:a16="http://schemas.microsoft.com/office/drawing/2014/main" id="{97A07DE4-9D0E-44F1-AB8F-D23184154EB3}"/>
              </a:ext>
            </a:extLst>
          </p:cNvPr>
          <p:cNvSpPr/>
          <p:nvPr/>
        </p:nvSpPr>
        <p:spPr>
          <a:xfrm>
            <a:off x="580400" y="3887784"/>
            <a:ext cx="8619172" cy="508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6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Nhấp vào nút “Write” để bắt đầu ghi.</a:t>
            </a:r>
          </a:p>
          <a:p>
            <a:pPr marL="115879" indent="-115879">
              <a:spcAft>
                <a:spcPts val="6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Xác nhận lại đĩa đích được chọn </a:t>
            </a:r>
          </a:p>
        </p:txBody>
      </p:sp>
      <p:grpSp>
        <p:nvGrpSpPr>
          <p:cNvPr id="3" name="그룹 2"/>
          <p:cNvGrpSpPr/>
          <p:nvPr/>
        </p:nvGrpSpPr>
        <p:grpSpPr>
          <a:xfrm>
            <a:off x="558807" y="4564489"/>
            <a:ext cx="5049513" cy="1667140"/>
            <a:chOff x="558807" y="4564489"/>
            <a:chExt cx="4913091" cy="1622099"/>
          </a:xfrm>
        </p:grpSpPr>
        <p:pic>
          <p:nvPicPr>
            <p:cNvPr id="20" name="그림 19">
              <a:extLst>
                <a:ext uri="{FF2B5EF4-FFF2-40B4-BE49-F238E27FC236}">
                  <a16:creationId xmlns:a16="http://schemas.microsoft.com/office/drawing/2014/main" id="{9C9B9AFB-0BF4-4DB4-826D-7102FFF555F7}"/>
                </a:ext>
              </a:extLst>
            </p:cNvPr>
            <p:cNvPicPr>
              <a:picLocks noChangeAspect="1"/>
            </p:cNvPicPr>
            <p:nvPr/>
          </p:nvPicPr>
          <p:blipFill>
            <a:blip r:embed="rId7"/>
            <a:stretch>
              <a:fillRect/>
            </a:stretch>
          </p:blipFill>
          <p:spPr>
            <a:xfrm>
              <a:off x="558807" y="4564489"/>
              <a:ext cx="2410179" cy="1622099"/>
            </a:xfrm>
            <a:prstGeom prst="rect">
              <a:avLst/>
            </a:prstGeom>
            <a:noFill/>
            <a:ln>
              <a:solidFill>
                <a:schemeClr val="bg1">
                  <a:lumMod val="85000"/>
                </a:schemeClr>
              </a:solidFill>
            </a:ln>
          </p:spPr>
        </p:pic>
        <p:pic>
          <p:nvPicPr>
            <p:cNvPr id="21" name="그림 20">
              <a:extLst>
                <a:ext uri="{FF2B5EF4-FFF2-40B4-BE49-F238E27FC236}">
                  <a16:creationId xmlns:a16="http://schemas.microsoft.com/office/drawing/2014/main" id="{4AECAFFA-6994-498D-BC3F-3FE6FC29BF26}"/>
                </a:ext>
              </a:extLst>
            </p:cNvPr>
            <p:cNvPicPr>
              <a:picLocks noChangeAspect="1"/>
            </p:cNvPicPr>
            <p:nvPr/>
          </p:nvPicPr>
          <p:blipFill>
            <a:blip r:embed="rId8"/>
            <a:stretch>
              <a:fillRect/>
            </a:stretch>
          </p:blipFill>
          <p:spPr>
            <a:xfrm>
              <a:off x="3061719" y="4564489"/>
              <a:ext cx="2410179" cy="1622099"/>
            </a:xfrm>
            <a:prstGeom prst="rect">
              <a:avLst/>
            </a:prstGeom>
            <a:noFill/>
            <a:ln>
              <a:solidFill>
                <a:schemeClr val="bg1">
                  <a:lumMod val="85000"/>
                </a:schemeClr>
              </a:solidFill>
            </a:ln>
          </p:spPr>
        </p:pic>
      </p:grpSp>
      <p:sp>
        <p:nvSpPr>
          <p:cNvPr id="22" name="직사각형 21">
            <a:extLst>
              <a:ext uri="{FF2B5EF4-FFF2-40B4-BE49-F238E27FC236}">
                <a16:creationId xmlns:a16="http://schemas.microsoft.com/office/drawing/2014/main" id="{22305FA8-7681-44FD-AEE9-DB3699655F63}"/>
              </a:ext>
            </a:extLst>
          </p:cNvPr>
          <p:cNvSpPr/>
          <p:nvPr/>
        </p:nvSpPr>
        <p:spPr>
          <a:xfrm>
            <a:off x="5763592" y="4887176"/>
            <a:ext cx="3521005" cy="9855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marL="171437" indent="-171437">
              <a:buFont typeface="SamsungOne 400" panose="020B0503030303020204" pitchFamily="34" charset="0"/>
              <a:buChar char="※"/>
            </a:pPr>
            <a:r>
              <a:rPr lang="vi-VN" altLang="ko-KR" sz="1299" dirty="0">
                <a:solidFill>
                  <a:schemeClr val="tx1">
                    <a:lumMod val="75000"/>
                    <a:lumOff val="25000"/>
                  </a:schemeClr>
                </a:solidFill>
                <a:latin typeface="SamsungOne-400" panose="020B0503030303020204" pitchFamily="34" charset="0"/>
                <a:ea typeface="SamsungOne-400" panose="020B0503030303020204" pitchFamily="34" charset="0"/>
              </a:rPr>
              <a:t>Đưa đĩa hệ thống đã tạo vào Raspberry Pi, kết nối màn hình, bàn phím, chuột, Ethernet (hoặc WiFi) và nối nguồn điện</a:t>
            </a:r>
          </a:p>
        </p:txBody>
      </p:sp>
      <p:sp>
        <p:nvSpPr>
          <p:cNvPr id="23" name="직사각형 5">
            <a:extLst>
              <a:ext uri="{FF2B5EF4-FFF2-40B4-BE49-F238E27FC236}">
                <a16:creationId xmlns:a16="http://schemas.microsoft.com/office/drawing/2014/main" id="{5F191E81-AD64-6342-8475-8FBD70BEB34B}"/>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Tạo</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đĩa</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hệ</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thống</a:t>
            </a:r>
            <a:endPar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endParaRPr>
          </a:p>
        </p:txBody>
      </p:sp>
      <p:sp>
        <p:nvSpPr>
          <p:cNvPr id="24"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Làm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quen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với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 </a:t>
            </a:r>
          </a:p>
        </p:txBody>
      </p:sp>
    </p:spTree>
    <p:extLst>
      <p:ext uri="{BB962C8B-B14F-4D97-AF65-F5344CB8AC3E}">
        <p14:creationId xmlns:p14="http://schemas.microsoft.com/office/powerpoint/2010/main" val="2863445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31AC09FB-F764-4B6F-8A18-C4EE2FCA1528}"/>
              </a:ext>
            </a:extLst>
          </p:cNvPr>
          <p:cNvGrpSpPr/>
          <p:nvPr/>
        </p:nvGrpSpPr>
        <p:grpSpPr>
          <a:xfrm>
            <a:off x="449868" y="450961"/>
            <a:ext cx="9008695" cy="369460"/>
            <a:chOff x="450000" y="450000"/>
            <a:chExt cx="9011582" cy="369579"/>
          </a:xfrm>
        </p:grpSpPr>
        <p:sp>
          <p:nvSpPr>
            <p:cNvPr id="25" name="직사각형 24">
              <a:extLst>
                <a:ext uri="{FF2B5EF4-FFF2-40B4-BE49-F238E27FC236}">
                  <a16:creationId xmlns:a16="http://schemas.microsoft.com/office/drawing/2014/main" id="{A522E029-6038-409C-A5F5-98959BDADA65}"/>
                </a:ext>
              </a:extLst>
            </p:cNvPr>
            <p:cNvSpPr/>
            <p:nvPr/>
          </p:nvSpPr>
          <p:spPr>
            <a:xfrm>
              <a:off x="450000" y="450000"/>
              <a:ext cx="8785224" cy="369579"/>
            </a:xfrm>
            <a:prstGeom prst="rect">
              <a:avLst/>
            </a:prstGeom>
          </p:spPr>
          <p:txBody>
            <a:bodyPr wrap="square" lIns="0" tIns="0" rIns="0" bIns="0">
              <a:spAutoFit/>
            </a:bodyPr>
            <a:lstStyle/>
            <a:p>
              <a:pPr fontAlgn="base">
                <a:spcBef>
                  <a:spcPct val="0"/>
                </a:spcBef>
                <a:spcAft>
                  <a:spcPct val="0"/>
                </a:spcAft>
              </a:pPr>
              <a:r>
                <a:rPr kumimoji="1" lang="vi-VN" altLang="ko-KR" sz="2401" b="1" dirty="0">
                  <a:solidFill>
                    <a:srgbClr val="193EB0"/>
                  </a:solidFill>
                  <a:latin typeface="iCiel Samsung Sharp Sans Regular" pitchFamily="2" charset="77"/>
                  <a:ea typeface="iCiel Samsung Sharp Sans Regular" pitchFamily="2" charset="77"/>
                  <a:cs typeface="iCiel Samsung Sharp Sans Regular" pitchFamily="2" charset="77"/>
                </a:rPr>
                <a:t>Mô tả chương</a:t>
              </a:r>
            </a:p>
          </p:txBody>
        </p:sp>
        <p:cxnSp>
          <p:nvCxnSpPr>
            <p:cNvPr id="26" name="직선 연결선 25">
              <a:extLst>
                <a:ext uri="{FF2B5EF4-FFF2-40B4-BE49-F238E27FC236}">
                  <a16:creationId xmlns:a16="http://schemas.microsoft.com/office/drawing/2014/main" id="{39808210-D51A-4E43-BC95-F679CC153EA3}"/>
                </a:ext>
              </a:extLst>
            </p:cNvPr>
            <p:cNvCxnSpPr>
              <a:cxnSpLocks/>
            </p:cNvCxnSpPr>
            <p:nvPr/>
          </p:nvCxnSpPr>
          <p:spPr>
            <a:xfrm>
              <a:off x="3760405" y="630000"/>
              <a:ext cx="5701177"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3078C4E1-633F-4B6A-91AF-73907C46D4D5}"/>
              </a:ext>
            </a:extLst>
          </p:cNvPr>
          <p:cNvSpPr/>
          <p:nvPr/>
        </p:nvSpPr>
        <p:spPr>
          <a:xfrm>
            <a:off x="710979" y="1619190"/>
            <a:ext cx="8630060" cy="119302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5" tIns="143955" rIns="143955" bIns="143955" rtlCol="0" anchor="t">
            <a:spAutoFit/>
            <a:scene3d>
              <a:camera prst="orthographicFront"/>
              <a:lightRig rig="threePt" dir="t"/>
            </a:scene3d>
            <a:sp3d>
              <a:bevelT w="0" h="6350"/>
            </a:sp3d>
          </a:bodyPr>
          <a:lstStyle/>
          <a:p>
            <a:pPr marL="285642" indent="-285642" defTabSz="457024">
              <a:spcAft>
                <a:spcPts val="802"/>
              </a:spcAft>
              <a:buClr>
                <a:srgbClr val="A5A5A5"/>
              </a:buClr>
              <a:buFont typeface="Wingdings" panose="05000000000000000000" pitchFamily="2" charset="2"/>
              <a:buChar char="ü"/>
              <a:defRPr/>
            </a:pPr>
            <a:r>
              <a:rPr lang="vi-VN" altLang="ko-KR" sz="1299" dirty="0">
                <a:solidFill>
                  <a:prstClr val="black">
                    <a:lumMod val="85000"/>
                    <a:lumOff val="15000"/>
                  </a:prstClr>
                </a:solidFill>
                <a:latin typeface="SamsungOne-400" panose="020B0503030303020204" pitchFamily="34" charset="0"/>
              </a:rPr>
              <a:t>Tìm hiểu phương pháp cài đặt cơ bản của mạch Raspberry Pi và tìm hiểu kiến thức về mạch điện qua tìm hiểu về điện áp, dòng điện, điện trở và tụ điện, các nguyên lý cơ bản của mạch điện và điện tử.
Tìm hiểu cách thiết lập các mạch điện cơ bản bằng mạch Raspberry Pi và mạch lỗ (breadboard), cũng như các chủng loại và chức năng của cảm biến và bộ chấp hành</a:t>
            </a:r>
            <a:r>
              <a:rPr lang="en-US" altLang="ko-KR" sz="1299" dirty="0">
                <a:solidFill>
                  <a:prstClr val="black">
                    <a:lumMod val="85000"/>
                    <a:lumOff val="15000"/>
                  </a:prstClr>
                </a:solidFill>
                <a:latin typeface="SamsungOne-400" panose="020B0503030303020204" pitchFamily="34" charset="0"/>
              </a:rPr>
              <a:t>.</a:t>
            </a: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11" y="1288355"/>
            <a:ext cx="8899428" cy="233690"/>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1" y="1723495"/>
              <a:ext cx="8632827" cy="215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24">
                <a:spcAft>
                  <a:spcPts val="600"/>
                </a:spcAft>
                <a:defRPr/>
              </a:pPr>
              <a:r>
                <a:rPr lang="vi-VN" altLang="ko-KR" sz="1401"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Mục tiêu của chương</a:t>
              </a: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a16="http://schemas.microsoft.com/office/drawing/2014/main" id="{5546DDD7-0649-48D2-9E99-1C9EA17BFAF3}"/>
              </a:ext>
            </a:extLst>
          </p:cNvPr>
          <p:cNvGrpSpPr/>
          <p:nvPr/>
        </p:nvGrpSpPr>
        <p:grpSpPr>
          <a:xfrm>
            <a:off x="449862" y="3017079"/>
            <a:ext cx="8899428" cy="233690"/>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1" y="1723495"/>
              <a:ext cx="8632827" cy="215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24">
                <a:spcAft>
                  <a:spcPts val="600"/>
                </a:spcAft>
                <a:defRPr/>
              </a:pPr>
              <a:r>
                <a:rPr lang="vi-VN" altLang="ko-KR" sz="1401"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Nội dung chương </a:t>
              </a:r>
              <a:endParaRPr lang="en-US" altLang="ko-KR" sz="1401"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6" y="3321871"/>
            <a:ext cx="8630060" cy="1700723"/>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5" tIns="143955" rIns="143955" bIns="143955" rtlCol="0" anchor="t">
            <a:spAutoFit/>
            <a:scene3d>
              <a:camera prst="orthographicFront"/>
              <a:lightRig rig="threePt" dir="t"/>
            </a:scene3d>
            <a:sp3d>
              <a:bevelT w="0" h="6350"/>
            </a:sp3d>
          </a:bodyPr>
          <a:lstStyle/>
          <a:p>
            <a:pPr marL="285642" indent="-285642" defTabSz="457024">
              <a:spcAft>
                <a:spcPts val="802"/>
              </a:spcAft>
              <a:buClr>
                <a:srgbClr val="A5A5A5"/>
              </a:buClr>
              <a:buFont typeface="Wingdings" panose="05000000000000000000" pitchFamily="2" charset="2"/>
              <a:buChar char="ü"/>
              <a:defRPr/>
            </a:pPr>
            <a:r>
              <a:rPr lang="en-US" altLang="ko-KR" sz="1299" dirty="0">
                <a:solidFill>
                  <a:prstClr val="black">
                    <a:lumMod val="85000"/>
                    <a:lumOff val="15000"/>
                  </a:prstClr>
                </a:solidFill>
                <a:latin typeface="SamsungOne-400" panose="020B0503030303020204" pitchFamily="34" charset="0"/>
              </a:rPr>
              <a:t>BÀI 1. </a:t>
            </a:r>
            <a:r>
              <a:rPr lang="en-US" altLang="ko-KR" sz="1299" dirty="0" err="1">
                <a:solidFill>
                  <a:prstClr val="black">
                    <a:lumMod val="85000"/>
                    <a:lumOff val="15000"/>
                  </a:prstClr>
                </a:solidFill>
                <a:latin typeface="SamsungOne-400" panose="020B0503030303020204" pitchFamily="34" charset="0"/>
              </a:rPr>
              <a:t>Cách</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vận</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hành</a:t>
            </a:r>
            <a:r>
              <a:rPr lang="en-US" altLang="ko-KR" sz="1299" dirty="0">
                <a:solidFill>
                  <a:prstClr val="black">
                    <a:lumMod val="85000"/>
                    <a:lumOff val="15000"/>
                  </a:prstClr>
                </a:solidFill>
                <a:latin typeface="SamsungOne-400" panose="020B0503030303020204" pitchFamily="34" charset="0"/>
              </a:rPr>
              <a:t> Raspberry Pi</a:t>
            </a:r>
          </a:p>
          <a:p>
            <a:pPr marL="285642" indent="-285642" defTabSz="457024">
              <a:spcAft>
                <a:spcPts val="802"/>
              </a:spcAft>
              <a:buClr>
                <a:srgbClr val="A5A5A5"/>
              </a:buClr>
              <a:buFont typeface="Wingdings" panose="05000000000000000000" pitchFamily="2" charset="2"/>
              <a:buChar char="ü"/>
              <a:defRPr/>
            </a:pPr>
            <a:r>
              <a:rPr lang="en-US" altLang="ko-KR" sz="1299" dirty="0">
                <a:solidFill>
                  <a:prstClr val="black">
                    <a:lumMod val="85000"/>
                    <a:lumOff val="15000"/>
                  </a:prstClr>
                </a:solidFill>
                <a:latin typeface="SamsungOne-400" panose="020B0503030303020204" pitchFamily="34" charset="0"/>
              </a:rPr>
              <a:t>BÀI 2. </a:t>
            </a:r>
            <a:r>
              <a:rPr lang="en-US" altLang="ko-KR" sz="1299" dirty="0" err="1">
                <a:solidFill>
                  <a:prstClr val="black">
                    <a:lumMod val="85000"/>
                    <a:lumOff val="15000"/>
                  </a:prstClr>
                </a:solidFill>
                <a:latin typeface="SamsungOne-400" panose="020B0503030303020204" pitchFamily="34" charset="0"/>
              </a:rPr>
              <a:t>Tìm</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hiểu</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về</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mạch</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điện</a:t>
            </a:r>
            <a:endParaRPr lang="en-US" altLang="ko-KR" sz="1299" dirty="0">
              <a:solidFill>
                <a:prstClr val="black">
                  <a:lumMod val="85000"/>
                  <a:lumOff val="15000"/>
                </a:prstClr>
              </a:solidFill>
              <a:latin typeface="SamsungOne-400" panose="020B0503030303020204" pitchFamily="34" charset="0"/>
            </a:endParaRPr>
          </a:p>
          <a:p>
            <a:pPr marL="285642" indent="-285642" defTabSz="457024">
              <a:spcAft>
                <a:spcPts val="802"/>
              </a:spcAft>
              <a:buClr>
                <a:srgbClr val="A5A5A5"/>
              </a:buClr>
              <a:buFont typeface="Wingdings" panose="05000000000000000000" pitchFamily="2" charset="2"/>
              <a:buChar char="ü"/>
              <a:defRPr/>
            </a:pPr>
            <a:r>
              <a:rPr lang="en-US" altLang="ko-KR" sz="1299" dirty="0">
                <a:solidFill>
                  <a:prstClr val="black">
                    <a:lumMod val="85000"/>
                    <a:lumOff val="15000"/>
                  </a:prstClr>
                </a:solidFill>
                <a:latin typeface="SamsungOne-400" panose="020B0503030303020204" pitchFamily="34" charset="0"/>
              </a:rPr>
              <a:t>BÀI 3. </a:t>
            </a:r>
            <a:r>
              <a:rPr lang="en-US" altLang="ko-KR" sz="1299" dirty="0" err="1">
                <a:solidFill>
                  <a:prstClr val="black">
                    <a:lumMod val="85000"/>
                    <a:lumOff val="15000"/>
                  </a:prstClr>
                </a:solidFill>
                <a:latin typeface="SamsungOne-400" panose="020B0503030303020204" pitchFamily="34" charset="0"/>
              </a:rPr>
              <a:t>Tìm</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hiểu</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về</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cảm</a:t>
            </a:r>
            <a:r>
              <a:rPr lang="en-US" altLang="ko-KR" sz="1299" dirty="0">
                <a:solidFill>
                  <a:prstClr val="black">
                    <a:lumMod val="85000"/>
                    <a:lumOff val="15000"/>
                  </a:prstClr>
                </a:solidFill>
                <a:latin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rPr>
              <a:t>biến</a:t>
            </a:r>
            <a:endParaRPr lang="en-US" altLang="ko-KR" sz="1299" dirty="0">
              <a:solidFill>
                <a:prstClr val="black">
                  <a:lumMod val="85000"/>
                  <a:lumOff val="15000"/>
                </a:prstClr>
              </a:solidFill>
              <a:latin typeface="SamsungOne-400" panose="020B0503030303020204" pitchFamily="34" charset="0"/>
            </a:endParaRPr>
          </a:p>
          <a:p>
            <a:pPr marL="285642" indent="-285642" defTabSz="457024">
              <a:spcAft>
                <a:spcPts val="802"/>
              </a:spcAft>
              <a:buClr>
                <a:srgbClr val="A5A5A5"/>
              </a:buClr>
              <a:buFont typeface="Wingdings" panose="05000000000000000000" pitchFamily="2" charset="2"/>
              <a:buChar char="ü"/>
              <a:defRPr/>
            </a:pPr>
            <a:r>
              <a:rPr lang="en-US" altLang="ko-KR" sz="1299" dirty="0">
                <a:solidFill>
                  <a:prstClr val="black">
                    <a:lumMod val="85000"/>
                    <a:lumOff val="15000"/>
                  </a:prstClr>
                </a:solidFill>
                <a:latin typeface="SamsungOne-400" panose="020B0503030303020204" pitchFamily="34" charset="0"/>
              </a:rPr>
              <a:t>BÀI 4. </a:t>
            </a:r>
            <a:r>
              <a:rPr lang="vi-VN" altLang="ko-KR" sz="1299" dirty="0">
                <a:solidFill>
                  <a:prstClr val="black">
                    <a:lumMod val="85000"/>
                    <a:lumOff val="15000"/>
                  </a:prstClr>
                </a:solidFill>
                <a:latin typeface="SamsungOne-400" panose="020B0503030303020204" pitchFamily="34" charset="0"/>
              </a:rPr>
              <a:t>Mạch &amp; Linh kiện cơ bản</a:t>
            </a:r>
          </a:p>
          <a:p>
            <a:pPr marL="285642" indent="-285642" defTabSz="457024">
              <a:spcAft>
                <a:spcPts val="802"/>
              </a:spcAft>
              <a:buClr>
                <a:srgbClr val="A5A5A5"/>
              </a:buClr>
              <a:buFont typeface="Wingdings" panose="05000000000000000000" pitchFamily="2" charset="2"/>
              <a:buChar char="ü"/>
              <a:defRPr/>
            </a:pPr>
            <a:r>
              <a:rPr lang="en-US" altLang="ko-KR" sz="1299" dirty="0">
                <a:solidFill>
                  <a:prstClr val="black">
                    <a:lumMod val="85000"/>
                    <a:lumOff val="15000"/>
                  </a:prstClr>
                </a:solidFill>
                <a:latin typeface="SamsungOne-400" panose="020B0503030303020204" pitchFamily="34" charset="0"/>
              </a:rPr>
              <a:t>BÀI 5. Mini Project using GPIO Zero</a:t>
            </a:r>
          </a:p>
        </p:txBody>
      </p:sp>
    </p:spTree>
    <p:extLst>
      <p:ext uri="{BB962C8B-B14F-4D97-AF65-F5344CB8AC3E}">
        <p14:creationId xmlns:p14="http://schemas.microsoft.com/office/powerpoint/2010/main" val="2469415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5" name="직사각형 14">
            <a:extLst>
              <a:ext uri="{FF2B5EF4-FFF2-40B4-BE49-F238E27FC236}">
                <a16:creationId xmlns:a16="http://schemas.microsoft.com/office/drawing/2014/main" id="{0E3C7D71-4963-4B85-B9B4-05057FE35E0E}"/>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Cấu hình cơ bản</a:t>
            </a:r>
          </a:p>
        </p:txBody>
      </p:sp>
      <p:sp>
        <p:nvSpPr>
          <p:cNvPr id="23" name="직사각형 22">
            <a:extLst>
              <a:ext uri="{FF2B5EF4-FFF2-40B4-BE49-F238E27FC236}">
                <a16:creationId xmlns:a16="http://schemas.microsoft.com/office/drawing/2014/main" id="{26C14E66-EB00-4673-B3EB-61076EA11667}"/>
              </a:ext>
            </a:extLst>
          </p:cNvPr>
          <p:cNvSpPr/>
          <p:nvPr/>
        </p:nvSpPr>
        <p:spPr>
          <a:xfrm>
            <a:off x="580400" y="1884557"/>
            <a:ext cx="861025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Cấu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hình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hệ</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thống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bằng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raspi</a:t>
            </a:r>
            <a:r>
              <a:rPr lang="en-US" altLang="ko-KR" sz="1401" dirty="0">
                <a:solidFill>
                  <a:schemeClr val="tx1"/>
                </a:solidFill>
                <a:latin typeface="SamsungOne-400" panose="020B0503030303020204" pitchFamily="34" charset="0"/>
                <a:ea typeface="SamsungOne-400" panose="020B0503030303020204" pitchFamily="34" charset="0"/>
              </a:rPr>
              <a:t>-config</a:t>
            </a:r>
          </a:p>
        </p:txBody>
      </p:sp>
      <p:sp>
        <p:nvSpPr>
          <p:cNvPr id="24" name="직사각형 23">
            <a:extLst>
              <a:ext uri="{FF2B5EF4-FFF2-40B4-BE49-F238E27FC236}">
                <a16:creationId xmlns:a16="http://schemas.microsoft.com/office/drawing/2014/main" id="{1EB75AD2-67A2-41EC-9322-8F8A1A0DF05D}"/>
              </a:ext>
            </a:extLst>
          </p:cNvPr>
          <p:cNvSpPr/>
          <p:nvPr/>
        </p:nvSpPr>
        <p:spPr>
          <a:xfrm>
            <a:off x="734023" y="2165803"/>
            <a:ext cx="4829924" cy="545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Mở một thiết bị đầu cuối bằng cách nhấp vào biểu tượng thiết bị đó như hiển thị bên dưới</a:t>
            </a:r>
          </a:p>
        </p:txBody>
      </p:sp>
      <p:sp>
        <p:nvSpPr>
          <p:cNvPr id="25" name="object 12">
            <a:extLst>
              <a:ext uri="{FF2B5EF4-FFF2-40B4-BE49-F238E27FC236}">
                <a16:creationId xmlns:a16="http://schemas.microsoft.com/office/drawing/2014/main" id="{B331F09D-2803-44AC-94B8-139EF85EAC5E}"/>
              </a:ext>
            </a:extLst>
          </p:cNvPr>
          <p:cNvSpPr/>
          <p:nvPr/>
        </p:nvSpPr>
        <p:spPr>
          <a:xfrm>
            <a:off x="5515905" y="2242628"/>
            <a:ext cx="3925185" cy="835851"/>
          </a:xfrm>
          <a:prstGeom prst="rect">
            <a:avLst/>
          </a:prstGeom>
          <a:blipFill>
            <a:blip r:embed="rId4" cstate="print"/>
            <a:stretch>
              <a:fillRect/>
            </a:stretch>
          </a:blipFill>
          <a:ln>
            <a:solidFill>
              <a:schemeClr val="tx1">
                <a:lumMod val="65000"/>
                <a:lumOff val="35000"/>
              </a:schemeClr>
            </a:solidFill>
          </a:ln>
        </p:spPr>
        <p:txBody>
          <a:bodyPr wrap="square" lIns="0" tIns="0" rIns="0" bIns="0" rtlCol="0"/>
          <a:lstStyle/>
          <a:p>
            <a:endParaRPr sz="1799"/>
          </a:p>
        </p:txBody>
      </p:sp>
      <p:sp>
        <p:nvSpPr>
          <p:cNvPr id="28" name="object 9">
            <a:extLst>
              <a:ext uri="{FF2B5EF4-FFF2-40B4-BE49-F238E27FC236}">
                <a16:creationId xmlns:a16="http://schemas.microsoft.com/office/drawing/2014/main" id="{6413CA21-AE36-4055-8496-FC018DCABE1B}"/>
              </a:ext>
            </a:extLst>
          </p:cNvPr>
          <p:cNvSpPr txBox="1"/>
          <p:nvPr/>
        </p:nvSpPr>
        <p:spPr>
          <a:xfrm>
            <a:off x="929639" y="3376586"/>
            <a:ext cx="3085767" cy="293181"/>
          </a:xfrm>
          <a:prstGeom prst="rect">
            <a:avLst/>
          </a:prstGeom>
          <a:solidFill>
            <a:srgbClr val="000000"/>
          </a:solidFill>
        </p:spPr>
        <p:txBody>
          <a:bodyPr vert="horz" wrap="square" lIns="0" tIns="0" rIns="0" bIns="0" rtlCol="0" anchor="ctr">
            <a:noAutofit/>
            <a:scene3d>
              <a:camera prst="orthographicFront"/>
              <a:lightRig rig="threePt" dir="t"/>
            </a:scene3d>
            <a:sp3d>
              <a:bevelB w="0" h="1270"/>
            </a:sp3d>
          </a:bodyPr>
          <a:lstStyle/>
          <a:p>
            <a:pPr marL="71094" algn="ctr">
              <a:spcBef>
                <a:spcPts val="491"/>
              </a:spcBef>
            </a:pPr>
            <a:r>
              <a:rPr sz="1401" spc="-5" dirty="0" err="1">
                <a:solidFill>
                  <a:srgbClr val="00FF00"/>
                </a:solidFill>
                <a:latin typeface="SamsungOne-700" panose="020B0803030303020204" pitchFamily="34" charset="0"/>
                <a:ea typeface="SamsungOne-700" panose="020B0803030303020204" pitchFamily="34" charset="0"/>
                <a:cs typeface="Courier New"/>
              </a:rPr>
              <a:t>pi@raspberryPi</a:t>
            </a:r>
            <a:r>
              <a:rPr sz="1401" spc="-5" dirty="0">
                <a:solidFill>
                  <a:srgbClr val="00FF00"/>
                </a:solidFill>
                <a:latin typeface="SamsungOne-700" panose="020B0803030303020204" pitchFamily="34" charset="0"/>
                <a:ea typeface="SamsungOne-700" panose="020B0803030303020204" pitchFamily="34" charset="0"/>
                <a:cs typeface="Courier New"/>
              </a:rPr>
              <a:t>:</a:t>
            </a:r>
            <a:r>
              <a:rPr sz="1401" spc="-5" dirty="0">
                <a:solidFill>
                  <a:srgbClr val="00B0F0"/>
                </a:solidFill>
                <a:latin typeface="SamsungOne-700" panose="020B0803030303020204" pitchFamily="34" charset="0"/>
                <a:ea typeface="SamsungOne-700" panose="020B0803030303020204" pitchFamily="34" charset="0"/>
                <a:cs typeface="Courier New"/>
              </a:rPr>
              <a:t>~ $</a:t>
            </a:r>
            <a:r>
              <a:rPr sz="1401" spc="-5" dirty="0" err="1">
                <a:solidFill>
                  <a:srgbClr val="FFFFFF"/>
                </a:solidFill>
                <a:latin typeface="SamsungOne-700" panose="020B0803030303020204" pitchFamily="34" charset="0"/>
                <a:ea typeface="SamsungOne-700" panose="020B0803030303020204" pitchFamily="34" charset="0"/>
                <a:cs typeface="Courier New"/>
              </a:rPr>
              <a:t>sudo</a:t>
            </a:r>
            <a:r>
              <a:rPr sz="1401" spc="-12" dirty="0">
                <a:solidFill>
                  <a:srgbClr val="FFFFFF"/>
                </a:solidFill>
                <a:latin typeface="SamsungOne-700" panose="020B0803030303020204" pitchFamily="34" charset="0"/>
                <a:ea typeface="SamsungOne-700" panose="020B0803030303020204" pitchFamily="34" charset="0"/>
                <a:cs typeface="Courier New"/>
              </a:rPr>
              <a:t> </a:t>
            </a:r>
            <a:r>
              <a:rPr sz="1401" spc="-5" dirty="0" err="1">
                <a:solidFill>
                  <a:srgbClr val="FFFFFF"/>
                </a:solidFill>
                <a:latin typeface="SamsungOne-700" panose="020B0803030303020204" pitchFamily="34" charset="0"/>
                <a:ea typeface="SamsungOne-700" panose="020B0803030303020204" pitchFamily="34" charset="0"/>
                <a:cs typeface="Courier New"/>
              </a:rPr>
              <a:t>raspi</a:t>
            </a:r>
            <a:r>
              <a:rPr sz="1401" spc="-5" dirty="0">
                <a:solidFill>
                  <a:srgbClr val="FFFFFF"/>
                </a:solidFill>
                <a:latin typeface="SamsungOne-700" panose="020B0803030303020204" pitchFamily="34" charset="0"/>
                <a:ea typeface="SamsungOne-700" panose="020B0803030303020204" pitchFamily="34" charset="0"/>
                <a:cs typeface="Courier New"/>
              </a:rPr>
              <a:t>-config</a:t>
            </a:r>
            <a:endParaRPr sz="1401" dirty="0">
              <a:latin typeface="SamsungOne-700" panose="020B0803030303020204" pitchFamily="34" charset="0"/>
              <a:ea typeface="SamsungOne-700" panose="020B0803030303020204" pitchFamily="34" charset="0"/>
              <a:cs typeface="Courier New"/>
            </a:endParaRPr>
          </a:p>
        </p:txBody>
      </p:sp>
      <p:sp>
        <p:nvSpPr>
          <p:cNvPr id="30" name="object 13">
            <a:extLst>
              <a:ext uri="{FF2B5EF4-FFF2-40B4-BE49-F238E27FC236}">
                <a16:creationId xmlns:a16="http://schemas.microsoft.com/office/drawing/2014/main" id="{01F13B2B-6198-425E-B3ED-0F0D1D30D44E}"/>
              </a:ext>
            </a:extLst>
          </p:cNvPr>
          <p:cNvSpPr/>
          <p:nvPr/>
        </p:nvSpPr>
        <p:spPr>
          <a:xfrm>
            <a:off x="5515905" y="3764280"/>
            <a:ext cx="3925185" cy="2439745"/>
          </a:xfrm>
          <a:prstGeom prst="rect">
            <a:avLst/>
          </a:prstGeom>
          <a:blipFill>
            <a:blip r:embed="rId5" cstate="print"/>
            <a:stretch>
              <a:fillRect/>
            </a:stretch>
          </a:blipFill>
          <a:ln>
            <a:solidFill>
              <a:schemeClr val="tx1">
                <a:lumMod val="65000"/>
                <a:lumOff val="35000"/>
              </a:schemeClr>
            </a:solidFill>
          </a:ln>
        </p:spPr>
        <p:txBody>
          <a:bodyPr wrap="square" lIns="0" tIns="0" rIns="0" bIns="0" rtlCol="0"/>
          <a:lstStyle/>
          <a:p>
            <a:endParaRPr sz="1799"/>
          </a:p>
        </p:txBody>
      </p:sp>
      <p:sp>
        <p:nvSpPr>
          <p:cNvPr id="31" name="직사각형 30">
            <a:extLst>
              <a:ext uri="{FF2B5EF4-FFF2-40B4-BE49-F238E27FC236}">
                <a16:creationId xmlns:a16="http://schemas.microsoft.com/office/drawing/2014/main" id="{44522704-758E-4E5A-ABF7-A5272BAAC041}"/>
              </a:ext>
            </a:extLst>
          </p:cNvPr>
          <p:cNvSpPr/>
          <p:nvPr/>
        </p:nvSpPr>
        <p:spPr>
          <a:xfrm>
            <a:off x="734023" y="3057913"/>
            <a:ext cx="4716464"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Nhập lệnh như dưới đây</a:t>
            </a:r>
          </a:p>
        </p:txBody>
      </p:sp>
      <p:sp>
        <p:nvSpPr>
          <p:cNvPr id="32" name="직사각형 31">
            <a:extLst>
              <a:ext uri="{FF2B5EF4-FFF2-40B4-BE49-F238E27FC236}">
                <a16:creationId xmlns:a16="http://schemas.microsoft.com/office/drawing/2014/main" id="{0F1C81D5-0B04-4AB6-8A14-AB5A243B86BD}"/>
              </a:ext>
            </a:extLst>
          </p:cNvPr>
          <p:cNvSpPr/>
          <p:nvPr/>
        </p:nvSpPr>
        <p:spPr>
          <a:xfrm>
            <a:off x="734024" y="3896351"/>
            <a:ext cx="4716464" cy="950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Chín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menu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chính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màn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hình</a:t>
            </a:r>
            <a:endPar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182548" indent="-182548">
              <a:spcAft>
                <a:spcPts val="802"/>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phím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mũi</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tab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di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giữa</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p>
          <a:p>
            <a:pPr marL="182548" indent="-182548">
              <a:spcAft>
                <a:spcPts val="802"/>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menu,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phím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phím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Enter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chọn</a:t>
            </a:r>
            <a:endPar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2"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Làm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quen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với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 </a:t>
            </a:r>
          </a:p>
        </p:txBody>
      </p:sp>
    </p:spTree>
    <p:extLst>
      <p:ext uri="{BB962C8B-B14F-4D97-AF65-F5344CB8AC3E}">
        <p14:creationId xmlns:p14="http://schemas.microsoft.com/office/powerpoint/2010/main" val="1723696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2" name="직사각형 11">
            <a:extLst>
              <a:ext uri="{FF2B5EF4-FFF2-40B4-BE49-F238E27FC236}">
                <a16:creationId xmlns:a16="http://schemas.microsoft.com/office/drawing/2014/main" id="{C044BA20-83FE-4D15-8243-AA1098F5321C}"/>
              </a:ext>
            </a:extLst>
          </p:cNvPr>
          <p:cNvSpPr/>
          <p:nvPr/>
        </p:nvSpPr>
        <p:spPr>
          <a:xfrm>
            <a:off x="580400" y="1407446"/>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raspi</a:t>
            </a:r>
            <a:r>
              <a:rPr lang="en-US" altLang="ko-KR" sz="1401" dirty="0">
                <a:solidFill>
                  <a:schemeClr val="tx1"/>
                </a:solidFill>
                <a:latin typeface="SamsungOne-400" panose="020B0503030303020204" pitchFamily="34" charset="0"/>
                <a:ea typeface="SamsungOne-400" panose="020B0503030303020204" pitchFamily="34" charset="0"/>
              </a:rPr>
              <a:t>-config menu (1) </a:t>
            </a:r>
          </a:p>
        </p:txBody>
      </p:sp>
      <p:sp>
        <p:nvSpPr>
          <p:cNvPr id="13" name="직사각형 12">
            <a:extLst>
              <a:ext uri="{FF2B5EF4-FFF2-40B4-BE49-F238E27FC236}">
                <a16:creationId xmlns:a16="http://schemas.microsoft.com/office/drawing/2014/main" id="{68965051-49FF-446D-A177-2188CC97D8E0}"/>
              </a:ext>
            </a:extLst>
          </p:cNvPr>
          <p:cNvSpPr/>
          <p:nvPr/>
        </p:nvSpPr>
        <p:spPr>
          <a:xfrm>
            <a:off x="712189" y="1637557"/>
            <a:ext cx="8487381" cy="1949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Thay đổi Mật khẩu người dùng</a:t>
            </a:r>
          </a:p>
          <a:p>
            <a:pPr marL="285750" indent="-285750">
              <a:spcAft>
                <a:spcPts val="400"/>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Thay đổi mật khẩu cho người dùng mặc định Raspberry Pi “pi”.</a:t>
            </a:r>
            <a:b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Có thể thay đổi mật khẩu mà không cần nhập lệnh trên console (bảng điều khiển)</a:t>
            </a:r>
          </a:p>
          <a:p>
            <a:pPr marL="182548" indent="-182548">
              <a:spcAft>
                <a:spcPts val="4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T</a:t>
            </a: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ên máy chủ</a:t>
            </a:r>
          </a:p>
          <a:p>
            <a:pPr marL="285750" indent="-285750">
              <a:spcAft>
                <a:spcPts val="400"/>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Thay đổi tên máy chủ (thực chất là sửa đổi nội dung tệp </a:t>
            </a:r>
            <a:r>
              <a:rPr lang="vi-VN" altLang="ko-KR" sz="1299" dirty="0">
                <a:solidFill>
                  <a:srgbClr val="0070C0"/>
                </a:solidFill>
                <a:latin typeface="SamsungOne-400" panose="020B0503030303020204" pitchFamily="34" charset="0"/>
                <a:ea typeface="SamsungOne-400" panose="020B0503030303020204" pitchFamily="34" charset="0"/>
              </a:rPr>
              <a:t>“/etc/hostname”. </a:t>
            </a:r>
            <a:b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Dấu nhắc shell (pi @ raspberrypi: ~) trong thiết bị đầu cuối hiển thị tên máy chủ, raspberrypi. Dấu nhắc shell cũng nhắc đến việc thay đổi tên máy chủ</a:t>
            </a:r>
          </a:p>
          <a:p>
            <a:pPr marL="182548" indent="-182548">
              <a:spcAft>
                <a:spcPts val="4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T</a:t>
            </a: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ùy chọn khởi động</a:t>
            </a:r>
          </a:p>
        </p:txBody>
      </p:sp>
      <p:grpSp>
        <p:nvGrpSpPr>
          <p:cNvPr id="2" name="그룹 1"/>
          <p:cNvGrpSpPr/>
          <p:nvPr/>
        </p:nvGrpSpPr>
        <p:grpSpPr>
          <a:xfrm>
            <a:off x="879835" y="3690120"/>
            <a:ext cx="6039125" cy="2484883"/>
            <a:chOff x="712195" y="3715894"/>
            <a:chExt cx="6039125" cy="2484883"/>
          </a:xfrm>
        </p:grpSpPr>
        <p:sp>
          <p:nvSpPr>
            <p:cNvPr id="14" name="object 11">
              <a:extLst>
                <a:ext uri="{FF2B5EF4-FFF2-40B4-BE49-F238E27FC236}">
                  <a16:creationId xmlns:a16="http://schemas.microsoft.com/office/drawing/2014/main" id="{6B6658E2-CA74-4877-B004-C05870D7248C}"/>
                </a:ext>
              </a:extLst>
            </p:cNvPr>
            <p:cNvSpPr/>
            <p:nvPr/>
          </p:nvSpPr>
          <p:spPr>
            <a:xfrm>
              <a:off x="781131" y="3794777"/>
              <a:ext cx="5895536" cy="2327122"/>
            </a:xfrm>
            <a:prstGeom prst="rect">
              <a:avLst/>
            </a:prstGeom>
            <a:blipFill>
              <a:blip r:embed="rId4" cstate="print"/>
              <a:stretch>
                <a:fillRect/>
              </a:stretch>
            </a:blipFill>
          </p:spPr>
          <p:txBody>
            <a:bodyPr wrap="square" lIns="0" tIns="0" rIns="0" bIns="0" rtlCol="0"/>
            <a:lstStyle/>
            <a:p>
              <a:endParaRPr sz="1799" dirty="0"/>
            </a:p>
          </p:txBody>
        </p:sp>
        <p:sp>
          <p:nvSpPr>
            <p:cNvPr id="16" name="직사각형 15">
              <a:extLst>
                <a:ext uri="{FF2B5EF4-FFF2-40B4-BE49-F238E27FC236}">
                  <a16:creationId xmlns:a16="http://schemas.microsoft.com/office/drawing/2014/main" id="{5FA7FE25-68DC-47B0-8B21-62EE19DBECB9}"/>
                </a:ext>
              </a:extLst>
            </p:cNvPr>
            <p:cNvSpPr/>
            <p:nvPr/>
          </p:nvSpPr>
          <p:spPr>
            <a:xfrm>
              <a:off x="712195" y="3715894"/>
              <a:ext cx="6039125" cy="248488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8"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Làm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quen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với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 </a:t>
            </a:r>
          </a:p>
        </p:txBody>
      </p:sp>
    </p:spTree>
    <p:extLst>
      <p:ext uri="{BB962C8B-B14F-4D97-AF65-F5344CB8AC3E}">
        <p14:creationId xmlns:p14="http://schemas.microsoft.com/office/powerpoint/2010/main" val="2858023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2" name="직사각형 11">
            <a:extLst>
              <a:ext uri="{FF2B5EF4-FFF2-40B4-BE49-F238E27FC236}">
                <a16:creationId xmlns:a16="http://schemas.microsoft.com/office/drawing/2014/main" id="{C044BA20-83FE-4D15-8243-AA1098F5321C}"/>
              </a:ext>
            </a:extLst>
          </p:cNvPr>
          <p:cNvSpPr/>
          <p:nvPr/>
        </p:nvSpPr>
        <p:spPr>
          <a:xfrm>
            <a:off x="580400" y="140938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raspi</a:t>
            </a:r>
            <a:r>
              <a:rPr lang="en-US" altLang="ko-KR" sz="1401" dirty="0">
                <a:solidFill>
                  <a:schemeClr val="tx1"/>
                </a:solidFill>
                <a:latin typeface="SamsungOne-400" panose="020B0503030303020204" pitchFamily="34" charset="0"/>
                <a:ea typeface="SamsungOne-400" panose="020B0503030303020204" pitchFamily="34" charset="0"/>
              </a:rPr>
              <a:t>-config menu (2)</a:t>
            </a:r>
          </a:p>
        </p:txBody>
      </p:sp>
      <p:sp>
        <p:nvSpPr>
          <p:cNvPr id="13" name="직사각형 12">
            <a:extLst>
              <a:ext uri="{FF2B5EF4-FFF2-40B4-BE49-F238E27FC236}">
                <a16:creationId xmlns:a16="http://schemas.microsoft.com/office/drawing/2014/main" id="{68965051-49FF-446D-A177-2188CC97D8E0}"/>
              </a:ext>
            </a:extLst>
          </p:cNvPr>
          <p:cNvSpPr/>
          <p:nvPr/>
        </p:nvSpPr>
        <p:spPr>
          <a:xfrm>
            <a:off x="712189" y="1639490"/>
            <a:ext cx="8487381" cy="59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Tùy chọn khởi động</a:t>
            </a:r>
          </a:p>
          <a:p>
            <a:pPr marL="285750" indent="-285750">
              <a:spcAft>
                <a:spcPts val="400"/>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Đặt các tùy chọn khởi động Raspberry Pi. Chọn một trong bốn tùy chọn bên dưới:</a:t>
            </a:r>
          </a:p>
        </p:txBody>
      </p:sp>
      <p:sp>
        <p:nvSpPr>
          <p:cNvPr id="6" name="직사각형 5">
            <a:extLst>
              <a:ext uri="{FF2B5EF4-FFF2-40B4-BE49-F238E27FC236}">
                <a16:creationId xmlns:a16="http://schemas.microsoft.com/office/drawing/2014/main" id="{B343ACD1-07EF-4AB3-BDEE-2D136C0B5D55}"/>
              </a:ext>
            </a:extLst>
          </p:cNvPr>
          <p:cNvSpPr/>
          <p:nvPr/>
        </p:nvSpPr>
        <p:spPr>
          <a:xfrm>
            <a:off x="712189" y="4628079"/>
            <a:ext cx="8487381" cy="1452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444463" lvl="2" indent="-87306">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B1. Console-------------------- Khởi động Text Console (yêu cầu nhập ID và mật khẩu)</a:t>
            </a:r>
          </a:p>
          <a:p>
            <a:pPr marL="444463" lvl="2" indent="-87306">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B2. Console, Autologin ----------- Khởi động Text Console, tự động đăng nhập (không yêu cầu ID và mật khẩu)</a:t>
            </a:r>
          </a:p>
          <a:p>
            <a:pPr marL="444463" lvl="2" indent="-87306">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B3. Desktop GUI ---------------- Khởi động Desktop GUI (yêu cầu nhập ID và mật khẩu)</a:t>
            </a:r>
          </a:p>
          <a:p>
            <a:pPr marL="444463" lvl="2" indent="-87306">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B4. Desktop GUI,Autologin -------- Khởi động Desktop GUI, tự động đăng nhập (không yêu cầu ID và mật khẩu)</a:t>
            </a:r>
            <a:b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299" b="1" dirty="0">
                <a:solidFill>
                  <a:schemeClr val="tx1">
                    <a:lumMod val="85000"/>
                    <a:lumOff val="15000"/>
                  </a:schemeClr>
                </a:solidFill>
                <a:latin typeface="SamsungOne-400" panose="020B0503030303020204" pitchFamily="34" charset="0"/>
                <a:ea typeface="SamsungOne-400" panose="020B0503030303020204" pitchFamily="34" charset="0"/>
              </a:rPr>
              <a:t>(Cài đặt mặc định là “B4. Desktop GUI, Autologin” và Desktop GUI là môi trường X-Windows của Linux.)</a:t>
            </a:r>
          </a:p>
        </p:txBody>
      </p:sp>
      <p:grpSp>
        <p:nvGrpSpPr>
          <p:cNvPr id="2" name="그룹 1"/>
          <p:cNvGrpSpPr/>
          <p:nvPr/>
        </p:nvGrpSpPr>
        <p:grpSpPr>
          <a:xfrm>
            <a:off x="1064614" y="2236013"/>
            <a:ext cx="6741215" cy="2320747"/>
            <a:chOff x="874115" y="2216797"/>
            <a:chExt cx="5572405" cy="1616063"/>
          </a:xfrm>
        </p:grpSpPr>
        <p:sp>
          <p:nvSpPr>
            <p:cNvPr id="7" name="object 12">
              <a:extLst>
                <a:ext uri="{FF2B5EF4-FFF2-40B4-BE49-F238E27FC236}">
                  <a16:creationId xmlns:a16="http://schemas.microsoft.com/office/drawing/2014/main" id="{E4644A0F-CA5C-4B7B-AD46-0029DF10AC55}"/>
                </a:ext>
              </a:extLst>
            </p:cNvPr>
            <p:cNvSpPr/>
            <p:nvPr/>
          </p:nvSpPr>
          <p:spPr>
            <a:xfrm>
              <a:off x="956964" y="2282379"/>
              <a:ext cx="5393382" cy="1479227"/>
            </a:xfrm>
            <a:prstGeom prst="rect">
              <a:avLst/>
            </a:prstGeom>
            <a:blipFill>
              <a:blip r:embed="rId4" cstate="print"/>
              <a:stretch>
                <a:fillRect/>
              </a:stretch>
            </a:blipFill>
          </p:spPr>
          <p:txBody>
            <a:bodyPr wrap="square" lIns="0" tIns="0" rIns="0" bIns="0" rtlCol="0"/>
            <a:lstStyle/>
            <a:p>
              <a:endParaRPr sz="1799"/>
            </a:p>
          </p:txBody>
        </p:sp>
        <p:sp>
          <p:nvSpPr>
            <p:cNvPr id="8" name="직사각형 7">
              <a:extLst>
                <a:ext uri="{FF2B5EF4-FFF2-40B4-BE49-F238E27FC236}">
                  <a16:creationId xmlns:a16="http://schemas.microsoft.com/office/drawing/2014/main" id="{C7993561-AA8F-4C78-A538-9D08AF87E0A9}"/>
                </a:ext>
              </a:extLst>
            </p:cNvPr>
            <p:cNvSpPr/>
            <p:nvPr/>
          </p:nvSpPr>
          <p:spPr>
            <a:xfrm>
              <a:off x="874115" y="2216797"/>
              <a:ext cx="5572405" cy="161606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9"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Làm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quen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với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 </a:t>
            </a:r>
          </a:p>
        </p:txBody>
      </p:sp>
    </p:spTree>
    <p:extLst>
      <p:ext uri="{BB962C8B-B14F-4D97-AF65-F5344CB8AC3E}">
        <p14:creationId xmlns:p14="http://schemas.microsoft.com/office/powerpoint/2010/main" val="25852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2" name="직사각형 11">
            <a:extLst>
              <a:ext uri="{FF2B5EF4-FFF2-40B4-BE49-F238E27FC236}">
                <a16:creationId xmlns:a16="http://schemas.microsoft.com/office/drawing/2014/main" id="{C044BA20-83FE-4D15-8243-AA1098F5321C}"/>
              </a:ext>
            </a:extLst>
          </p:cNvPr>
          <p:cNvSpPr/>
          <p:nvPr/>
        </p:nvSpPr>
        <p:spPr>
          <a:xfrm>
            <a:off x="580400" y="140938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raspi</a:t>
            </a:r>
            <a:r>
              <a:rPr lang="en-US" altLang="ko-KR" sz="1401" dirty="0">
                <a:solidFill>
                  <a:schemeClr val="tx1"/>
                </a:solidFill>
                <a:latin typeface="SamsungOne-400" panose="020B0503030303020204" pitchFamily="34" charset="0"/>
                <a:ea typeface="SamsungOne-400" panose="020B0503030303020204" pitchFamily="34" charset="0"/>
              </a:rPr>
              <a:t>-config menu (3)</a:t>
            </a:r>
          </a:p>
        </p:txBody>
      </p:sp>
      <p:sp>
        <p:nvSpPr>
          <p:cNvPr id="13" name="직사각형 12">
            <a:extLst>
              <a:ext uri="{FF2B5EF4-FFF2-40B4-BE49-F238E27FC236}">
                <a16:creationId xmlns:a16="http://schemas.microsoft.com/office/drawing/2014/main" id="{68965051-49FF-446D-A177-2188CC97D8E0}"/>
              </a:ext>
            </a:extLst>
          </p:cNvPr>
          <p:cNvSpPr/>
          <p:nvPr/>
        </p:nvSpPr>
        <p:spPr>
          <a:xfrm>
            <a:off x="712189" y="1639498"/>
            <a:ext cx="8487381" cy="1601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Tùy chọn khởi động</a:t>
            </a:r>
          </a:p>
          <a:p>
            <a:pPr marL="285750" indent="-285750">
              <a:spcAft>
                <a:spcPts val="400"/>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Chờ mạng vào lúc khởi động</a:t>
            </a:r>
          </a:p>
          <a:p>
            <a:pPr marL="285750" indent="-285750">
              <a:spcAft>
                <a:spcPts val="400"/>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Bạn có thể chọn chờ kết nối mạng được thiết lập lúc khởi động.</a:t>
            </a:r>
          </a:p>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Tùy chọn bản địa hóa</a:t>
            </a:r>
          </a:p>
          <a:p>
            <a:pPr marL="285750" indent="-285750">
              <a:spcAft>
                <a:spcPts val="400"/>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Bạn có thể cài đặt ngôn ngữ, thời gian chuẩn, bố cục bàn phím, v.v.</a:t>
            </a:r>
          </a:p>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Tùy chọn giao diện</a:t>
            </a:r>
          </a:p>
        </p:txBody>
      </p:sp>
      <p:grpSp>
        <p:nvGrpSpPr>
          <p:cNvPr id="2" name="그룹 1"/>
          <p:cNvGrpSpPr/>
          <p:nvPr/>
        </p:nvGrpSpPr>
        <p:grpSpPr>
          <a:xfrm>
            <a:off x="886158" y="3394800"/>
            <a:ext cx="4805721" cy="2914560"/>
            <a:chOff x="703279" y="3410233"/>
            <a:chExt cx="4516422" cy="2739107"/>
          </a:xfrm>
        </p:grpSpPr>
        <p:sp>
          <p:nvSpPr>
            <p:cNvPr id="9" name="object 8">
              <a:extLst>
                <a:ext uri="{FF2B5EF4-FFF2-40B4-BE49-F238E27FC236}">
                  <a16:creationId xmlns:a16="http://schemas.microsoft.com/office/drawing/2014/main" id="{2E831A1D-CB76-493E-B55D-0E38A738ACBF}"/>
                </a:ext>
              </a:extLst>
            </p:cNvPr>
            <p:cNvSpPr/>
            <p:nvPr/>
          </p:nvSpPr>
          <p:spPr>
            <a:xfrm>
              <a:off x="777257" y="3488241"/>
              <a:ext cx="4355120" cy="2592252"/>
            </a:xfrm>
            <a:prstGeom prst="rect">
              <a:avLst/>
            </a:prstGeom>
            <a:blipFill>
              <a:blip r:embed="rId4" cstate="print"/>
              <a:stretch>
                <a:fillRect/>
              </a:stretch>
            </a:blipFill>
            <a:ln>
              <a:solidFill>
                <a:schemeClr val="tx1">
                  <a:lumMod val="65000"/>
                  <a:lumOff val="35000"/>
                </a:schemeClr>
              </a:solidFill>
            </a:ln>
          </p:spPr>
          <p:txBody>
            <a:bodyPr wrap="square" lIns="0" tIns="0" rIns="0" bIns="0" rtlCol="0"/>
            <a:lstStyle/>
            <a:p>
              <a:endParaRPr sz="1799"/>
            </a:p>
          </p:txBody>
        </p:sp>
        <p:sp>
          <p:nvSpPr>
            <p:cNvPr id="10" name="직사각형 9">
              <a:extLst>
                <a:ext uri="{FF2B5EF4-FFF2-40B4-BE49-F238E27FC236}">
                  <a16:creationId xmlns:a16="http://schemas.microsoft.com/office/drawing/2014/main" id="{21599EA3-35F2-4AA9-905C-EB4CA6359973}"/>
                </a:ext>
              </a:extLst>
            </p:cNvPr>
            <p:cNvSpPr/>
            <p:nvPr/>
          </p:nvSpPr>
          <p:spPr>
            <a:xfrm>
              <a:off x="703279" y="3410233"/>
              <a:ext cx="4516422" cy="27391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8"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Làm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quen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với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 </a:t>
            </a:r>
          </a:p>
        </p:txBody>
      </p:sp>
    </p:spTree>
    <p:extLst>
      <p:ext uri="{BB962C8B-B14F-4D97-AF65-F5344CB8AC3E}">
        <p14:creationId xmlns:p14="http://schemas.microsoft.com/office/powerpoint/2010/main" val="3303617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2" name="직사각형 11">
            <a:extLst>
              <a:ext uri="{FF2B5EF4-FFF2-40B4-BE49-F238E27FC236}">
                <a16:creationId xmlns:a16="http://schemas.microsoft.com/office/drawing/2014/main" id="{C044BA20-83FE-4D15-8243-AA1098F5321C}"/>
              </a:ext>
            </a:extLst>
          </p:cNvPr>
          <p:cNvSpPr/>
          <p:nvPr/>
        </p:nvSpPr>
        <p:spPr>
          <a:xfrm>
            <a:off x="580400" y="140938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raspi</a:t>
            </a:r>
            <a:r>
              <a:rPr lang="en-US" altLang="ko-KR" sz="1401" dirty="0">
                <a:solidFill>
                  <a:schemeClr val="tx1"/>
                </a:solidFill>
                <a:latin typeface="SamsungOne-400" panose="020B0503030303020204" pitchFamily="34" charset="0"/>
                <a:ea typeface="SamsungOne-400" panose="020B0503030303020204" pitchFamily="34" charset="0"/>
              </a:rPr>
              <a:t>-config menu (4)</a:t>
            </a:r>
          </a:p>
        </p:txBody>
      </p:sp>
      <p:sp>
        <p:nvSpPr>
          <p:cNvPr id="13" name="직사각형 12">
            <a:extLst>
              <a:ext uri="{FF2B5EF4-FFF2-40B4-BE49-F238E27FC236}">
                <a16:creationId xmlns:a16="http://schemas.microsoft.com/office/drawing/2014/main" id="{68965051-49FF-446D-A177-2188CC97D8E0}"/>
              </a:ext>
            </a:extLst>
          </p:cNvPr>
          <p:cNvSpPr/>
          <p:nvPr/>
        </p:nvSpPr>
        <p:spPr>
          <a:xfrm>
            <a:off x="712187" y="1639496"/>
            <a:ext cx="8977508" cy="2052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Ép xung</a:t>
            </a:r>
          </a:p>
          <a:p>
            <a:pPr marL="285750" indent="-285750">
              <a:spcAft>
                <a:spcPts val="400"/>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Trước Raspberry Pi 3, người ta thường dùng một menu để đặt tần số xung nhịp cao hơn tần số tham chiếu. </a:t>
            </a:r>
            <a:endPar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285750" indent="-285750">
              <a:spcAft>
                <a:spcPts val="400"/>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Tuy nhiên, với Raspberry Pi 3 hoạt động với tần số 1,2 GHz, không cần đặt tần số cao hơn nữa.</a:t>
            </a:r>
          </a:p>
          <a:p>
            <a:pPr marL="182548" indent="-182548">
              <a:spcAft>
                <a:spcPts val="400"/>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Tùy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nâng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cao</a:t>
            </a:r>
            <a:endPar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285750" indent="-285750">
              <a:spcAft>
                <a:spcPts val="400"/>
              </a:spcAft>
              <a:buClr>
                <a:srgbClr val="193EB0"/>
              </a:buClr>
              <a:buFont typeface="Arial" panose="020B0604020202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tùy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khởi</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nền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SSH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console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tùy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kích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hoạt</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cổng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I2C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SPI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GPIO.</a:t>
            </a:r>
          </a:p>
          <a:p>
            <a:pPr marL="182548" lvl="1" indent="-182548">
              <a:spcAft>
                <a:spcPts val="400"/>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Cập</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nhật</a:t>
            </a:r>
            <a:endPar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endParaRPr>
          </a:p>
          <a:p>
            <a:pPr marL="285750" lvl="1" indent="-285750">
              <a:spcAft>
                <a:spcPts val="400"/>
              </a:spcAft>
              <a:buClr>
                <a:srgbClr val="193EB0"/>
              </a:buClr>
              <a:buFont typeface="Arial" panose="020B0604020202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Nếu bạn chọn Cập nhật và đã thiết lập kết nối internet, quá trình cập nhật sẽ được tiến hành ngay lập tức</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6"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Làm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quen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với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 </a:t>
            </a:r>
          </a:p>
        </p:txBody>
      </p:sp>
    </p:spTree>
    <p:extLst>
      <p:ext uri="{BB962C8B-B14F-4D97-AF65-F5344CB8AC3E}">
        <p14:creationId xmlns:p14="http://schemas.microsoft.com/office/powerpoint/2010/main" val="2812198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07928334-32AF-46A2-97F3-006B536CB7A1}"/>
              </a:ext>
            </a:extLst>
          </p:cNvPr>
          <p:cNvGrpSpPr/>
          <p:nvPr/>
        </p:nvGrpSpPr>
        <p:grpSpPr>
          <a:xfrm>
            <a:off x="559817" y="1935722"/>
            <a:ext cx="8783192" cy="215394"/>
            <a:chOff x="1027113" y="204562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Setup Raspberry Pi OS with Raspberry Pi</a:t>
              </a: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Get Ready to connect with Raspberry Pi OS</a:t>
            </a:r>
          </a:p>
        </p:txBody>
      </p:sp>
      <p:grpSp>
        <p:nvGrpSpPr>
          <p:cNvPr id="3" name="그룹 2"/>
          <p:cNvGrpSpPr>
            <a:grpSpLocks noChangeAspect="1"/>
          </p:cNvGrpSpPr>
          <p:nvPr/>
        </p:nvGrpSpPr>
        <p:grpSpPr>
          <a:xfrm>
            <a:off x="557935" y="2232000"/>
            <a:ext cx="5040000" cy="2805437"/>
            <a:chOff x="5631116" y="3774520"/>
            <a:chExt cx="3712146" cy="2065465"/>
          </a:xfrm>
        </p:grpSpPr>
        <p:pic>
          <p:nvPicPr>
            <p:cNvPr id="16" name="그림 15">
              <a:extLst>
                <a:ext uri="{FF2B5EF4-FFF2-40B4-BE49-F238E27FC236}">
                  <a16:creationId xmlns:a16="http://schemas.microsoft.com/office/drawing/2014/main" id="{62787C3E-D2A4-4ECA-B745-1C0E94ACAB71}"/>
                </a:ext>
              </a:extLst>
            </p:cNvPr>
            <p:cNvPicPr>
              <a:picLocks noChangeAspect="1"/>
            </p:cNvPicPr>
            <p:nvPr/>
          </p:nvPicPr>
          <p:blipFill>
            <a:blip r:embed="rId3"/>
            <a:stretch>
              <a:fillRect/>
            </a:stretch>
          </p:blipFill>
          <p:spPr>
            <a:xfrm>
              <a:off x="5631116" y="3774520"/>
              <a:ext cx="3712146" cy="2065465"/>
            </a:xfrm>
            <a:prstGeom prst="rect">
              <a:avLst/>
            </a:prstGeom>
            <a:ln w="6350">
              <a:noFill/>
            </a:ln>
          </p:spPr>
        </p:pic>
        <p:sp>
          <p:nvSpPr>
            <p:cNvPr id="17" name="직사각형 16">
              <a:extLst>
                <a:ext uri="{FF2B5EF4-FFF2-40B4-BE49-F238E27FC236}">
                  <a16:creationId xmlns:a16="http://schemas.microsoft.com/office/drawing/2014/main" id="{24B2DA7F-B436-4761-A5B3-660BD2B2D1C2}"/>
                </a:ext>
              </a:extLst>
            </p:cNvPr>
            <p:cNvSpPr/>
            <p:nvPr/>
          </p:nvSpPr>
          <p:spPr>
            <a:xfrm>
              <a:off x="5646189" y="4411751"/>
              <a:ext cx="432686" cy="70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직사각형 20">
              <a:extLst>
                <a:ext uri="{FF2B5EF4-FFF2-40B4-BE49-F238E27FC236}">
                  <a16:creationId xmlns:a16="http://schemas.microsoft.com/office/drawing/2014/main" id="{D32D1A0E-C95B-4EBE-93A7-296B40BBC9AD}"/>
                </a:ext>
              </a:extLst>
            </p:cNvPr>
            <p:cNvSpPr/>
            <p:nvPr/>
          </p:nvSpPr>
          <p:spPr>
            <a:xfrm>
              <a:off x="6089725" y="4798253"/>
              <a:ext cx="527942" cy="538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 name="직사각형 21">
              <a:extLst>
                <a:ext uri="{FF2B5EF4-FFF2-40B4-BE49-F238E27FC236}">
                  <a16:creationId xmlns:a16="http://schemas.microsoft.com/office/drawing/2014/main" id="{245CB2C8-6DA6-438D-8C28-265ED9031E3C}"/>
                </a:ext>
              </a:extLst>
            </p:cNvPr>
            <p:cNvSpPr/>
            <p:nvPr/>
          </p:nvSpPr>
          <p:spPr>
            <a:xfrm>
              <a:off x="7385654" y="4493453"/>
              <a:ext cx="199880" cy="784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직사각형 22">
              <a:extLst>
                <a:ext uri="{FF2B5EF4-FFF2-40B4-BE49-F238E27FC236}">
                  <a16:creationId xmlns:a16="http://schemas.microsoft.com/office/drawing/2014/main" id="{677B86C3-1DE6-4C5B-9BDF-78CA16DDBF67}"/>
                </a:ext>
              </a:extLst>
            </p:cNvPr>
            <p:cNvSpPr/>
            <p:nvPr/>
          </p:nvSpPr>
          <p:spPr>
            <a:xfrm>
              <a:off x="6936989" y="4639098"/>
              <a:ext cx="627311" cy="168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 name="직사각형 23">
              <a:extLst>
                <a:ext uri="{FF2B5EF4-FFF2-40B4-BE49-F238E27FC236}">
                  <a16:creationId xmlns:a16="http://schemas.microsoft.com/office/drawing/2014/main" id="{10EA3A71-A0A5-4603-B729-0FED5E345FB1}"/>
                </a:ext>
              </a:extLst>
            </p:cNvPr>
            <p:cNvSpPr/>
            <p:nvPr/>
          </p:nvSpPr>
          <p:spPr>
            <a:xfrm>
              <a:off x="5637259" y="3839120"/>
              <a:ext cx="85790" cy="873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2" name="직사각형 31"/>
          <p:cNvSpPr/>
          <p:nvPr/>
        </p:nvSpPr>
        <p:spPr>
          <a:xfrm>
            <a:off x="5703683" y="2175461"/>
            <a:ext cx="3773803" cy="3464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solidFill>
                <a:latin typeface="SamsungOne-400" panose="020B0503030303020204" pitchFamily="34" charset="0"/>
                <a:ea typeface="SamsungOne-400" panose="020B0503030303020204" pitchFamily="34" charset="0"/>
              </a:rPr>
              <a:t>Set up the Raspberry Pi by connecting keyboard and mouse.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Learn an easier way of using it from your PC instead of controlling it with I/O Interface (ex. keyboard, mouse…) connected directly to Raspberry Pi.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Among several ways to connect Raspberry Pi remotely, we will use SSH and VNC.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To enable SSH and VNC, </a:t>
            </a:r>
          </a:p>
          <a:p>
            <a:pPr marL="171450" lvl="1">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Click the Raspberry Pi menus:</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p>
          <a:p>
            <a:pPr marL="171450" lvl="1">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Select Preferences </a:t>
            </a:r>
          </a:p>
          <a:p>
            <a:pPr marL="171450" lvl="1">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Select Raspberry Pi Configuration Interface </a:t>
            </a:r>
          </a:p>
          <a:p>
            <a:pPr marL="171450" lvl="1">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Tick Enable in SSH</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and VNC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35" name="그림 34">
            <a:extLst>
              <a:ext uri="{FF2B5EF4-FFF2-40B4-BE49-F238E27FC236}">
                <a16:creationId xmlns:a16="http://schemas.microsoft.com/office/drawing/2014/main" id="{62787C3E-D2A4-4ECA-B745-1C0E94ACAB71}"/>
              </a:ext>
            </a:extLst>
          </p:cNvPr>
          <p:cNvPicPr>
            <a:picLocks noChangeAspect="1"/>
          </p:cNvPicPr>
          <p:nvPr/>
        </p:nvPicPr>
        <p:blipFill rotWithShape="1">
          <a:blip r:embed="rId3"/>
          <a:srcRect l="195" t="2900" r="97553" b="93283"/>
          <a:stretch/>
        </p:blipFill>
        <p:spPr>
          <a:xfrm>
            <a:off x="784860" y="2244305"/>
            <a:ext cx="324114" cy="305855"/>
          </a:xfrm>
          <a:prstGeom prst="rect">
            <a:avLst/>
          </a:prstGeom>
          <a:solidFill>
            <a:schemeClr val="bg1"/>
          </a:solidFill>
          <a:ln w="12700">
            <a:solidFill>
              <a:srgbClr val="FF0000"/>
            </a:solidFill>
          </a:ln>
        </p:spPr>
      </p:pic>
      <p:sp>
        <p:nvSpPr>
          <p:cNvPr id="37" name="직사각형 36"/>
          <p:cNvSpPr/>
          <p:nvPr/>
        </p:nvSpPr>
        <p:spPr>
          <a:xfrm>
            <a:off x="2920395" y="2540009"/>
            <a:ext cx="956248" cy="26919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Interfaces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nvGrpSpPr>
          <p:cNvPr id="6" name="그룹 5"/>
          <p:cNvGrpSpPr/>
          <p:nvPr/>
        </p:nvGrpSpPr>
        <p:grpSpPr>
          <a:xfrm>
            <a:off x="3192780" y="3258522"/>
            <a:ext cx="1917997" cy="498176"/>
            <a:chOff x="3192780" y="3258522"/>
            <a:chExt cx="1917997" cy="498176"/>
          </a:xfrm>
        </p:grpSpPr>
        <p:sp>
          <p:nvSpPr>
            <p:cNvPr id="38" name="직사각형 37"/>
            <p:cNvSpPr/>
            <p:nvPr/>
          </p:nvSpPr>
          <p:spPr>
            <a:xfrm>
              <a:off x="3982448" y="3258522"/>
              <a:ext cx="1128329" cy="49817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SSH: Enable</a:t>
              </a:r>
            </a:p>
            <a:p>
              <a:pPr algn="ctr"/>
              <a:r>
                <a:rPr lang="en-US" altLang="ko-KR" sz="1300" b="1" dirty="0">
                  <a:solidFill>
                    <a:schemeClr val="bg1"/>
                  </a:solidFill>
                  <a:latin typeface="SamsungOne-400" panose="020B0503030303020204" pitchFamily="34" charset="0"/>
                  <a:ea typeface="SamsungOne-400" panose="020B0503030303020204" pitchFamily="34" charset="0"/>
                </a:rPr>
                <a:t>VNC: Enable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4" name="직선 화살표 연결선 3"/>
            <p:cNvCxnSpPr/>
            <p:nvPr/>
          </p:nvCxnSpPr>
          <p:spPr>
            <a:xfrm flipH="1">
              <a:off x="3192780" y="3497580"/>
              <a:ext cx="792480"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그룹 9"/>
          <p:cNvGrpSpPr/>
          <p:nvPr/>
        </p:nvGrpSpPr>
        <p:grpSpPr>
          <a:xfrm>
            <a:off x="1146830" y="3675402"/>
            <a:ext cx="2251689" cy="620768"/>
            <a:chOff x="1146830" y="3675402"/>
            <a:chExt cx="2251689" cy="620768"/>
          </a:xfrm>
        </p:grpSpPr>
        <p:sp>
          <p:nvSpPr>
            <p:cNvPr id="36" name="직사각형 35"/>
            <p:cNvSpPr/>
            <p:nvPr/>
          </p:nvSpPr>
          <p:spPr>
            <a:xfrm>
              <a:off x="1146830" y="4026976"/>
              <a:ext cx="2251689" cy="26919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Raspberry Pi Configuration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8" name="직선 화살표 연결선 7"/>
            <p:cNvCxnSpPr/>
            <p:nvPr/>
          </p:nvCxnSpPr>
          <p:spPr>
            <a:xfrm flipV="1">
              <a:off x="1524000" y="3675402"/>
              <a:ext cx="0" cy="35157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그룹 38"/>
          <p:cNvGrpSpPr/>
          <p:nvPr/>
        </p:nvGrpSpPr>
        <p:grpSpPr>
          <a:xfrm>
            <a:off x="1165860" y="2543433"/>
            <a:ext cx="1395470" cy="518353"/>
            <a:chOff x="1165860" y="2543433"/>
            <a:chExt cx="1395470" cy="518353"/>
          </a:xfrm>
        </p:grpSpPr>
        <p:sp>
          <p:nvSpPr>
            <p:cNvPr id="34" name="직사각형 33"/>
            <p:cNvSpPr/>
            <p:nvPr/>
          </p:nvSpPr>
          <p:spPr>
            <a:xfrm>
              <a:off x="1416312" y="2543433"/>
              <a:ext cx="1145018" cy="266700"/>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Preferences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4" name="직선 화살표 연결선 13"/>
            <p:cNvCxnSpPr/>
            <p:nvPr/>
          </p:nvCxnSpPr>
          <p:spPr>
            <a:xfrm flipH="1">
              <a:off x="1165860" y="2811780"/>
              <a:ext cx="251460" cy="25000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 name="직선 화살표 연결선 40"/>
          <p:cNvCxnSpPr>
            <a:endCxn id="22" idx="0"/>
          </p:cNvCxnSpPr>
          <p:nvPr/>
        </p:nvCxnSpPr>
        <p:spPr>
          <a:xfrm>
            <a:off x="3075769" y="2786447"/>
            <a:ext cx="0" cy="4220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A8B5A227-85A1-4555-83B9-4A0AE8FB777C}"/>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9" name="직사각형 18">
            <a:extLst>
              <a:ext uri="{FF2B5EF4-FFF2-40B4-BE49-F238E27FC236}">
                <a16:creationId xmlns:a16="http://schemas.microsoft.com/office/drawing/2014/main" id="{2CCB12FD-74FC-4E9E-A3BF-D3BA5CD54199}"/>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Làm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quen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với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 </a:t>
            </a:r>
          </a:p>
        </p:txBody>
      </p:sp>
    </p:spTree>
    <p:extLst>
      <p:ext uri="{BB962C8B-B14F-4D97-AF65-F5344CB8AC3E}">
        <p14:creationId xmlns:p14="http://schemas.microsoft.com/office/powerpoint/2010/main" val="2646975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45625"/>
            <a:chExt cx="8785225" cy="215444"/>
          </a:xfrm>
        </p:grpSpPr>
        <p:sp>
          <p:nvSpPr>
            <p:cNvPr id="19" name="직사각형 18">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19">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Setup Raspberry Pi OS with Raspberry Pi</a:t>
              </a:r>
            </a:p>
          </p:txBody>
        </p:sp>
      </p:gr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Get Ready to connect with Raspberry Pi OS</a:t>
            </a:r>
          </a:p>
        </p:txBody>
      </p:sp>
      <p:grpSp>
        <p:nvGrpSpPr>
          <p:cNvPr id="2" name="그룹 1"/>
          <p:cNvGrpSpPr>
            <a:grpSpLocks noChangeAspect="1"/>
          </p:cNvGrpSpPr>
          <p:nvPr/>
        </p:nvGrpSpPr>
        <p:grpSpPr>
          <a:xfrm>
            <a:off x="557935" y="2232000"/>
            <a:ext cx="5040000" cy="2804293"/>
            <a:chOff x="595809" y="2582239"/>
            <a:chExt cx="5458395" cy="3037091"/>
          </a:xfrm>
        </p:grpSpPr>
        <p:pic>
          <p:nvPicPr>
            <p:cNvPr id="24" name="그림 23">
              <a:extLst>
                <a:ext uri="{FF2B5EF4-FFF2-40B4-BE49-F238E27FC236}">
                  <a16:creationId xmlns:a16="http://schemas.microsoft.com/office/drawing/2014/main" id="{6920A764-7D16-4255-B137-916C951C4A1E}"/>
                </a:ext>
              </a:extLst>
            </p:cNvPr>
            <p:cNvPicPr>
              <a:picLocks noChangeAspect="1"/>
            </p:cNvPicPr>
            <p:nvPr/>
          </p:nvPicPr>
          <p:blipFill>
            <a:blip r:embed="rId3"/>
            <a:stretch>
              <a:fillRect/>
            </a:stretch>
          </p:blipFill>
          <p:spPr>
            <a:xfrm>
              <a:off x="595809" y="2582239"/>
              <a:ext cx="5458395" cy="3037091"/>
            </a:xfrm>
            <a:prstGeom prst="rect">
              <a:avLst/>
            </a:prstGeom>
          </p:spPr>
        </p:pic>
        <p:sp>
          <p:nvSpPr>
            <p:cNvPr id="29" name="직사각형 28">
              <a:extLst>
                <a:ext uri="{FF2B5EF4-FFF2-40B4-BE49-F238E27FC236}">
                  <a16:creationId xmlns:a16="http://schemas.microsoft.com/office/drawing/2014/main" id="{BB90D884-A24A-45A5-986F-7EC24F9F336A}"/>
                </a:ext>
              </a:extLst>
            </p:cNvPr>
            <p:cNvSpPr/>
            <p:nvPr/>
          </p:nvSpPr>
          <p:spPr>
            <a:xfrm>
              <a:off x="2228444" y="4413248"/>
              <a:ext cx="132666" cy="990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1" name="직사각형 30">
              <a:extLst>
                <a:ext uri="{FF2B5EF4-FFF2-40B4-BE49-F238E27FC236}">
                  <a16:creationId xmlns:a16="http://schemas.microsoft.com/office/drawing/2014/main" id="{443A77F5-A105-49F9-AB0D-EAAB9DDA4968}"/>
                </a:ext>
              </a:extLst>
            </p:cNvPr>
            <p:cNvSpPr/>
            <p:nvPr/>
          </p:nvSpPr>
          <p:spPr>
            <a:xfrm>
              <a:off x="2539078" y="4471383"/>
              <a:ext cx="298795" cy="81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2" name="직사각형 31">
              <a:extLst>
                <a:ext uri="{FF2B5EF4-FFF2-40B4-BE49-F238E27FC236}">
                  <a16:creationId xmlns:a16="http://schemas.microsoft.com/office/drawing/2014/main" id="{96A6AA3D-CB75-4AB8-8E73-9E244BB97DAC}"/>
                </a:ext>
              </a:extLst>
            </p:cNvPr>
            <p:cNvSpPr/>
            <p:nvPr/>
          </p:nvSpPr>
          <p:spPr>
            <a:xfrm>
              <a:off x="2409216" y="4471383"/>
              <a:ext cx="126718" cy="81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5" name="그룹 24">
            <a:extLst>
              <a:ext uri="{FF2B5EF4-FFF2-40B4-BE49-F238E27FC236}">
                <a16:creationId xmlns:a16="http://schemas.microsoft.com/office/drawing/2014/main" id="{3255ED9D-E2F9-4A9C-BACB-A6BF62ED5277}"/>
              </a:ext>
            </a:extLst>
          </p:cNvPr>
          <p:cNvGrpSpPr/>
          <p:nvPr/>
        </p:nvGrpSpPr>
        <p:grpSpPr>
          <a:xfrm>
            <a:off x="5925339" y="3444404"/>
            <a:ext cx="1123494" cy="276999"/>
            <a:chOff x="3716526" y="2460828"/>
            <a:chExt cx="1123494" cy="276999"/>
          </a:xfrm>
        </p:grpSpPr>
        <p:sp>
          <p:nvSpPr>
            <p:cNvPr id="26" name="TextBox 25">
              <a:extLst>
                <a:ext uri="{FF2B5EF4-FFF2-40B4-BE49-F238E27FC236}">
                  <a16:creationId xmlns:a16="http://schemas.microsoft.com/office/drawing/2014/main" id="{57057723-8366-4238-BDDC-C23BA9C1FD07}"/>
                </a:ext>
              </a:extLst>
            </p:cNvPr>
            <p:cNvSpPr txBox="1"/>
            <p:nvPr/>
          </p:nvSpPr>
          <p:spPr>
            <a:xfrm>
              <a:off x="3800650" y="2460828"/>
              <a:ext cx="1039370"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ifconfig</a:t>
              </a:r>
            </a:p>
          </p:txBody>
        </p:sp>
        <p:sp>
          <p:nvSpPr>
            <p:cNvPr id="27" name="직사각형 26">
              <a:extLst>
                <a:ext uri="{FF2B5EF4-FFF2-40B4-BE49-F238E27FC236}">
                  <a16:creationId xmlns:a16="http://schemas.microsoft.com/office/drawing/2014/main" id="{B903C0B9-DACF-4431-9C83-77BA46D7F7A2}"/>
                </a:ext>
              </a:extLst>
            </p:cNvPr>
            <p:cNvSpPr/>
            <p:nvPr/>
          </p:nvSpPr>
          <p:spPr>
            <a:xfrm>
              <a:off x="3716526" y="2460829"/>
              <a:ext cx="84124"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3" name="그룹 2">
            <a:extLst>
              <a:ext uri="{FF2B5EF4-FFF2-40B4-BE49-F238E27FC236}">
                <a16:creationId xmlns:a16="http://schemas.microsoft.com/office/drawing/2014/main" id="{24548BB3-C65C-42B9-98EA-F09F9A1BB454}"/>
              </a:ext>
            </a:extLst>
          </p:cNvPr>
          <p:cNvGrpSpPr/>
          <p:nvPr/>
        </p:nvGrpSpPr>
        <p:grpSpPr>
          <a:xfrm>
            <a:off x="5748950" y="2175461"/>
            <a:ext cx="3728536" cy="2300670"/>
            <a:chOff x="5831998" y="2175461"/>
            <a:chExt cx="3645488" cy="2300670"/>
          </a:xfrm>
        </p:grpSpPr>
        <p:sp>
          <p:nvSpPr>
            <p:cNvPr id="17" name="직사각형 16"/>
            <p:cNvSpPr/>
            <p:nvPr/>
          </p:nvSpPr>
          <p:spPr>
            <a:xfrm>
              <a:off x="5831999" y="2175461"/>
              <a:ext cx="3645487"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To connect a Raspberry Pi from other device, it is necessary to know the IP address of Raspberry Pi. </a:t>
              </a:r>
            </a:p>
            <a:p>
              <a:pPr marL="182563" indent="-182563">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To find the IP address of Raspberry Pi, open the terminal window, and</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type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ifconfig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endParaRPr>
            </a:p>
          </p:txBody>
        </p:sp>
        <p:sp>
          <p:nvSpPr>
            <p:cNvPr id="28" name="직사각형 27">
              <a:extLst>
                <a:ext uri="{FF2B5EF4-FFF2-40B4-BE49-F238E27FC236}">
                  <a16:creationId xmlns:a16="http://schemas.microsoft.com/office/drawing/2014/main" id="{2D3CA874-11BC-45F1-8750-B41B046BA635}"/>
                </a:ext>
              </a:extLst>
            </p:cNvPr>
            <p:cNvSpPr/>
            <p:nvPr/>
          </p:nvSpPr>
          <p:spPr>
            <a:xfrm>
              <a:off x="5831998" y="4130704"/>
              <a:ext cx="364548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 name="Rectangle 3"/>
          <p:cNvSpPr/>
          <p:nvPr/>
        </p:nvSpPr>
        <p:spPr>
          <a:xfrm>
            <a:off x="5748950" y="3937899"/>
            <a:ext cx="3662189" cy="1497846"/>
          </a:xfrm>
          <a:prstGeom prst="rect">
            <a:avLst/>
          </a:prstGeom>
          <a:solidFill>
            <a:schemeClr val="bg2"/>
          </a:solidFill>
        </p:spPr>
        <p:txBody>
          <a:bodyPr wrap="square">
            <a:spAutoFit/>
          </a:bodyPr>
          <a:lstStyle/>
          <a:p>
            <a:pPr>
              <a:spcAft>
                <a:spcPts val="800"/>
              </a:spcAft>
              <a:buClr>
                <a:srgbClr val="193EB0"/>
              </a:buClr>
            </a:pP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NOTE</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Take a note</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of the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inet</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IP address under wlan0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for later use.</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In case your device is disconnected, and you connect it again, the IP address may change. In such a case, run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ifconfig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to find the IP address.  </a:t>
            </a:r>
          </a:p>
        </p:txBody>
      </p:sp>
      <p:grpSp>
        <p:nvGrpSpPr>
          <p:cNvPr id="11" name="그룹 10"/>
          <p:cNvGrpSpPr/>
          <p:nvPr/>
        </p:nvGrpSpPr>
        <p:grpSpPr>
          <a:xfrm>
            <a:off x="1045844" y="3850392"/>
            <a:ext cx="1019582" cy="239643"/>
            <a:chOff x="1045844" y="3850392"/>
            <a:chExt cx="1019582" cy="239643"/>
          </a:xfrm>
        </p:grpSpPr>
        <p:sp>
          <p:nvSpPr>
            <p:cNvPr id="21" name="직사각형 20"/>
            <p:cNvSpPr/>
            <p:nvPr/>
          </p:nvSpPr>
          <p:spPr>
            <a:xfrm>
              <a:off x="1045844" y="3850392"/>
              <a:ext cx="669931" cy="23964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wlan0</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6" name="직선 화살표 연결선 5"/>
            <p:cNvCxnSpPr>
              <a:stCxn id="21" idx="3"/>
              <a:endCxn id="29" idx="1"/>
            </p:cNvCxnSpPr>
            <p:nvPr/>
          </p:nvCxnSpPr>
          <p:spPr>
            <a:xfrm flipV="1">
              <a:off x="1715775" y="3968399"/>
              <a:ext cx="349651" cy="18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그룹 9"/>
          <p:cNvGrpSpPr/>
          <p:nvPr/>
        </p:nvGrpSpPr>
        <p:grpSpPr>
          <a:xfrm>
            <a:off x="2060955" y="4051941"/>
            <a:ext cx="1353108" cy="796796"/>
            <a:chOff x="2060955" y="4051941"/>
            <a:chExt cx="1353108" cy="796796"/>
          </a:xfrm>
        </p:grpSpPr>
        <p:sp>
          <p:nvSpPr>
            <p:cNvPr id="22" name="직사각형 21"/>
            <p:cNvSpPr/>
            <p:nvPr/>
          </p:nvSpPr>
          <p:spPr>
            <a:xfrm>
              <a:off x="2060955" y="4609094"/>
              <a:ext cx="1353108" cy="23964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err="1">
                  <a:solidFill>
                    <a:schemeClr val="bg1"/>
                  </a:solidFill>
                  <a:latin typeface="SamsungOne-400" panose="020B0503030303020204" pitchFamily="34" charset="0"/>
                  <a:ea typeface="SamsungOne-400" panose="020B0503030303020204" pitchFamily="34" charset="0"/>
                </a:rPr>
                <a:t>Inet</a:t>
              </a:r>
              <a:r>
                <a:rPr lang="en-US" altLang="ko-KR" sz="1300" b="1" dirty="0">
                  <a:solidFill>
                    <a:schemeClr val="bg1"/>
                  </a:solidFill>
                  <a:latin typeface="SamsungOne-400" panose="020B0503030303020204" pitchFamily="34" charset="0"/>
                  <a:ea typeface="SamsungOne-400" panose="020B0503030303020204" pitchFamily="34" charset="0"/>
                </a:rPr>
                <a:t> 192.168.0.5</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8" name="직선 화살표 연결선 7"/>
            <p:cNvCxnSpPr/>
            <p:nvPr/>
          </p:nvCxnSpPr>
          <p:spPr>
            <a:xfrm flipV="1">
              <a:off x="2393764" y="4051941"/>
              <a:ext cx="0" cy="5498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637FCBA-76DD-4B7C-A1E6-3B05F12F96A8}"/>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34" name="직사각형 18">
            <a:extLst>
              <a:ext uri="{FF2B5EF4-FFF2-40B4-BE49-F238E27FC236}">
                <a16:creationId xmlns:a16="http://schemas.microsoft.com/office/drawing/2014/main" id="{E2123BC5-6E4B-467C-B692-09B9268A1E60}"/>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Làm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quen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với</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 </a:t>
            </a:r>
          </a:p>
        </p:txBody>
      </p:sp>
    </p:spTree>
    <p:extLst>
      <p:ext uri="{BB962C8B-B14F-4D97-AF65-F5344CB8AC3E}">
        <p14:creationId xmlns:p14="http://schemas.microsoft.com/office/powerpoint/2010/main" val="319939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vận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hành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Raspberry Pi</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9" y="4003785"/>
            <a:ext cx="7365988" cy="1087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1.1. </a:t>
            </a:r>
            <a:r>
              <a:rPr lang="en-US" altLang="ko-KR" sz="1799" dirty="0" err="1">
                <a:solidFill>
                  <a:srgbClr val="A6A6A6"/>
                </a:solidFill>
                <a:latin typeface="SamsungOne-400" panose="020B0503030303020204" pitchFamily="34" charset="0"/>
                <a:ea typeface="SamsungOne-400" panose="020B0503030303020204" pitchFamily="34" charset="0"/>
              </a:rPr>
              <a:t>Tổng</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quan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về</a:t>
            </a:r>
            <a:r>
              <a:rPr lang="en-US" altLang="ko-KR" sz="1799" dirty="0">
                <a:solidFill>
                  <a:srgbClr val="A6A6A6"/>
                </a:solidFill>
                <a:latin typeface="SamsungOne-400" panose="020B0503030303020204" pitchFamily="34" charset="0"/>
                <a:ea typeface="SamsungOne-400" panose="020B0503030303020204" pitchFamily="34" charset="0"/>
              </a:rPr>
              <a:t> Raspberry Pi</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1.2. </a:t>
            </a:r>
            <a:r>
              <a:rPr lang="en-US" altLang="ko-KR" sz="1799" dirty="0" err="1">
                <a:solidFill>
                  <a:srgbClr val="A6A6A6"/>
                </a:solidFill>
                <a:latin typeface="SamsungOne-400" panose="020B0503030303020204" pitchFamily="34" charset="0"/>
                <a:ea typeface="SamsungOne-400" panose="020B0503030303020204" pitchFamily="34" charset="0"/>
              </a:rPr>
              <a:t>Làm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quen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với</a:t>
            </a:r>
            <a:r>
              <a:rPr lang="en-US" altLang="ko-KR" sz="1799" dirty="0">
                <a:solidFill>
                  <a:srgbClr val="A6A6A6"/>
                </a:solidFill>
                <a:latin typeface="SamsungOne-400" panose="020B0503030303020204" pitchFamily="34" charset="0"/>
                <a:ea typeface="SamsungOne-400" panose="020B0503030303020204" pitchFamily="34" charset="0"/>
              </a:rPr>
              <a:t> Raspberry Pi </a:t>
            </a: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1.3. </a:t>
            </a:r>
            <a:r>
              <a:rPr kumimoji="1" lang="vi-VN" altLang="ko-KR" sz="1799" dirty="0">
                <a:solidFill>
                  <a:prstClr val="black">
                    <a:lumMod val="75000"/>
                    <a:lumOff val="25000"/>
                  </a:prstClr>
                </a:solidFill>
                <a:latin typeface="SamsungOne-700" panose="020B0803030303020204" pitchFamily="34" charset="0"/>
                <a:ea typeface="SamsungOne-700" panose="020B0803030303020204" pitchFamily="34" charset="0"/>
              </a:rPr>
              <a:t>Cấu hình môi trường thực hành</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3195589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8" name="직사각형 7">
            <a:extLst>
              <a:ext uri="{FF2B5EF4-FFF2-40B4-BE49-F238E27FC236}">
                <a16:creationId xmlns:a16="http://schemas.microsoft.com/office/drawing/2014/main" id="{36EDC45F-392A-4DEE-A7ED-A357FFEEFE1B}"/>
              </a:ext>
            </a:extLst>
          </p:cNvPr>
          <p:cNvSpPr/>
          <p:nvPr/>
        </p:nvSpPr>
        <p:spPr>
          <a:xfrm>
            <a:off x="580400" y="1848919"/>
            <a:ext cx="8619172" cy="1247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Gắn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thẻ</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nhớ</a:t>
            </a:r>
            <a:r>
              <a:rPr lang="en-US" altLang="ko-KR" sz="1401" dirty="0">
                <a:solidFill>
                  <a:schemeClr val="tx1"/>
                </a:solidFill>
                <a:latin typeface="SamsungOne-400" panose="020B0503030303020204" pitchFamily="34" charset="0"/>
                <a:ea typeface="SamsungOne-400" panose="020B0503030303020204" pitchFamily="34" charset="0"/>
              </a:rPr>
              <a:t> SD </a:t>
            </a:r>
            <a:r>
              <a:rPr lang="en-US" altLang="ko-KR" sz="1401" dirty="0" err="1">
                <a:solidFill>
                  <a:schemeClr val="tx1"/>
                </a:solidFill>
                <a:latin typeface="SamsungOne-400" panose="020B0503030303020204" pitchFamily="34" charset="0"/>
                <a:ea typeface="SamsungOne-400" panose="020B0503030303020204" pitchFamily="34" charset="0"/>
              </a:rPr>
              <a:t>vào</a:t>
            </a:r>
            <a:r>
              <a:rPr lang="en-US" altLang="ko-KR" sz="1401" dirty="0">
                <a:solidFill>
                  <a:schemeClr val="tx1"/>
                </a:solidFill>
                <a:latin typeface="SamsungOne-400" panose="020B0503030303020204" pitchFamily="34" charset="0"/>
                <a:ea typeface="SamsungOne-400" panose="020B0503030303020204" pitchFamily="34" charset="0"/>
              </a:rPr>
              <a:t> Raspberry Pi</a:t>
            </a:r>
          </a:p>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Kết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nối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màn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hình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mạng</a:t>
            </a:r>
            <a:r>
              <a:rPr lang="en-US" altLang="ko-KR" sz="1401" dirty="0">
                <a:solidFill>
                  <a:schemeClr val="tx1"/>
                </a:solidFill>
                <a:latin typeface="SamsungOne-400" panose="020B0503030303020204" pitchFamily="34" charset="0"/>
                <a:ea typeface="SamsungOne-400" panose="020B0503030303020204" pitchFamily="34" charset="0"/>
              </a:rPr>
              <a:t> LAN, </a:t>
            </a:r>
            <a:r>
              <a:rPr lang="en-US" altLang="ko-KR" sz="1401" dirty="0" err="1">
                <a:solidFill>
                  <a:schemeClr val="tx1"/>
                </a:solidFill>
                <a:latin typeface="SamsungOne-400" panose="020B0503030303020204" pitchFamily="34" charset="0"/>
                <a:ea typeface="SamsungOne-400" panose="020B0503030303020204" pitchFamily="34" charset="0"/>
              </a:rPr>
              <a:t>bàn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phím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dây</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chuột</a:t>
            </a:r>
            <a:endParaRPr lang="en-US" altLang="ko-KR" sz="1401" dirty="0">
              <a:solidFill>
                <a:schemeClr val="tx1"/>
              </a:solidFill>
              <a:latin typeface="SamsungOne-400" panose="020B0503030303020204" pitchFamily="34" charset="0"/>
              <a:ea typeface="SamsungOne-400" panose="020B0503030303020204" pitchFamily="34" charset="0"/>
            </a:endParaRPr>
          </a:p>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Khởi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khi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nối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dây</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nguồn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Không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có</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nút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nguồn</a:t>
            </a:r>
            <a:r>
              <a:rPr lang="en-US" altLang="ko-KR" sz="1401" dirty="0">
                <a:solidFill>
                  <a:schemeClr val="tx1"/>
                </a:solidFill>
                <a:latin typeface="SamsungOne-400" panose="020B0503030303020204" pitchFamily="34" charset="0"/>
                <a:ea typeface="SamsungOne-400" panose="020B0503030303020204" pitchFamily="34" charset="0"/>
              </a:rPr>
              <a:t>)</a:t>
            </a:r>
          </a:p>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Kiểm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địa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chỉ</a:t>
            </a:r>
            <a:r>
              <a:rPr lang="en-US" altLang="ko-KR" sz="1401" dirty="0">
                <a:solidFill>
                  <a:schemeClr val="tx1"/>
                </a:solidFill>
                <a:latin typeface="SamsungOne-400" panose="020B0503030303020204" pitchFamily="34" charset="0"/>
                <a:ea typeface="SamsungOne-400" panose="020B0503030303020204" pitchFamily="34" charset="0"/>
              </a:rPr>
              <a:t> IP/</a:t>
            </a:r>
            <a:r>
              <a:rPr lang="en-US" altLang="ko-KR" sz="1401" dirty="0" err="1">
                <a:solidFill>
                  <a:schemeClr val="tx1"/>
                </a:solidFill>
                <a:latin typeface="SamsungOne-400" panose="020B0503030303020204" pitchFamily="34" charset="0"/>
                <a:ea typeface="SamsungOne-400" panose="020B0503030303020204" pitchFamily="34" charset="0"/>
              </a:rPr>
              <a:t>địa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chỉ</a:t>
            </a:r>
            <a:r>
              <a:rPr lang="en-US" altLang="ko-KR" sz="1401" dirty="0">
                <a:solidFill>
                  <a:schemeClr val="tx1"/>
                </a:solidFill>
                <a:latin typeface="SamsungOne-400" panose="020B0503030303020204" pitchFamily="34" charset="0"/>
                <a:ea typeface="SamsungOne-400" panose="020B0503030303020204" pitchFamily="34" charset="0"/>
              </a:rPr>
              <a:t> MAC </a:t>
            </a:r>
          </a:p>
        </p:txBody>
      </p:sp>
      <p:sp>
        <p:nvSpPr>
          <p:cNvPr id="9" name="object 9">
            <a:extLst>
              <a:ext uri="{FF2B5EF4-FFF2-40B4-BE49-F238E27FC236}">
                <a16:creationId xmlns:a16="http://schemas.microsoft.com/office/drawing/2014/main" id="{04DDB449-EE8D-43D3-A91A-8309DDAC2412}"/>
              </a:ext>
            </a:extLst>
          </p:cNvPr>
          <p:cNvSpPr txBox="1"/>
          <p:nvPr/>
        </p:nvSpPr>
        <p:spPr>
          <a:xfrm>
            <a:off x="696854" y="3200413"/>
            <a:ext cx="2412106" cy="338447"/>
          </a:xfrm>
          <a:prstGeom prst="rect">
            <a:avLst/>
          </a:prstGeom>
          <a:solidFill>
            <a:srgbClr val="000000"/>
          </a:solidFill>
        </p:spPr>
        <p:txBody>
          <a:bodyPr vert="horz" wrap="square" lIns="0" tIns="0" rIns="0" bIns="0" rtlCol="0" anchor="ctr">
            <a:noAutofit/>
            <a:scene3d>
              <a:camera prst="orthographicFront"/>
              <a:lightRig rig="threePt" dir="t"/>
            </a:scene3d>
            <a:sp3d>
              <a:bevelB w="0" h="1270"/>
            </a:sp3d>
          </a:bodyPr>
          <a:lstStyle>
            <a:defPPr>
              <a:defRPr lang="ko-KR"/>
            </a:defPPr>
            <a:lvl1pPr marL="71099" algn="ctr">
              <a:spcBef>
                <a:spcPts val="490"/>
              </a:spcBef>
              <a:defRPr sz="1400" spc="-5">
                <a:solidFill>
                  <a:srgbClr val="00FF00"/>
                </a:solidFill>
                <a:latin typeface="SamsungOne-700" panose="020B0803030303020204" pitchFamily="34" charset="0"/>
                <a:ea typeface="SamsungOne-700" panose="020B0803030303020204" pitchFamily="34" charset="0"/>
                <a:cs typeface="Courier New"/>
              </a:defRPr>
            </a:lvl1pPr>
          </a:lstStyle>
          <a:p>
            <a:r>
              <a:rPr sz="1401" dirty="0" err="1"/>
              <a:t>pi@raspberryPi</a:t>
            </a:r>
            <a:r>
              <a:rPr sz="1401" dirty="0"/>
              <a:t>:</a:t>
            </a:r>
            <a:r>
              <a:rPr sz="1401" dirty="0">
                <a:solidFill>
                  <a:srgbClr val="00B0F0"/>
                </a:solidFill>
              </a:rPr>
              <a:t>~ $</a:t>
            </a:r>
            <a:r>
              <a:rPr lang="en-US" sz="1401" dirty="0">
                <a:solidFill>
                  <a:srgbClr val="FFFFFF"/>
                </a:solidFill>
              </a:rPr>
              <a:t>ifconfig</a:t>
            </a:r>
            <a:endParaRPr sz="1401" dirty="0">
              <a:solidFill>
                <a:srgbClr val="FFFFFF"/>
              </a:solidFill>
            </a:endParaRPr>
          </a:p>
        </p:txBody>
      </p:sp>
      <p:sp>
        <p:nvSpPr>
          <p:cNvPr id="6" name="직사각형 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Cấu hình môi trường thực hành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771172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FD4739A5-5CD6-4066-B857-01C8BB4C061A}"/>
              </a:ext>
            </a:extLst>
          </p:cNvPr>
          <p:cNvGrpSpPr/>
          <p:nvPr/>
        </p:nvGrpSpPr>
        <p:grpSpPr>
          <a:xfrm>
            <a:off x="561235" y="1896432"/>
            <a:ext cx="8780379" cy="215572"/>
            <a:chOff x="1027113" y="2045625"/>
            <a:chExt cx="8785225" cy="215691"/>
          </a:xfrm>
        </p:grpSpPr>
        <p:sp>
          <p:nvSpPr>
            <p:cNvPr id="14" name="직사각형 13">
              <a:extLst>
                <a:ext uri="{FF2B5EF4-FFF2-40B4-BE49-F238E27FC236}">
                  <a16:creationId xmlns:a16="http://schemas.microsoft.com/office/drawing/2014/main" id="{D38E420D-8102-4AD8-93CD-4C2535CC9C6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15" name="직사각형 14">
              <a:extLst>
                <a:ext uri="{FF2B5EF4-FFF2-40B4-BE49-F238E27FC236}">
                  <a16:creationId xmlns:a16="http://schemas.microsoft.com/office/drawing/2014/main" id="{3CB52929-6B3A-42CB-918B-C1D702FF40AA}"/>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Control Raspberry Pi with your Windows PC(PuTTY)</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B3CA3967-67D6-402C-A220-E37F45916CFC}"/>
              </a:ext>
            </a:extLst>
          </p:cNvPr>
          <p:cNvSpPr/>
          <p:nvPr/>
        </p:nvSpPr>
        <p:spPr>
          <a:xfrm>
            <a:off x="713552" y="2142246"/>
            <a:ext cx="8332309" cy="1950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526" indent="-182526">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In</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order to avoid inconvenience of connecting keyboard and mouse to the Raspberry Pi board, we are going to know how to control Raspberry Pi remotely from a Windows computer and easily transfer files without connecting a keyboard, mouse, and monitor directly to the Raspberry Pi. </a:t>
            </a:r>
          </a:p>
          <a:p>
            <a:pPr marL="182526" indent="-182526">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It is possible to access your Raspberry Pi’s desktop or command line from anywhere in the same network using the Secure Shell (SSH) protocol. Putty is the greatest way to access to the command line. It is widely used as SSH Client software in Windows. </a:t>
            </a:r>
          </a:p>
          <a:p>
            <a:pPr marL="182526" indent="-182526">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Access the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PuTTY’s</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official website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hlinkClick r:id="rId3"/>
              </a:rPr>
              <a:t>https://www.putty.org/</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in your Windows PC. Find the “Download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seen below and click ‘</a:t>
            </a:r>
            <a:r>
              <a:rPr lang="en-US" altLang="ko-KR" sz="1300" u="sng" dirty="0">
                <a:solidFill>
                  <a:prstClr val="black">
                    <a:lumMod val="85000"/>
                    <a:lumOff val="15000"/>
                  </a:prstClr>
                </a:solidFill>
                <a:latin typeface="SamsungOne-400" panose="020B0503030303020204" pitchFamily="34" charset="0"/>
                <a:ea typeface="SamsungOne-400" panose="020B0503030303020204" pitchFamily="34" charset="0"/>
              </a:rPr>
              <a:t>here</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8" name="직사각형 17">
            <a:extLst>
              <a:ext uri="{FF2B5EF4-FFF2-40B4-BE49-F238E27FC236}">
                <a16:creationId xmlns:a16="http://schemas.microsoft.com/office/drawing/2014/main" id="{431D0500-3775-4818-A865-B6C6E746FF40}"/>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25" name="그룹 24">
            <a:extLst>
              <a:ext uri="{FF2B5EF4-FFF2-40B4-BE49-F238E27FC236}">
                <a16:creationId xmlns:a16="http://schemas.microsoft.com/office/drawing/2014/main" id="{4828D7FC-ACA8-4E8A-B6A9-80CFC4971B3C}"/>
              </a:ext>
            </a:extLst>
          </p:cNvPr>
          <p:cNvGrpSpPr/>
          <p:nvPr/>
        </p:nvGrpSpPr>
        <p:grpSpPr>
          <a:xfrm>
            <a:off x="713550" y="4138914"/>
            <a:ext cx="8665664" cy="1785045"/>
            <a:chOff x="559817" y="4154028"/>
            <a:chExt cx="8665664" cy="1785045"/>
          </a:xfrm>
        </p:grpSpPr>
        <p:sp>
          <p:nvSpPr>
            <p:cNvPr id="26" name="모서리가 둥근 직사각형 4">
              <a:extLst>
                <a:ext uri="{FF2B5EF4-FFF2-40B4-BE49-F238E27FC236}">
                  <a16:creationId xmlns:a16="http://schemas.microsoft.com/office/drawing/2014/main" id="{49DC6721-CAB7-4B2E-96A1-9BC3596059B9}"/>
                </a:ext>
              </a:extLst>
            </p:cNvPr>
            <p:cNvSpPr/>
            <p:nvPr/>
          </p:nvSpPr>
          <p:spPr>
            <a:xfrm>
              <a:off x="559817" y="4154028"/>
              <a:ext cx="8665664" cy="1785045"/>
            </a:xfrm>
            <a:prstGeom prst="roundRect">
              <a:avLst>
                <a:gd name="adj" fmla="val 0"/>
              </a:avLst>
            </a:prstGeom>
            <a:solidFill>
              <a:srgbClr val="FCFCFC"/>
            </a:solidFill>
            <a:ln w="635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a:t>
              </a:r>
              <a:endParaRPr lang="ko-KR" altLang="en-US" dirty="0"/>
            </a:p>
          </p:txBody>
        </p:sp>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182" y="4418090"/>
              <a:ext cx="1341301" cy="1288700"/>
            </a:xfrm>
            <a:prstGeom prst="rect">
              <a:avLst/>
            </a:prstGeom>
            <a:ln w="6350">
              <a:solidFill>
                <a:schemeClr val="bg1">
                  <a:lumMod val="85000"/>
                </a:schemeClr>
              </a:solidFill>
            </a:ln>
          </p:spPr>
        </p:pic>
        <p:sp>
          <p:nvSpPr>
            <p:cNvPr id="28" name="직사각형 27"/>
            <p:cNvSpPr/>
            <p:nvPr/>
          </p:nvSpPr>
          <p:spPr>
            <a:xfrm>
              <a:off x="2223854" y="4360318"/>
              <a:ext cx="6788718" cy="1380378"/>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sp3d>
            </a:bodyPr>
            <a:lstStyle/>
            <a:p>
              <a:pPr defTabSz="914400">
                <a:lnSpc>
                  <a:spcPct val="150000"/>
                </a:lnSpc>
              </a:pPr>
              <a:r>
                <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rPr>
                <a:t>Download </a:t>
              </a: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rPr>
                <a:t>PuTTY</a:t>
              </a:r>
              <a:endPar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endParaRPr>
            </a:p>
            <a:p>
              <a:pPr defTabSz="914400">
                <a:lnSpc>
                  <a:spcPct val="150000"/>
                </a:lnSpc>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PuTTY is an SSH and telnet client, developed originally by Simon Tatham for the Windows platform.</a:t>
              </a:r>
            </a:p>
            <a:p>
              <a:pPr defTabSz="914400">
                <a:lnSpc>
                  <a:spcPct val="150000"/>
                </a:lnSpc>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PuTTY is open-source software that is available with source code and is developed and supported by </a:t>
              </a:r>
              <a:b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 group of volunteers.</a:t>
              </a:r>
            </a:p>
            <a:p>
              <a:pPr defTabSz="914400">
                <a:lnSpc>
                  <a:spcPct val="150000"/>
                </a:lnSpc>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You can download PuTTY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hlinkClick r:id="rId5" action="ppaction://hlinkfile"/>
                </a:rPr>
                <a:t>here</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9" name="Rectangle 5"/>
          <p:cNvSpPr/>
          <p:nvPr/>
        </p:nvSpPr>
        <p:spPr>
          <a:xfrm>
            <a:off x="4057651" y="5495925"/>
            <a:ext cx="409574" cy="2285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0546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Cách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vận</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hành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Raspberry Pi</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9" y="4003787"/>
            <a:ext cx="7365988"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Tổng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quan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về</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Raspberry Pi</a:t>
            </a:r>
          </a:p>
          <a:p>
            <a:pPr marL="176201" indent="-176201"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Làm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quen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với</a:t>
            </a:r>
            <a:r>
              <a:rPr lang="en-US" altLang="ko-KR" dirty="0">
                <a:solidFill>
                  <a:srgbClr val="A6A6A6"/>
                </a:solidFill>
                <a:latin typeface="SamsungOne-400" panose="020B0503030303020204" pitchFamily="34" charset="0"/>
                <a:ea typeface="SamsungOne-400" panose="020B0503030303020204" pitchFamily="34" charset="0"/>
              </a:rPr>
              <a:t> Raspberry Pi</a:t>
            </a:r>
          </a:p>
          <a:p>
            <a:pPr marL="176201" indent="-176201"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vi-VN" altLang="ko-KR" dirty="0">
                <a:solidFill>
                  <a:srgbClr val="A6A6A6"/>
                </a:solidFill>
                <a:latin typeface="SamsungOne-400" panose="020B0503030303020204" pitchFamily="34" charset="0"/>
                <a:ea typeface="SamsungOne-400" panose="020B0503030303020204" pitchFamily="34" charset="0"/>
              </a:rPr>
              <a:t>Cấu hình môi trường thực hành</a:t>
            </a:r>
            <a:endParaRPr lang="en-US" altLang="ko-KR"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117607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FD4739A5-5CD6-4066-B857-01C8BB4C061A}"/>
              </a:ext>
            </a:extLst>
          </p:cNvPr>
          <p:cNvGrpSpPr/>
          <p:nvPr/>
        </p:nvGrpSpPr>
        <p:grpSpPr>
          <a:xfrm>
            <a:off x="561235" y="1894012"/>
            <a:ext cx="8780379" cy="215572"/>
            <a:chOff x="1027113" y="2045625"/>
            <a:chExt cx="8785225" cy="215691"/>
          </a:xfrm>
        </p:grpSpPr>
        <p:sp>
          <p:nvSpPr>
            <p:cNvPr id="14" name="직사각형 13">
              <a:extLst>
                <a:ext uri="{FF2B5EF4-FFF2-40B4-BE49-F238E27FC236}">
                  <a16:creationId xmlns:a16="http://schemas.microsoft.com/office/drawing/2014/main" id="{D38E420D-8102-4AD8-93CD-4C2535CC9C6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15" name="직사각형 14">
              <a:extLst>
                <a:ext uri="{FF2B5EF4-FFF2-40B4-BE49-F238E27FC236}">
                  <a16:creationId xmlns:a16="http://schemas.microsoft.com/office/drawing/2014/main" id="{3CB52929-6B3A-42CB-918B-C1D702FF40AA}"/>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Control Raspberry Pi with your Windows PC(PuTTY)</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B3CA3967-67D6-402C-A220-E37F45916CFC}"/>
              </a:ext>
            </a:extLst>
          </p:cNvPr>
          <p:cNvSpPr/>
          <p:nvPr/>
        </p:nvSpPr>
        <p:spPr>
          <a:xfrm>
            <a:off x="713552" y="2135281"/>
            <a:ext cx="8332309" cy="1299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55" indent="-182455">
              <a:spcAft>
                <a:spcPts val="600"/>
              </a:spcAft>
              <a:buClr>
                <a:srgbClr val="193EB0"/>
              </a:buClr>
              <a:buFont typeface="SamsungOne 400" panose="020B0503030303020204" pitchFamily="34" charset="0"/>
              <a:buChar cha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Select one of the MSI files according to the Window system of your computer.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Choose the version of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according to your Windows. (Find one under MSI (‘Windows Installer’) </a:t>
            </a:r>
          </a:p>
          <a:p>
            <a:pPr marL="182526" indent="-182526">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Most of the Window is not ARM, you can select either ‘64-bit x86’ or ‘32-bit x86’ as the Windows runs the common x86 processor. (In this example, the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msi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for ‘64-bit x86’ is selected.) </a:t>
            </a:r>
          </a:p>
          <a:p>
            <a:pPr marL="182526" indent="-182526">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Click the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msi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file according to your computer OS version. </a:t>
            </a: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B14470F3-DDC7-4B72-96C7-119867503D7C}"/>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20" name="그룹 19">
            <a:extLst>
              <a:ext uri="{FF2B5EF4-FFF2-40B4-BE49-F238E27FC236}">
                <a16:creationId xmlns:a16="http://schemas.microsoft.com/office/drawing/2014/main" id="{D3FF4EA0-B814-4B12-8D28-3305EAB61E77}"/>
              </a:ext>
            </a:extLst>
          </p:cNvPr>
          <p:cNvGrpSpPr/>
          <p:nvPr/>
        </p:nvGrpSpPr>
        <p:grpSpPr>
          <a:xfrm>
            <a:off x="712182" y="3522226"/>
            <a:ext cx="8413544" cy="2702614"/>
            <a:chOff x="711001" y="3567001"/>
            <a:chExt cx="8413544" cy="2702614"/>
          </a:xfrm>
        </p:grpSpPr>
        <p:grpSp>
          <p:nvGrpSpPr>
            <p:cNvPr id="22" name="그룹 21"/>
            <p:cNvGrpSpPr/>
            <p:nvPr/>
          </p:nvGrpSpPr>
          <p:grpSpPr>
            <a:xfrm>
              <a:off x="711001" y="3567001"/>
              <a:ext cx="8413544" cy="2702614"/>
              <a:chOff x="4020454" y="3255655"/>
              <a:chExt cx="2241787" cy="3105474"/>
            </a:xfrm>
          </p:grpSpPr>
          <p:sp>
            <p:nvSpPr>
              <p:cNvPr id="31" name="직사각형 30"/>
              <p:cNvSpPr/>
              <p:nvPr/>
            </p:nvSpPr>
            <p:spPr>
              <a:xfrm>
                <a:off x="4020454" y="3255655"/>
                <a:ext cx="2241786" cy="3105474"/>
              </a:xfrm>
              <a:prstGeom prst="rect">
                <a:avLst/>
              </a:prstGeom>
              <a:solidFill>
                <a:schemeClr val="bg1"/>
              </a:solidFill>
              <a:ln>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32" name="직사각형 31"/>
              <p:cNvSpPr/>
              <p:nvPr/>
            </p:nvSpPr>
            <p:spPr>
              <a:xfrm>
                <a:off x="4020455" y="3255656"/>
                <a:ext cx="2241786" cy="446608"/>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33" name="직사각형 32"/>
              <p:cNvSpPr/>
              <p:nvPr/>
            </p:nvSpPr>
            <p:spPr>
              <a:xfrm>
                <a:off x="4070357" y="3367621"/>
                <a:ext cx="281045" cy="247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r>
                  <a:rPr lang="en-US" altLang="ko-KR" sz="1400" dirty="0">
                    <a:solidFill>
                      <a:schemeClr val="bg1"/>
                    </a:solidFill>
                    <a:latin typeface="SamsungOne-700" panose="020B0803030303020204" pitchFamily="34" charset="0"/>
                    <a:ea typeface="SamsungOne-700" panose="020B0803030303020204" pitchFamily="34" charset="0"/>
                  </a:rPr>
                  <a:t>Package files</a:t>
                </a:r>
              </a:p>
            </p:txBody>
          </p:sp>
        </p:grpSp>
        <p:sp>
          <p:nvSpPr>
            <p:cNvPr id="23" name="직사각형 22"/>
            <p:cNvSpPr/>
            <p:nvPr/>
          </p:nvSpPr>
          <p:spPr>
            <a:xfrm>
              <a:off x="898290" y="4114795"/>
              <a:ext cx="5759246" cy="364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200"/>
                </a:spcAft>
                <a:buClr>
                  <a:srgbClr val="193EB0"/>
                </a:buClr>
              </a:pP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You probably want one of these. They include versions of all the PuTTY utilities.</a:t>
              </a:r>
            </a:p>
            <a:p>
              <a:pPr marL="0" lvl="1">
                <a:spcAft>
                  <a:spcPts val="200"/>
                </a:spcAft>
                <a:buClr>
                  <a:srgbClr val="193EB0"/>
                </a:buClr>
              </a:pP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(Not sure whether you want the 32-bit or the 64-bit version? Read the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3" action="ppaction://hlinkfile"/>
                </a:rPr>
                <a:t>FAQ entry</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p>
          </p:txBody>
        </p:sp>
        <p:sp>
          <p:nvSpPr>
            <p:cNvPr id="24" name="직사각형 23"/>
            <p:cNvSpPr/>
            <p:nvPr/>
          </p:nvSpPr>
          <p:spPr>
            <a:xfrm>
              <a:off x="898290" y="4627130"/>
              <a:ext cx="197009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MSI (‘Windows Installer’)</a:t>
              </a:r>
            </a:p>
          </p:txBody>
        </p:sp>
        <p:sp>
          <p:nvSpPr>
            <p:cNvPr id="25" name="직사각형 24"/>
            <p:cNvSpPr/>
            <p:nvPr/>
          </p:nvSpPr>
          <p:spPr>
            <a:xfrm>
              <a:off x="898290" y="4919071"/>
              <a:ext cx="5759246"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200"/>
                </a:spcAft>
                <a:buClr>
                  <a:srgbClr val="193EB0"/>
                </a:buClr>
              </a:pP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64-bit x86: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4" action="ppaction://hlinkfile"/>
                </a:rPr>
                <a:t>putty-64bit-0.76-installer.msi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5" action="ppaction://hlinkfile"/>
                </a:rPr>
                <a:t>or by FTP</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6" action="ppaction://hlinkfile"/>
                </a:rPr>
                <a:t>signature</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p>
          </p:txBody>
        </p:sp>
        <p:sp>
          <p:nvSpPr>
            <p:cNvPr id="26" name="직사각형 25"/>
            <p:cNvSpPr/>
            <p:nvPr/>
          </p:nvSpPr>
          <p:spPr>
            <a:xfrm>
              <a:off x="898290" y="5146171"/>
              <a:ext cx="5759246"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200"/>
                </a:spcAft>
                <a:buClr>
                  <a:srgbClr val="193EB0"/>
                </a:buClr>
              </a:pP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64-bit Arm: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4" action="ppaction://hlinkfile"/>
                </a:rPr>
                <a:t>putty-64bit-0.76-installer.msi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5" action="ppaction://hlinkfile"/>
                </a:rPr>
                <a:t>or by FTP</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6" action="ppaction://hlinkfile"/>
                </a:rPr>
                <a:t>signature</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p>
          </p:txBody>
        </p:sp>
        <p:sp>
          <p:nvSpPr>
            <p:cNvPr id="27" name="직사각형 26"/>
            <p:cNvSpPr/>
            <p:nvPr/>
          </p:nvSpPr>
          <p:spPr>
            <a:xfrm>
              <a:off x="898290" y="5368873"/>
              <a:ext cx="5759246"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200"/>
                </a:spcAft>
                <a:buClr>
                  <a:srgbClr val="193EB0"/>
                </a:buClr>
              </a:pP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32-bit x86: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4" action="ppaction://hlinkfile"/>
                </a:rPr>
                <a:t>putty-0.76-installer.msi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5" action="ppaction://hlinkfile"/>
                </a:rPr>
                <a:t>or by FTP</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6" action="ppaction://hlinkfile"/>
                </a:rPr>
                <a:t>signature</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p>
          </p:txBody>
        </p:sp>
        <p:sp>
          <p:nvSpPr>
            <p:cNvPr id="28" name="직사각형 27"/>
            <p:cNvSpPr/>
            <p:nvPr/>
          </p:nvSpPr>
          <p:spPr>
            <a:xfrm>
              <a:off x="898290" y="5647542"/>
              <a:ext cx="155331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Unix source archive</a:t>
              </a:r>
            </a:p>
          </p:txBody>
        </p:sp>
        <p:sp>
          <p:nvSpPr>
            <p:cNvPr id="29" name="직사각형 28"/>
            <p:cNvSpPr/>
            <p:nvPr/>
          </p:nvSpPr>
          <p:spPr>
            <a:xfrm>
              <a:off x="898290" y="5939483"/>
              <a:ext cx="5759246"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lvl="1">
                <a:spcAft>
                  <a:spcPts val="200"/>
                </a:spcAft>
                <a:buClr>
                  <a:srgbClr val="193EB0"/>
                </a:buClr>
              </a:pP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.tar.gz: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4" action="ppaction://hlinkfile"/>
                </a:rPr>
                <a:t>putty-0.76.tar.gz </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5" action="ppaction://hlinkfile"/>
                </a:rPr>
                <a:t>or by FTP</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hlinkClick r:id="rId6" action="ppaction://hlinkfile"/>
                </a:rPr>
                <a:t>signature</a:t>
              </a:r>
              <a:r>
                <a:rPr lang="en-US" altLang="ko-KR" sz="1100" dirty="0">
                  <a:solidFill>
                    <a:schemeClr val="accent1">
                      <a:lumMod val="75000"/>
                    </a:schemeClr>
                  </a:solidFill>
                  <a:latin typeface="SamsungOne-400" panose="020B0503030303020204" pitchFamily="34" charset="0"/>
                  <a:ea typeface="SamsungOne-400" panose="020B0503030303020204" pitchFamily="34" charset="0"/>
                </a:rPr>
                <a:t>).</a:t>
              </a:r>
            </a:p>
          </p:txBody>
        </p:sp>
        <p:sp>
          <p:nvSpPr>
            <p:cNvPr id="30" name="직사각형 29">
              <a:extLst>
                <a:ext uri="{FF2B5EF4-FFF2-40B4-BE49-F238E27FC236}">
                  <a16:creationId xmlns:a16="http://schemas.microsoft.com/office/drawing/2014/main" id="{F58366AA-2084-417F-9658-7E76E692D58B}"/>
                </a:ext>
              </a:extLst>
            </p:cNvPr>
            <p:cNvSpPr/>
            <p:nvPr/>
          </p:nvSpPr>
          <p:spPr>
            <a:xfrm>
              <a:off x="809625" y="4881946"/>
              <a:ext cx="3139805" cy="7279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3652212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FD4739A5-5CD6-4066-B857-01C8BB4C061A}"/>
              </a:ext>
            </a:extLst>
          </p:cNvPr>
          <p:cNvGrpSpPr/>
          <p:nvPr/>
        </p:nvGrpSpPr>
        <p:grpSpPr>
          <a:xfrm>
            <a:off x="561235" y="1896146"/>
            <a:ext cx="8780379" cy="215572"/>
            <a:chOff x="1027113" y="2045625"/>
            <a:chExt cx="8785225" cy="215691"/>
          </a:xfrm>
        </p:grpSpPr>
        <p:sp>
          <p:nvSpPr>
            <p:cNvPr id="14" name="직사각형 13">
              <a:extLst>
                <a:ext uri="{FF2B5EF4-FFF2-40B4-BE49-F238E27FC236}">
                  <a16:creationId xmlns:a16="http://schemas.microsoft.com/office/drawing/2014/main" id="{D38E420D-8102-4AD8-93CD-4C2535CC9C6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15" name="직사각형 14">
              <a:extLst>
                <a:ext uri="{FF2B5EF4-FFF2-40B4-BE49-F238E27FC236}">
                  <a16:creationId xmlns:a16="http://schemas.microsoft.com/office/drawing/2014/main" id="{3CB52929-6B3A-42CB-918B-C1D702FF40AA}"/>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Control Raspberry Pi with your Windows PC(PuTTY)</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B3CA3967-67D6-402C-A220-E37F45916CFC}"/>
              </a:ext>
            </a:extLst>
          </p:cNvPr>
          <p:cNvSpPr/>
          <p:nvPr/>
        </p:nvSpPr>
        <p:spPr>
          <a:xfrm>
            <a:off x="713552" y="2160379"/>
            <a:ext cx="8628062" cy="173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526" indent="-182526">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When you execute the downloaded file, the following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installation screen appears.</a:t>
            </a:r>
          </a:p>
          <a:p>
            <a:pPr marL="182526" indent="-182526">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To install the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571500" lvl="1" indent="-342900">
              <a:spcAft>
                <a:spcPts val="600"/>
              </a:spcAft>
              <a:buFont typeface="+mj-ea"/>
              <a:buAutoNum type="circleNumDbPlain"/>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Click Next</a:t>
            </a:r>
          </a:p>
          <a:p>
            <a:pPr marL="571500" lvl="1" indent="-342900">
              <a:spcAft>
                <a:spcPts val="600"/>
              </a:spcAft>
              <a:buFont typeface="+mj-ea"/>
              <a:buAutoNum type="circleNumDbPlain"/>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Set the folder location</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(file path) to install it</a:t>
            </a:r>
          </a:p>
          <a:p>
            <a:pPr marL="571500" lvl="1" indent="-342900">
              <a:spcAft>
                <a:spcPts val="600"/>
              </a:spcAft>
              <a:buFont typeface="+mj-ea"/>
              <a:buAutoNum type="circleNumDbPlain"/>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Install after checking the option</a:t>
            </a:r>
          </a:p>
          <a:p>
            <a:pPr marL="571500" lvl="1" indent="-342900">
              <a:spcAft>
                <a:spcPts val="600"/>
              </a:spcAft>
              <a:buFont typeface="+mj-ea"/>
              <a:buAutoNum type="circleNumDbPlain"/>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Click Next to finish installation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9" name="직사각형 28">
            <a:extLst>
              <a:ext uri="{FF2B5EF4-FFF2-40B4-BE49-F238E27FC236}">
                <a16:creationId xmlns:a16="http://schemas.microsoft.com/office/drawing/2014/main" id="{5EEDB086-A0D6-4FED-9559-D586CD703439}"/>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4"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0" name="직사각형 29">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25" name="그룹 24"/>
          <p:cNvGrpSpPr/>
          <p:nvPr/>
        </p:nvGrpSpPr>
        <p:grpSpPr>
          <a:xfrm>
            <a:off x="535282" y="4019998"/>
            <a:ext cx="8955787" cy="1850855"/>
            <a:chOff x="559793" y="4237352"/>
            <a:chExt cx="8783216" cy="1815190"/>
          </a:xfrm>
        </p:grpSpPr>
        <p:pic>
          <p:nvPicPr>
            <p:cNvPr id="31" name="그림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9520" y="4403649"/>
              <a:ext cx="2113489" cy="1641133"/>
            </a:xfrm>
            <a:prstGeom prst="rect">
              <a:avLst/>
            </a:prstGeom>
            <a:ln w="6350">
              <a:solidFill>
                <a:schemeClr val="bg1">
                  <a:lumMod val="75000"/>
                </a:schemeClr>
              </a:solidFill>
            </a:ln>
          </p:spPr>
        </p:pic>
        <p:pic>
          <p:nvPicPr>
            <p:cNvPr id="32" name="그림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793" y="4397983"/>
              <a:ext cx="2128146" cy="1654559"/>
            </a:xfrm>
            <a:prstGeom prst="rect">
              <a:avLst/>
            </a:prstGeom>
            <a:ln w="6350">
              <a:solidFill>
                <a:schemeClr val="bg1">
                  <a:lumMod val="75000"/>
                </a:schemeClr>
              </a:solidFill>
            </a:ln>
          </p:spPr>
        </p:pic>
        <p:pic>
          <p:nvPicPr>
            <p:cNvPr id="33" name="그림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2865" y="4397983"/>
              <a:ext cx="2113489" cy="1654559"/>
            </a:xfrm>
            <a:prstGeom prst="rect">
              <a:avLst/>
            </a:prstGeom>
            <a:ln w="6350">
              <a:solidFill>
                <a:schemeClr val="bg1">
                  <a:lumMod val="75000"/>
                </a:schemeClr>
              </a:solidFill>
            </a:ln>
          </p:spPr>
        </p:pic>
        <p:pic>
          <p:nvPicPr>
            <p:cNvPr id="34" name="그림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0742" y="4397983"/>
              <a:ext cx="2123852" cy="1654559"/>
            </a:xfrm>
            <a:prstGeom prst="rect">
              <a:avLst/>
            </a:prstGeom>
            <a:ln w="6350">
              <a:solidFill>
                <a:schemeClr val="bg1">
                  <a:lumMod val="75000"/>
                </a:schemeClr>
              </a:solidFill>
            </a:ln>
          </p:spPr>
        </p:pic>
        <p:sp>
          <p:nvSpPr>
            <p:cNvPr id="35" name="직사각형 34">
              <a:extLst>
                <a:ext uri="{FF2B5EF4-FFF2-40B4-BE49-F238E27FC236}">
                  <a16:creationId xmlns:a16="http://schemas.microsoft.com/office/drawing/2014/main" id="{7F8C9017-6E5E-47C8-AD40-D14330544AA5}"/>
                </a:ext>
              </a:extLst>
            </p:cNvPr>
            <p:cNvSpPr/>
            <p:nvPr/>
          </p:nvSpPr>
          <p:spPr>
            <a:xfrm>
              <a:off x="8580308" y="5887027"/>
              <a:ext cx="313739" cy="1015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6" name="직사각형 35">
              <a:extLst>
                <a:ext uri="{FF2B5EF4-FFF2-40B4-BE49-F238E27FC236}">
                  <a16:creationId xmlns:a16="http://schemas.microsoft.com/office/drawing/2014/main" id="{A9AD12FA-B66F-4514-B91F-66E3C52AAA49}"/>
                </a:ext>
              </a:extLst>
            </p:cNvPr>
            <p:cNvSpPr/>
            <p:nvPr/>
          </p:nvSpPr>
          <p:spPr>
            <a:xfrm>
              <a:off x="4138484" y="5895442"/>
              <a:ext cx="316431" cy="966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7" name="직사각형 36">
              <a:extLst>
                <a:ext uri="{FF2B5EF4-FFF2-40B4-BE49-F238E27FC236}">
                  <a16:creationId xmlns:a16="http://schemas.microsoft.com/office/drawing/2014/main" id="{0BB656D5-CCB3-40E8-AA3C-50903BF2AFEA}"/>
                </a:ext>
              </a:extLst>
            </p:cNvPr>
            <p:cNvSpPr/>
            <p:nvPr/>
          </p:nvSpPr>
          <p:spPr>
            <a:xfrm>
              <a:off x="2891361" y="5060103"/>
              <a:ext cx="1840383" cy="1199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679FE8E0-B0D8-4EC8-BE16-83E2FCBEE693}"/>
                </a:ext>
              </a:extLst>
            </p:cNvPr>
            <p:cNvSpPr/>
            <p:nvPr/>
          </p:nvSpPr>
          <p:spPr>
            <a:xfrm>
              <a:off x="5100850" y="4810957"/>
              <a:ext cx="1900890" cy="3720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직사각형 38">
              <a:extLst>
                <a:ext uri="{FF2B5EF4-FFF2-40B4-BE49-F238E27FC236}">
                  <a16:creationId xmlns:a16="http://schemas.microsoft.com/office/drawing/2014/main" id="{93E3410B-2F61-46F8-9B8E-CA0BEAB4ADCF}"/>
                </a:ext>
              </a:extLst>
            </p:cNvPr>
            <p:cNvSpPr/>
            <p:nvPr/>
          </p:nvSpPr>
          <p:spPr>
            <a:xfrm>
              <a:off x="6219272" y="5890588"/>
              <a:ext cx="450274" cy="113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직사각형 39">
              <a:extLst>
                <a:ext uri="{FF2B5EF4-FFF2-40B4-BE49-F238E27FC236}">
                  <a16:creationId xmlns:a16="http://schemas.microsoft.com/office/drawing/2014/main" id="{7C2A2AC9-940F-4E1E-87B0-EFB58B1541A6}"/>
                </a:ext>
              </a:extLst>
            </p:cNvPr>
            <p:cNvSpPr/>
            <p:nvPr/>
          </p:nvSpPr>
          <p:spPr>
            <a:xfrm>
              <a:off x="1916732" y="5906792"/>
              <a:ext cx="309389" cy="945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Oval 6"/>
            <p:cNvSpPr/>
            <p:nvPr/>
          </p:nvSpPr>
          <p:spPr>
            <a:xfrm>
              <a:off x="1513029" y="4240771"/>
              <a:ext cx="221673" cy="214745"/>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cs typeface="iCiel Samsung Sharp Sans Regular" pitchFamily="2" charset="77"/>
                </a:rPr>
                <a:t>1</a:t>
              </a:r>
              <a:endParaRPr lang="ko-KR" altLang="en-US" sz="1300" b="1" dirty="0">
                <a:solidFill>
                  <a:schemeClr val="bg1"/>
                </a:solidFill>
                <a:latin typeface="SamsungOne-400" panose="020B0503030303020204" pitchFamily="34" charset="0"/>
                <a:ea typeface="Samsung Sharp Sans" pitchFamily="2" charset="0"/>
                <a:cs typeface="iCiel Samsung Sharp Sans Regular" pitchFamily="2" charset="77"/>
              </a:endParaRPr>
            </a:p>
          </p:txBody>
        </p:sp>
        <p:sp>
          <p:nvSpPr>
            <p:cNvPr id="42" name="Oval 22"/>
            <p:cNvSpPr/>
            <p:nvPr/>
          </p:nvSpPr>
          <p:spPr>
            <a:xfrm>
              <a:off x="3738773" y="4237352"/>
              <a:ext cx="221673" cy="214745"/>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cs typeface="iCiel Samsung Sharp Sans Regular" pitchFamily="2" charset="77"/>
                </a:rPr>
                <a:t>2</a:t>
              </a:r>
              <a:endParaRPr lang="ko-KR" altLang="en-US" sz="1300" b="1" dirty="0">
                <a:solidFill>
                  <a:schemeClr val="bg1"/>
                </a:solidFill>
                <a:latin typeface="SamsungOne-400" panose="020B0503030303020204" pitchFamily="34" charset="0"/>
                <a:ea typeface="Samsung Sharp Sans" pitchFamily="2" charset="0"/>
                <a:cs typeface="iCiel Samsung Sharp Sans Regular" pitchFamily="2" charset="77"/>
              </a:endParaRPr>
            </a:p>
          </p:txBody>
        </p:sp>
        <p:sp>
          <p:nvSpPr>
            <p:cNvPr id="43" name="Oval 23"/>
            <p:cNvSpPr/>
            <p:nvPr/>
          </p:nvSpPr>
          <p:spPr>
            <a:xfrm>
              <a:off x="5936042" y="4237352"/>
              <a:ext cx="221673" cy="214745"/>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cs typeface="iCiel Samsung Sharp Sans Regular" pitchFamily="2" charset="77"/>
                </a:rPr>
                <a:t>3</a:t>
              </a:r>
              <a:endParaRPr lang="ko-KR" altLang="en-US" sz="1300" b="1" dirty="0">
                <a:solidFill>
                  <a:schemeClr val="bg1"/>
                </a:solidFill>
                <a:latin typeface="SamsungOne-400" panose="020B0503030303020204" pitchFamily="34" charset="0"/>
                <a:ea typeface="Samsung Sharp Sans" pitchFamily="2" charset="0"/>
                <a:cs typeface="iCiel Samsung Sharp Sans Regular" pitchFamily="2" charset="77"/>
              </a:endParaRPr>
            </a:p>
          </p:txBody>
        </p:sp>
        <p:sp>
          <p:nvSpPr>
            <p:cNvPr id="44" name="Oval 24"/>
            <p:cNvSpPr/>
            <p:nvPr/>
          </p:nvSpPr>
          <p:spPr>
            <a:xfrm>
              <a:off x="8175428" y="4237352"/>
              <a:ext cx="221673" cy="214745"/>
            </a:xfrm>
            <a:prstGeom prst="ellipse">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cs typeface="iCiel Samsung Sharp Sans Regular" pitchFamily="2" charset="77"/>
                </a:rPr>
                <a:t>4</a:t>
              </a:r>
              <a:endParaRPr lang="ko-KR" altLang="en-US" sz="1300" b="1" dirty="0">
                <a:solidFill>
                  <a:schemeClr val="bg1"/>
                </a:solidFill>
                <a:latin typeface="SamsungOne-400" panose="020B0503030303020204" pitchFamily="34" charset="0"/>
                <a:ea typeface="Samsung Sharp Sans" pitchFamily="2" charset="0"/>
                <a:cs typeface="iCiel Samsung Sharp Sans Regular" pitchFamily="2" charset="77"/>
              </a:endParaRPr>
            </a:p>
          </p:txBody>
        </p:sp>
      </p:grpSp>
    </p:spTree>
    <p:extLst>
      <p:ext uri="{BB962C8B-B14F-4D97-AF65-F5344CB8AC3E}">
        <p14:creationId xmlns:p14="http://schemas.microsoft.com/office/powerpoint/2010/main" val="2394423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FD4739A5-5CD6-4066-B857-01C8BB4C061A}"/>
              </a:ext>
            </a:extLst>
          </p:cNvPr>
          <p:cNvGrpSpPr/>
          <p:nvPr/>
        </p:nvGrpSpPr>
        <p:grpSpPr>
          <a:xfrm>
            <a:off x="561235" y="1898436"/>
            <a:ext cx="8780379" cy="215572"/>
            <a:chOff x="1027113" y="2045625"/>
            <a:chExt cx="8785225" cy="215691"/>
          </a:xfrm>
        </p:grpSpPr>
        <p:sp>
          <p:nvSpPr>
            <p:cNvPr id="14" name="직사각형 13">
              <a:extLst>
                <a:ext uri="{FF2B5EF4-FFF2-40B4-BE49-F238E27FC236}">
                  <a16:creationId xmlns:a16="http://schemas.microsoft.com/office/drawing/2014/main" id="{D38E420D-8102-4AD8-93CD-4C2535CC9C6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15" name="직사각형 14">
              <a:extLst>
                <a:ext uri="{FF2B5EF4-FFF2-40B4-BE49-F238E27FC236}">
                  <a16:creationId xmlns:a16="http://schemas.microsoft.com/office/drawing/2014/main" id="{3CB52929-6B3A-42CB-918B-C1D702FF40AA}"/>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Control Raspberry Pi with your Windows PC(</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3" name="직사각형 12">
            <a:extLst>
              <a:ext uri="{FF2B5EF4-FFF2-40B4-BE49-F238E27FC236}">
                <a16:creationId xmlns:a16="http://schemas.microsoft.com/office/drawing/2014/main" id="{B3CA3967-67D6-402C-A220-E37F45916CFC}"/>
              </a:ext>
            </a:extLst>
          </p:cNvPr>
          <p:cNvSpPr/>
          <p:nvPr/>
        </p:nvSpPr>
        <p:spPr>
          <a:xfrm>
            <a:off x="713552" y="2177883"/>
            <a:ext cx="8628055" cy="345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526" indent="-182526">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Once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is installed, you can find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in the Start menu. Click it to run.</a:t>
            </a:r>
          </a:p>
        </p:txBody>
      </p:sp>
      <p:sp>
        <p:nvSpPr>
          <p:cNvPr id="23" name="직사각형 22">
            <a:extLst>
              <a:ext uri="{FF2B5EF4-FFF2-40B4-BE49-F238E27FC236}">
                <a16:creationId xmlns:a16="http://schemas.microsoft.com/office/drawing/2014/main" id="{C983BA5B-32BA-40AD-BD4D-3C85D9CA0760}"/>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4" name="그룹 3">
            <a:extLst>
              <a:ext uri="{FF2B5EF4-FFF2-40B4-BE49-F238E27FC236}">
                <a16:creationId xmlns:a16="http://schemas.microsoft.com/office/drawing/2014/main" id="{E5AA92DE-858B-4079-81A1-DA261EAE09BA}"/>
              </a:ext>
            </a:extLst>
          </p:cNvPr>
          <p:cNvGrpSpPr/>
          <p:nvPr/>
        </p:nvGrpSpPr>
        <p:grpSpPr>
          <a:xfrm>
            <a:off x="2635286" y="2622030"/>
            <a:ext cx="3717765" cy="3515136"/>
            <a:chOff x="4951413" y="2340159"/>
            <a:chExt cx="4249736" cy="4018113"/>
          </a:xfrm>
        </p:grpSpPr>
        <p:grpSp>
          <p:nvGrpSpPr>
            <p:cNvPr id="26" name="그룹 25">
              <a:extLst>
                <a:ext uri="{FF2B5EF4-FFF2-40B4-BE49-F238E27FC236}">
                  <a16:creationId xmlns:a16="http://schemas.microsoft.com/office/drawing/2014/main" id="{2624A0B1-D759-4328-8845-7D63F1E83DC4}"/>
                </a:ext>
              </a:extLst>
            </p:cNvPr>
            <p:cNvGrpSpPr/>
            <p:nvPr/>
          </p:nvGrpSpPr>
          <p:grpSpPr>
            <a:xfrm>
              <a:off x="5092341" y="2447881"/>
              <a:ext cx="3819029" cy="3776118"/>
              <a:chOff x="5521821" y="2281783"/>
              <a:chExt cx="3819029" cy="3776118"/>
            </a:xfrm>
          </p:grpSpPr>
          <p:pic>
            <p:nvPicPr>
              <p:cNvPr id="27" name="그림 26">
                <a:extLst>
                  <a:ext uri="{FF2B5EF4-FFF2-40B4-BE49-F238E27FC236}">
                    <a16:creationId xmlns:a16="http://schemas.microsoft.com/office/drawing/2014/main" id="{24284D14-B9BE-4F8C-B052-A4A786F442DB}"/>
                  </a:ext>
                </a:extLst>
              </p:cNvPr>
              <p:cNvPicPr>
                <a:picLocks noChangeAspect="1"/>
              </p:cNvPicPr>
              <p:nvPr/>
            </p:nvPicPr>
            <p:blipFill rotWithShape="1">
              <a:blip r:embed="rId3"/>
              <a:srcRect l="46850" t="17801" r="18107" b="20600"/>
              <a:stretch/>
            </p:blipFill>
            <p:spPr>
              <a:xfrm>
                <a:off x="5521821" y="2281783"/>
                <a:ext cx="3819029" cy="3776118"/>
              </a:xfrm>
              <a:prstGeom prst="rect">
                <a:avLst/>
              </a:prstGeom>
              <a:ln>
                <a:solidFill>
                  <a:schemeClr val="tx1">
                    <a:lumMod val="50000"/>
                    <a:lumOff val="50000"/>
                  </a:schemeClr>
                </a:solidFill>
              </a:ln>
            </p:spPr>
          </p:pic>
          <p:sp>
            <p:nvSpPr>
              <p:cNvPr id="28" name="직사각형 27">
                <a:extLst>
                  <a:ext uri="{FF2B5EF4-FFF2-40B4-BE49-F238E27FC236}">
                    <a16:creationId xmlns:a16="http://schemas.microsoft.com/office/drawing/2014/main" id="{A9FE8071-EDE7-439F-9393-C6DF70368D10}"/>
                  </a:ext>
                </a:extLst>
              </p:cNvPr>
              <p:cNvSpPr/>
              <p:nvPr/>
            </p:nvSpPr>
            <p:spPr>
              <a:xfrm>
                <a:off x="6930390" y="3177540"/>
                <a:ext cx="2229889" cy="1879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99">
                  <a:solidFill>
                    <a:srgbClr val="000000"/>
                  </a:solidFill>
                  <a:latin typeface="Calibri" panose="020F0502020204030204"/>
                  <a:ea typeface="맑은 고딕" panose="020B0503020000020004" pitchFamily="50" charset="-127"/>
                </a:endParaRPr>
              </a:p>
            </p:txBody>
          </p:sp>
          <p:sp>
            <p:nvSpPr>
              <p:cNvPr id="29" name="직사각형 28">
                <a:extLst>
                  <a:ext uri="{FF2B5EF4-FFF2-40B4-BE49-F238E27FC236}">
                    <a16:creationId xmlns:a16="http://schemas.microsoft.com/office/drawing/2014/main" id="{701925ED-FCED-49F6-9013-D951E3996140}"/>
                  </a:ext>
                </a:extLst>
              </p:cNvPr>
              <p:cNvSpPr/>
              <p:nvPr/>
            </p:nvSpPr>
            <p:spPr>
              <a:xfrm>
                <a:off x="6879482" y="3075160"/>
                <a:ext cx="2066969" cy="36993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r>
                  <a:rPr lang="en-US" altLang="ko-KR" sz="1000" dirty="0">
                    <a:solidFill>
                      <a:srgbClr val="000000"/>
                    </a:solidFill>
                    <a:latin typeface="SamsungOne-400" panose="020B0503030303020204" pitchFamily="34" charset="0"/>
                    <a:ea typeface="SamsungOne-400" panose="020B0503030303020204" pitchFamily="34" charset="0"/>
                  </a:rPr>
                  <a:t>Raspberry Pi IP</a:t>
                </a:r>
                <a:r>
                  <a:rPr lang="ko-KR" altLang="en-US" sz="1000" dirty="0">
                    <a:solidFill>
                      <a:srgbClr val="000000"/>
                    </a:solidFill>
                    <a:latin typeface="SamsungOne-400" panose="020B0503030303020204" pitchFamily="34" charset="0"/>
                    <a:ea typeface="-윤고딕350" panose="02030504000101010101" pitchFamily="18" charset="-127"/>
                  </a:rPr>
                  <a:t> </a:t>
                </a:r>
                <a:r>
                  <a:rPr lang="en-US" altLang="ko-KR" sz="1000" dirty="0">
                    <a:solidFill>
                      <a:srgbClr val="000000"/>
                    </a:solidFill>
                    <a:latin typeface="SamsungOne-400" panose="020B0503030303020204" pitchFamily="34" charset="0"/>
                    <a:ea typeface="SamsungOne-400" panose="020B0503030303020204" pitchFamily="34" charset="0"/>
                  </a:rPr>
                  <a:t>address</a:t>
                </a:r>
                <a:endParaRPr lang="ko-KR" altLang="en-US" sz="1000" dirty="0">
                  <a:solidFill>
                    <a:srgbClr val="000000"/>
                  </a:solidFill>
                  <a:latin typeface="SamsungOne-400" panose="020B0503030303020204" pitchFamily="34" charset="0"/>
                  <a:ea typeface="-윤고딕350" panose="02030504000101010101" pitchFamily="18" charset="-127"/>
                </a:endParaRPr>
              </a:p>
            </p:txBody>
          </p:sp>
          <p:sp>
            <p:nvSpPr>
              <p:cNvPr id="30" name="직사각형 29">
                <a:extLst>
                  <a:ext uri="{FF2B5EF4-FFF2-40B4-BE49-F238E27FC236}">
                    <a16:creationId xmlns:a16="http://schemas.microsoft.com/office/drawing/2014/main" id="{9AD1E797-7244-4C84-A346-FEDBBCF0FFBA}"/>
                  </a:ext>
                </a:extLst>
              </p:cNvPr>
              <p:cNvSpPr/>
              <p:nvPr/>
            </p:nvSpPr>
            <p:spPr>
              <a:xfrm>
                <a:off x="7833360" y="5836919"/>
                <a:ext cx="683260" cy="1727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99">
                  <a:solidFill>
                    <a:srgbClr val="000000"/>
                  </a:solidFill>
                  <a:latin typeface="Calibri" panose="020F0502020204030204"/>
                  <a:ea typeface="맑은 고딕" panose="020B0503020000020004" pitchFamily="50" charset="-127"/>
                </a:endParaRPr>
              </a:p>
            </p:txBody>
          </p:sp>
        </p:grpSp>
        <p:sp>
          <p:nvSpPr>
            <p:cNvPr id="31" name="직사각형 30">
              <a:extLst>
                <a:ext uri="{FF2B5EF4-FFF2-40B4-BE49-F238E27FC236}">
                  <a16:creationId xmlns:a16="http://schemas.microsoft.com/office/drawing/2014/main" id="{A3979714-1564-4730-97DB-57EEDC3FE5C3}"/>
                </a:ext>
              </a:extLst>
            </p:cNvPr>
            <p:cNvSpPr/>
            <p:nvPr/>
          </p:nvSpPr>
          <p:spPr>
            <a:xfrm>
              <a:off x="4951413" y="2340159"/>
              <a:ext cx="4068762" cy="40181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cxnSp>
          <p:nvCxnSpPr>
            <p:cNvPr id="32" name="연결선: 꺾임 31">
              <a:extLst>
                <a:ext uri="{FF2B5EF4-FFF2-40B4-BE49-F238E27FC236}">
                  <a16:creationId xmlns:a16="http://schemas.microsoft.com/office/drawing/2014/main" id="{52C2EAD0-0091-4ED4-882D-A0E0E9147DE5}"/>
                </a:ext>
              </a:extLst>
            </p:cNvPr>
            <p:cNvCxnSpPr/>
            <p:nvPr/>
          </p:nvCxnSpPr>
          <p:spPr>
            <a:xfrm flipV="1">
              <a:off x="8087140" y="2729247"/>
              <a:ext cx="1114009" cy="614391"/>
            </a:xfrm>
            <a:prstGeom prst="bentConnector3">
              <a:avLst>
                <a:gd name="adj1" fmla="val -14981"/>
              </a:avLst>
            </a:prstGeom>
            <a:ln w="12700">
              <a:solidFill>
                <a:srgbClr val="FF0000"/>
              </a:solidFill>
              <a:headEnd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6444491" y="2858774"/>
            <a:ext cx="2874041" cy="3283776"/>
            <a:chOff x="6001511" y="2764118"/>
            <a:chExt cx="2874041" cy="3283776"/>
          </a:xfrm>
        </p:grpSpPr>
        <p:sp>
          <p:nvSpPr>
            <p:cNvPr id="34" name="직사각형 33">
              <a:extLst>
                <a:ext uri="{FF2B5EF4-FFF2-40B4-BE49-F238E27FC236}">
                  <a16:creationId xmlns:a16="http://schemas.microsoft.com/office/drawing/2014/main" id="{F3B7675E-B89A-4BC7-B5BE-D7A97D4BA732}"/>
                </a:ext>
              </a:extLst>
            </p:cNvPr>
            <p:cNvSpPr/>
            <p:nvPr/>
          </p:nvSpPr>
          <p:spPr>
            <a:xfrm>
              <a:off x="6024847" y="3031464"/>
              <a:ext cx="2368804" cy="1755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Hostname</a:t>
              </a:r>
              <a:b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Raspberry Pi's IP address</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Port: 22</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Connection type: SSH</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ID: pi (default ID)</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Password: raspberry</a:t>
              </a:r>
            </a:p>
          </p:txBody>
        </p:sp>
        <p:sp>
          <p:nvSpPr>
            <p:cNvPr id="24" name="직사각형 23">
              <a:extLst>
                <a:ext uri="{FF2B5EF4-FFF2-40B4-BE49-F238E27FC236}">
                  <a16:creationId xmlns:a16="http://schemas.microsoft.com/office/drawing/2014/main" id="{9DBC1E2C-CE2E-45DC-B19A-D2B3EB5A2DC0}"/>
                </a:ext>
              </a:extLst>
            </p:cNvPr>
            <p:cNvSpPr/>
            <p:nvPr/>
          </p:nvSpPr>
          <p:spPr>
            <a:xfrm>
              <a:off x="6005102" y="4848813"/>
              <a:ext cx="2518704"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4"/>
                </a:buBlip>
                <a:defRPr/>
              </a:pPr>
              <a:r>
                <a:rPr lang="en-US" altLang="ko-KR" sz="1401" dirty="0">
                  <a:solidFill>
                    <a:schemeClr val="tx1"/>
                  </a:solidFill>
                  <a:latin typeface="SamsungOne-400" panose="020B0503030303020204" pitchFamily="34" charset="0"/>
                  <a:ea typeface="SamsungOne-400" panose="020B0503030303020204" pitchFamily="34" charset="0"/>
                </a:rPr>
                <a:t>Change password </a:t>
              </a:r>
            </a:p>
          </p:txBody>
        </p:sp>
        <p:sp>
          <p:nvSpPr>
            <p:cNvPr id="35" name="직사각형 34">
              <a:extLst>
                <a:ext uri="{FF2B5EF4-FFF2-40B4-BE49-F238E27FC236}">
                  <a16:creationId xmlns:a16="http://schemas.microsoft.com/office/drawing/2014/main" id="{8087D666-602E-45AD-8B9E-59E6DEF813F1}"/>
                </a:ext>
              </a:extLst>
            </p:cNvPr>
            <p:cNvSpPr/>
            <p:nvPr/>
          </p:nvSpPr>
          <p:spPr>
            <a:xfrm>
              <a:off x="6038063" y="5097556"/>
              <a:ext cx="2837489" cy="950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passwd </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Enter old password</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Enter new password </a:t>
              </a:r>
            </a:p>
          </p:txBody>
        </p:sp>
        <p:sp>
          <p:nvSpPr>
            <p:cNvPr id="36" name="직사각형 35">
              <a:extLst>
                <a:ext uri="{FF2B5EF4-FFF2-40B4-BE49-F238E27FC236}">
                  <a16:creationId xmlns:a16="http://schemas.microsoft.com/office/drawing/2014/main" id="{5AFA825D-9D2B-47EC-AA75-495A2E155BDB}"/>
                </a:ext>
              </a:extLst>
            </p:cNvPr>
            <p:cNvSpPr/>
            <p:nvPr/>
          </p:nvSpPr>
          <p:spPr>
            <a:xfrm>
              <a:off x="6001511" y="2764118"/>
              <a:ext cx="2756595"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4"/>
                </a:buBlip>
                <a:defRPr/>
              </a:pPr>
              <a:r>
                <a:rPr lang="en-US" altLang="ko-KR" sz="1401" dirty="0">
                  <a:solidFill>
                    <a:schemeClr val="tx1"/>
                  </a:solidFill>
                  <a:latin typeface="SamsungOne-400" panose="020B0503030303020204" pitchFamily="34" charset="0"/>
                  <a:ea typeface="SamsungOne-400" panose="020B0503030303020204" pitchFamily="34" charset="0"/>
                </a:rPr>
                <a:t>Run putty on your PC </a:t>
              </a:r>
            </a:p>
          </p:txBody>
        </p:sp>
      </p:grpSp>
      <p:sp>
        <p:nvSpPr>
          <p:cNvPr id="33"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8" name="직사각형 37">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40" name="그룹 39"/>
          <p:cNvGrpSpPr/>
          <p:nvPr/>
        </p:nvGrpSpPr>
        <p:grpSpPr>
          <a:xfrm>
            <a:off x="875143" y="2609998"/>
            <a:ext cx="1606799" cy="3525202"/>
            <a:chOff x="898899" y="3356498"/>
            <a:chExt cx="1228060" cy="2817965"/>
          </a:xfrm>
        </p:grpSpPr>
        <p:pic>
          <p:nvPicPr>
            <p:cNvPr id="41" name="그림 40" descr="텍스트, 컴퓨터, 스크린샷, 디스플레이이(가) 표시된 사진&#10;&#10;자동 생성된 설명">
              <a:extLst>
                <a:ext uri="{FF2B5EF4-FFF2-40B4-BE49-F238E27FC236}">
                  <a16:creationId xmlns:a16="http://schemas.microsoft.com/office/drawing/2014/main" id="{139A5D59-5D4A-4B30-9C3D-686BAF04E1CA}"/>
                </a:ext>
              </a:extLst>
            </p:cNvPr>
            <p:cNvPicPr>
              <a:picLocks noChangeAspect="1"/>
            </p:cNvPicPr>
            <p:nvPr/>
          </p:nvPicPr>
          <p:blipFill rotWithShape="1">
            <a:blip r:embed="rId5"/>
            <a:srcRect t="53132" r="88484"/>
            <a:stretch/>
          </p:blipFill>
          <p:spPr>
            <a:xfrm>
              <a:off x="898899" y="3356498"/>
              <a:ext cx="1228060" cy="2811296"/>
            </a:xfrm>
            <a:prstGeom prst="rect">
              <a:avLst/>
            </a:prstGeom>
            <a:ln>
              <a:solidFill>
                <a:schemeClr val="bg1">
                  <a:lumMod val="75000"/>
                </a:schemeClr>
              </a:solidFill>
            </a:ln>
          </p:spPr>
        </p:pic>
        <p:sp>
          <p:nvSpPr>
            <p:cNvPr id="42" name="직사각형 41">
              <a:extLst>
                <a:ext uri="{FF2B5EF4-FFF2-40B4-BE49-F238E27FC236}">
                  <a16:creationId xmlns:a16="http://schemas.microsoft.com/office/drawing/2014/main" id="{E0378B41-5952-469D-A511-06AE3EAD28B2}"/>
                </a:ext>
              </a:extLst>
            </p:cNvPr>
            <p:cNvSpPr/>
            <p:nvPr/>
          </p:nvSpPr>
          <p:spPr>
            <a:xfrm>
              <a:off x="1110170" y="3793691"/>
              <a:ext cx="592533" cy="1587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3" name="직사각형 42">
              <a:extLst>
                <a:ext uri="{FF2B5EF4-FFF2-40B4-BE49-F238E27FC236}">
                  <a16:creationId xmlns:a16="http://schemas.microsoft.com/office/drawing/2014/main" id="{E0378B41-5952-469D-A511-06AE3EAD28B2}"/>
                </a:ext>
              </a:extLst>
            </p:cNvPr>
            <p:cNvSpPr/>
            <p:nvPr/>
          </p:nvSpPr>
          <p:spPr>
            <a:xfrm>
              <a:off x="901384" y="5979671"/>
              <a:ext cx="208786" cy="194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7" name="직사각형 36"/>
          <p:cNvSpPr/>
          <p:nvPr/>
        </p:nvSpPr>
        <p:spPr>
          <a:xfrm>
            <a:off x="1981199" y="3123194"/>
            <a:ext cx="701343" cy="24484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PyTTY</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55760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6" name="직사각형 5">
            <a:extLst>
              <a:ext uri="{FF2B5EF4-FFF2-40B4-BE49-F238E27FC236}">
                <a16:creationId xmlns:a16="http://schemas.microsoft.com/office/drawing/2014/main" id="{0D0F7084-AABF-4443-BE72-4012FE58416E}"/>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sp>
        <p:nvSpPr>
          <p:cNvPr id="20" name="직사각형 19">
            <a:extLst>
              <a:ext uri="{FF2B5EF4-FFF2-40B4-BE49-F238E27FC236}">
                <a16:creationId xmlns:a16="http://schemas.microsoft.com/office/drawing/2014/main" id="{B19442A0-A262-40B9-A59B-33875FC292BD}"/>
              </a:ext>
            </a:extLst>
          </p:cNvPr>
          <p:cNvSpPr/>
          <p:nvPr/>
        </p:nvSpPr>
        <p:spPr>
          <a:xfrm>
            <a:off x="701040" y="2148261"/>
            <a:ext cx="8753950" cy="345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55" indent="-182455">
              <a:spcAft>
                <a:spcPts val="802"/>
              </a:spcAft>
              <a:buClr>
                <a:srgbClr val="193EB0"/>
              </a:buClr>
              <a:buFont typeface="SamsungOne 400" panose="020B0503030303020204" pitchFamily="34" charset="0"/>
              <a:buChar cha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For Host Name under Session, type the IP address that were previously used for the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inet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address, and click Open. </a:t>
            </a:r>
          </a:p>
        </p:txBody>
      </p:sp>
      <p:grpSp>
        <p:nvGrpSpPr>
          <p:cNvPr id="23" name="그룹 22">
            <a:extLst>
              <a:ext uri="{FF2B5EF4-FFF2-40B4-BE49-F238E27FC236}">
                <a16:creationId xmlns:a16="http://schemas.microsoft.com/office/drawing/2014/main" id="{2D29EE5C-25D4-4123-A24C-47B27ECB3D6C}"/>
              </a:ext>
            </a:extLst>
          </p:cNvPr>
          <p:cNvGrpSpPr/>
          <p:nvPr/>
        </p:nvGrpSpPr>
        <p:grpSpPr>
          <a:xfrm>
            <a:off x="721939" y="2543847"/>
            <a:ext cx="3866839" cy="3768740"/>
            <a:chOff x="6701669" y="3606800"/>
            <a:chExt cx="2642927" cy="2575876"/>
          </a:xfrm>
        </p:grpSpPr>
        <p:pic>
          <p:nvPicPr>
            <p:cNvPr id="24" name="그림 23">
              <a:extLst>
                <a:ext uri="{FF2B5EF4-FFF2-40B4-BE49-F238E27FC236}">
                  <a16:creationId xmlns:a16="http://schemas.microsoft.com/office/drawing/2014/main" id="{C8E4719B-D841-4783-9243-E5DA908BB5DB}"/>
                </a:ext>
              </a:extLst>
            </p:cNvPr>
            <p:cNvPicPr>
              <a:picLocks noChangeAspect="1"/>
            </p:cNvPicPr>
            <p:nvPr/>
          </p:nvPicPr>
          <p:blipFill>
            <a:blip r:embed="rId3"/>
            <a:stretch>
              <a:fillRect/>
            </a:stretch>
          </p:blipFill>
          <p:spPr>
            <a:xfrm>
              <a:off x="6701669" y="3606800"/>
              <a:ext cx="2642927" cy="2575876"/>
            </a:xfrm>
            <a:prstGeom prst="rect">
              <a:avLst/>
            </a:prstGeom>
          </p:spPr>
        </p:pic>
        <p:sp>
          <p:nvSpPr>
            <p:cNvPr id="25" name="직사각형 24">
              <a:extLst>
                <a:ext uri="{FF2B5EF4-FFF2-40B4-BE49-F238E27FC236}">
                  <a16:creationId xmlns:a16="http://schemas.microsoft.com/office/drawing/2014/main" id="{8864920A-097A-4A28-9798-3F4A245807E3}"/>
                </a:ext>
              </a:extLst>
            </p:cNvPr>
            <p:cNvSpPr/>
            <p:nvPr/>
          </p:nvSpPr>
          <p:spPr>
            <a:xfrm>
              <a:off x="6830705" y="3937375"/>
              <a:ext cx="471483" cy="126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schemeClr val="tx1"/>
                </a:solidFill>
              </a:endParaRPr>
            </a:p>
          </p:txBody>
        </p:sp>
        <p:sp>
          <p:nvSpPr>
            <p:cNvPr id="26" name="직사각형 25">
              <a:extLst>
                <a:ext uri="{FF2B5EF4-FFF2-40B4-BE49-F238E27FC236}">
                  <a16:creationId xmlns:a16="http://schemas.microsoft.com/office/drawing/2014/main" id="{E8FADC7F-B3FB-4799-9EE5-7DFA1400D248}"/>
                </a:ext>
              </a:extLst>
            </p:cNvPr>
            <p:cNvSpPr/>
            <p:nvPr/>
          </p:nvSpPr>
          <p:spPr>
            <a:xfrm>
              <a:off x="7681605" y="4256536"/>
              <a:ext cx="738495" cy="1503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schemeClr val="tx1"/>
                </a:solidFill>
              </a:endParaRPr>
            </a:p>
          </p:txBody>
        </p:sp>
        <p:sp>
          <p:nvSpPr>
            <p:cNvPr id="27" name="직사각형 26">
              <a:extLst>
                <a:ext uri="{FF2B5EF4-FFF2-40B4-BE49-F238E27FC236}">
                  <a16:creationId xmlns:a16="http://schemas.microsoft.com/office/drawing/2014/main" id="{7E2F35FA-2D8F-4ADE-8839-C0C7790B7446}"/>
                </a:ext>
              </a:extLst>
            </p:cNvPr>
            <p:cNvSpPr/>
            <p:nvPr/>
          </p:nvSpPr>
          <p:spPr>
            <a:xfrm>
              <a:off x="8226625" y="5941838"/>
              <a:ext cx="524762" cy="1595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schemeClr val="tx1"/>
                </a:solidFill>
              </a:endParaRPr>
            </a:p>
          </p:txBody>
        </p:sp>
      </p:grpSp>
      <p:sp>
        <p:nvSpPr>
          <p:cNvPr id="11"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12" name="그룹 11">
            <a:extLst>
              <a:ext uri="{FF2B5EF4-FFF2-40B4-BE49-F238E27FC236}">
                <a16:creationId xmlns:a16="http://schemas.microsoft.com/office/drawing/2014/main" id="{FD4739A5-5CD6-4066-B857-01C8BB4C061A}"/>
              </a:ext>
            </a:extLst>
          </p:cNvPr>
          <p:cNvGrpSpPr/>
          <p:nvPr/>
        </p:nvGrpSpPr>
        <p:grpSpPr>
          <a:xfrm>
            <a:off x="561235" y="1898436"/>
            <a:ext cx="8780379" cy="215572"/>
            <a:chOff x="1027113" y="2045625"/>
            <a:chExt cx="8785225" cy="215691"/>
          </a:xfrm>
        </p:grpSpPr>
        <p:sp>
          <p:nvSpPr>
            <p:cNvPr id="13" name="직사각형 12">
              <a:extLst>
                <a:ext uri="{FF2B5EF4-FFF2-40B4-BE49-F238E27FC236}">
                  <a16:creationId xmlns:a16="http://schemas.microsoft.com/office/drawing/2014/main" id="{D38E420D-8102-4AD8-93CD-4C2535CC9C6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14" name="직사각형 13">
              <a:extLst>
                <a:ext uri="{FF2B5EF4-FFF2-40B4-BE49-F238E27FC236}">
                  <a16:creationId xmlns:a16="http://schemas.microsoft.com/office/drawing/2014/main" id="{3CB52929-6B3A-42CB-918B-C1D702FF40AA}"/>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SSH Connection with PuTTY</a:t>
              </a:r>
            </a:p>
          </p:txBody>
        </p:sp>
      </p:grpSp>
    </p:spTree>
    <p:extLst>
      <p:ext uri="{BB962C8B-B14F-4D97-AF65-F5344CB8AC3E}">
        <p14:creationId xmlns:p14="http://schemas.microsoft.com/office/powerpoint/2010/main" val="3905238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4" name="그룹 3"/>
          <p:cNvGrpSpPr/>
          <p:nvPr/>
        </p:nvGrpSpPr>
        <p:grpSpPr>
          <a:xfrm>
            <a:off x="5146198" y="3024161"/>
            <a:ext cx="3154963" cy="3151588"/>
            <a:chOff x="5007725" y="3294270"/>
            <a:chExt cx="2774360" cy="2811600"/>
          </a:xfrm>
        </p:grpSpPr>
        <p:pic>
          <p:nvPicPr>
            <p:cNvPr id="34" name="그림 33">
              <a:extLst>
                <a:ext uri="{FF2B5EF4-FFF2-40B4-BE49-F238E27FC236}">
                  <a16:creationId xmlns:a16="http://schemas.microsoft.com/office/drawing/2014/main" id="{5BF1E37E-6E2C-434D-9284-F1143EF37E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337" t="17384" r="30121" b="10214"/>
            <a:stretch/>
          </p:blipFill>
          <p:spPr>
            <a:xfrm>
              <a:off x="5007725" y="3294270"/>
              <a:ext cx="2774360" cy="2811600"/>
            </a:xfrm>
            <a:prstGeom prst="rect">
              <a:avLst/>
            </a:prstGeom>
            <a:ln>
              <a:solidFill>
                <a:schemeClr val="bg1">
                  <a:lumMod val="75000"/>
                </a:schemeClr>
              </a:solidFill>
            </a:ln>
          </p:spPr>
        </p:pic>
        <p:sp>
          <p:nvSpPr>
            <p:cNvPr id="35" name="직사각형 34">
              <a:extLst>
                <a:ext uri="{FF2B5EF4-FFF2-40B4-BE49-F238E27FC236}">
                  <a16:creationId xmlns:a16="http://schemas.microsoft.com/office/drawing/2014/main" id="{E0378B41-5952-469D-A511-06AE3EAD28B2}"/>
                </a:ext>
              </a:extLst>
            </p:cNvPr>
            <p:cNvSpPr/>
            <p:nvPr/>
          </p:nvSpPr>
          <p:spPr>
            <a:xfrm>
              <a:off x="5267441" y="4399577"/>
              <a:ext cx="2193674" cy="2016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4" name="그룹 13">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45625"/>
            <a:chExt cx="8785225" cy="215444"/>
          </a:xfrm>
        </p:grpSpPr>
        <p:sp>
          <p:nvSpPr>
            <p:cNvPr id="15" name="직사각형 14">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6" name="직사각형 15">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Connect the Raspberry Pi to a Windows PC with PuTTY</a:t>
              </a:r>
            </a:p>
          </p:txBody>
        </p:sp>
      </p:grpSp>
      <p:sp>
        <p:nvSpPr>
          <p:cNvPr id="17" name="직사각형 16">
            <a:extLst>
              <a:ext uri="{FF2B5EF4-FFF2-40B4-BE49-F238E27FC236}">
                <a16:creationId xmlns:a16="http://schemas.microsoft.com/office/drawing/2014/main" id="{439DCE1C-801F-43E7-9286-D60EB80C9FCA}"/>
              </a:ext>
            </a:extLst>
          </p:cNvPr>
          <p:cNvSpPr/>
          <p:nvPr/>
        </p:nvSpPr>
        <p:spPr>
          <a:xfrm>
            <a:off x="712183" y="2192035"/>
            <a:ext cx="4110930"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If the message Connection Refused Error appears when connecting, type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sudo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raspi-config</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in</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Raspberry Pi terminal.</a:t>
            </a:r>
          </a:p>
        </p:txBody>
      </p:sp>
      <p:sp>
        <p:nvSpPr>
          <p:cNvPr id="22" name="직사각형 21">
            <a:extLst>
              <a:ext uri="{FF2B5EF4-FFF2-40B4-BE49-F238E27FC236}">
                <a16:creationId xmlns:a16="http://schemas.microsoft.com/office/drawing/2014/main" id="{439DCE1C-801F-43E7-9286-D60EB80C9FCA}"/>
              </a:ext>
            </a:extLst>
          </p:cNvPr>
          <p:cNvSpPr/>
          <p:nvPr/>
        </p:nvSpPr>
        <p:spPr>
          <a:xfrm>
            <a:off x="5090480" y="2192035"/>
            <a:ext cx="418096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Select 3 Interface Options.</a:t>
            </a:r>
          </a:p>
        </p:txBody>
      </p:sp>
      <p:grpSp>
        <p:nvGrpSpPr>
          <p:cNvPr id="3" name="그룹 2"/>
          <p:cNvGrpSpPr/>
          <p:nvPr/>
        </p:nvGrpSpPr>
        <p:grpSpPr>
          <a:xfrm>
            <a:off x="712182" y="3031918"/>
            <a:ext cx="4110931" cy="3154900"/>
            <a:chOff x="559817" y="3288818"/>
            <a:chExt cx="3670705" cy="2817052"/>
          </a:xfrm>
        </p:grpSpPr>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817" y="3288818"/>
              <a:ext cx="3670705" cy="2817052"/>
            </a:xfrm>
            <a:prstGeom prst="rect">
              <a:avLst/>
            </a:prstGeom>
            <a:ln>
              <a:solidFill>
                <a:schemeClr val="bg1">
                  <a:lumMod val="75000"/>
                </a:schemeClr>
              </a:solidFill>
            </a:ln>
          </p:spPr>
        </p:pic>
        <p:sp>
          <p:nvSpPr>
            <p:cNvPr id="28" name="직사각형 27">
              <a:extLst>
                <a:ext uri="{FF2B5EF4-FFF2-40B4-BE49-F238E27FC236}">
                  <a16:creationId xmlns:a16="http://schemas.microsoft.com/office/drawing/2014/main" id="{E0378B41-5952-469D-A511-06AE3EAD28B2}"/>
                </a:ext>
              </a:extLst>
            </p:cNvPr>
            <p:cNvSpPr/>
            <p:nvPr/>
          </p:nvSpPr>
          <p:spPr>
            <a:xfrm>
              <a:off x="1165230" y="3574467"/>
              <a:ext cx="880398" cy="1669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9" name="그룹 8"/>
          <p:cNvGrpSpPr/>
          <p:nvPr/>
        </p:nvGrpSpPr>
        <p:grpSpPr>
          <a:xfrm>
            <a:off x="1603348" y="3545174"/>
            <a:ext cx="1724468" cy="578097"/>
            <a:chOff x="1603348" y="3545174"/>
            <a:chExt cx="1724468" cy="578097"/>
          </a:xfrm>
        </p:grpSpPr>
        <p:sp>
          <p:nvSpPr>
            <p:cNvPr id="18" name="직사각형 17"/>
            <p:cNvSpPr/>
            <p:nvPr/>
          </p:nvSpPr>
          <p:spPr>
            <a:xfrm>
              <a:off x="1603348" y="3816695"/>
              <a:ext cx="1724468" cy="306576"/>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 sudo respi-config</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8" name="직선 화살표 연결선 7"/>
            <p:cNvCxnSpPr/>
            <p:nvPr/>
          </p:nvCxnSpPr>
          <p:spPr>
            <a:xfrm flipH="1" flipV="1">
              <a:off x="2106118" y="3545174"/>
              <a:ext cx="52466" cy="27310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그룹 19"/>
          <p:cNvGrpSpPr/>
          <p:nvPr/>
        </p:nvGrpSpPr>
        <p:grpSpPr>
          <a:xfrm>
            <a:off x="4538663" y="3634955"/>
            <a:ext cx="4370032" cy="628170"/>
            <a:chOff x="4972977" y="3634955"/>
            <a:chExt cx="4370032" cy="628170"/>
          </a:xfrm>
        </p:grpSpPr>
        <p:sp>
          <p:nvSpPr>
            <p:cNvPr id="23" name="직사각형 22"/>
            <p:cNvSpPr/>
            <p:nvPr/>
          </p:nvSpPr>
          <p:spPr>
            <a:xfrm>
              <a:off x="4972977" y="3634955"/>
              <a:ext cx="4370032" cy="28294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Interface options     Configure connections to peripherals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11" name="직선 화살표 연결선 10"/>
            <p:cNvCxnSpPr/>
            <p:nvPr/>
          </p:nvCxnSpPr>
          <p:spPr>
            <a:xfrm>
              <a:off x="7796784" y="3917896"/>
              <a:ext cx="0" cy="34522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C4555FE2-9714-4435-8C2C-9232EF9D93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6" name="직사각형 18">
            <a:extLst>
              <a:ext uri="{FF2B5EF4-FFF2-40B4-BE49-F238E27FC236}">
                <a16:creationId xmlns:a16="http://schemas.microsoft.com/office/drawing/2014/main" id="{B7331984-B90E-4D5A-AD0B-5133B343886A}"/>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315322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2" name="그룹 1">
            <a:extLst>
              <a:ext uri="{FF2B5EF4-FFF2-40B4-BE49-F238E27FC236}">
                <a16:creationId xmlns:a16="http://schemas.microsoft.com/office/drawing/2014/main" id="{8213E372-A530-4B32-855B-8D74A0E56693}"/>
              </a:ext>
            </a:extLst>
          </p:cNvPr>
          <p:cNvGrpSpPr/>
          <p:nvPr/>
        </p:nvGrpSpPr>
        <p:grpSpPr>
          <a:xfrm>
            <a:off x="712182" y="2723134"/>
            <a:ext cx="8550512" cy="2811600"/>
            <a:chOff x="712182" y="3350713"/>
            <a:chExt cx="8550512" cy="2811600"/>
          </a:xfrm>
        </p:grpSpPr>
        <p:pic>
          <p:nvPicPr>
            <p:cNvPr id="14" name="그림 13">
              <a:extLst>
                <a:ext uri="{FF2B5EF4-FFF2-40B4-BE49-F238E27FC236}">
                  <a16:creationId xmlns:a16="http://schemas.microsoft.com/office/drawing/2014/main" id="{485AA8FD-F177-4BB7-B941-DC13AA75D9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211" t="17245" r="30054" b="10058"/>
            <a:stretch/>
          </p:blipFill>
          <p:spPr>
            <a:xfrm>
              <a:off x="712182" y="3350713"/>
              <a:ext cx="2776974" cy="2811600"/>
            </a:xfrm>
            <a:prstGeom prst="rect">
              <a:avLst/>
            </a:prstGeom>
            <a:ln>
              <a:solidFill>
                <a:schemeClr val="bg1">
                  <a:lumMod val="75000"/>
                </a:schemeClr>
              </a:solidFill>
            </a:ln>
          </p:spPr>
        </p:pic>
        <p:pic>
          <p:nvPicPr>
            <p:cNvPr id="16" name="그림 15">
              <a:extLst>
                <a:ext uri="{FF2B5EF4-FFF2-40B4-BE49-F238E27FC236}">
                  <a16:creationId xmlns:a16="http://schemas.microsoft.com/office/drawing/2014/main" id="{7C5D88DD-A3DA-46A3-B207-6D19E58863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155" t="17893" r="30425" b="10361"/>
            <a:stretch/>
          </p:blipFill>
          <p:spPr>
            <a:xfrm>
              <a:off x="3586429" y="3350713"/>
              <a:ext cx="2790939" cy="2811600"/>
            </a:xfrm>
            <a:prstGeom prst="rect">
              <a:avLst/>
            </a:prstGeom>
            <a:ln>
              <a:solidFill>
                <a:schemeClr val="bg1">
                  <a:lumMod val="75000"/>
                </a:schemeClr>
              </a:solidFill>
            </a:ln>
          </p:spPr>
        </p:pic>
        <p:pic>
          <p:nvPicPr>
            <p:cNvPr id="17" name="그림 16">
              <a:extLst>
                <a:ext uri="{FF2B5EF4-FFF2-40B4-BE49-F238E27FC236}">
                  <a16:creationId xmlns:a16="http://schemas.microsoft.com/office/drawing/2014/main" id="{B36C11B2-F5F2-441A-ACE4-F8A835C655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238" t="17488" r="29925" b="9913"/>
            <a:stretch/>
          </p:blipFill>
          <p:spPr>
            <a:xfrm>
              <a:off x="6474641" y="3350713"/>
              <a:ext cx="2788053" cy="2811600"/>
            </a:xfrm>
            <a:prstGeom prst="rect">
              <a:avLst/>
            </a:prstGeom>
            <a:ln>
              <a:solidFill>
                <a:schemeClr val="bg1">
                  <a:lumMod val="75000"/>
                </a:schemeClr>
              </a:solidFill>
            </a:ln>
          </p:spPr>
        </p:pic>
        <p:sp>
          <p:nvSpPr>
            <p:cNvPr id="28" name="직사각형 27">
              <a:extLst>
                <a:ext uri="{FF2B5EF4-FFF2-40B4-BE49-F238E27FC236}">
                  <a16:creationId xmlns:a16="http://schemas.microsoft.com/office/drawing/2014/main" id="{E0378B41-5952-469D-A511-06AE3EAD28B2}"/>
                </a:ext>
              </a:extLst>
            </p:cNvPr>
            <p:cNvSpPr/>
            <p:nvPr/>
          </p:nvSpPr>
          <p:spPr>
            <a:xfrm>
              <a:off x="986087" y="4379242"/>
              <a:ext cx="2349316" cy="2886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5" name="직사각형 34">
              <a:extLst>
                <a:ext uri="{FF2B5EF4-FFF2-40B4-BE49-F238E27FC236}">
                  <a16:creationId xmlns:a16="http://schemas.microsoft.com/office/drawing/2014/main" id="{E0378B41-5952-469D-A511-06AE3EAD28B2}"/>
                </a:ext>
              </a:extLst>
            </p:cNvPr>
            <p:cNvSpPr/>
            <p:nvPr/>
          </p:nvSpPr>
          <p:spPr>
            <a:xfrm>
              <a:off x="4457348" y="5206228"/>
              <a:ext cx="296781" cy="2113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직사각형 22">
              <a:extLst>
                <a:ext uri="{FF2B5EF4-FFF2-40B4-BE49-F238E27FC236}">
                  <a16:creationId xmlns:a16="http://schemas.microsoft.com/office/drawing/2014/main" id="{E0378B41-5952-469D-A511-06AE3EAD28B2}"/>
                </a:ext>
              </a:extLst>
            </p:cNvPr>
            <p:cNvSpPr/>
            <p:nvPr/>
          </p:nvSpPr>
          <p:spPr>
            <a:xfrm>
              <a:off x="7610798" y="5215281"/>
              <a:ext cx="414523" cy="2113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21" name="그룹 20">
            <a:extLst>
              <a:ext uri="{FF2B5EF4-FFF2-40B4-BE49-F238E27FC236}">
                <a16:creationId xmlns:a16="http://schemas.microsoft.com/office/drawing/2014/main" id="{07928334-32AF-46A2-97F3-006B536CB7A1}"/>
              </a:ext>
            </a:extLst>
          </p:cNvPr>
          <p:cNvGrpSpPr/>
          <p:nvPr/>
        </p:nvGrpSpPr>
        <p:grpSpPr>
          <a:xfrm>
            <a:off x="559817" y="1935817"/>
            <a:ext cx="8783192" cy="215394"/>
            <a:chOff x="1027113" y="2045625"/>
            <a:chExt cx="8785225" cy="215444"/>
          </a:xfrm>
        </p:grpSpPr>
        <p:sp>
          <p:nvSpPr>
            <p:cNvPr id="22" name="직사각형 21">
              <a:extLst>
                <a:ext uri="{FF2B5EF4-FFF2-40B4-BE49-F238E27FC236}">
                  <a16:creationId xmlns:a16="http://schemas.microsoft.com/office/drawing/2014/main" id="{70A5B5B7-540A-40DD-B934-E71D91AA82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4" name="직사각형 23">
              <a:extLst>
                <a:ext uri="{FF2B5EF4-FFF2-40B4-BE49-F238E27FC236}">
                  <a16:creationId xmlns:a16="http://schemas.microsoft.com/office/drawing/2014/main" id="{C3CF9554-5E26-4DD4-876F-A237942CB6B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Connect the Raspberry Pi to a Windows PC with PuTTY</a:t>
              </a:r>
            </a:p>
          </p:txBody>
        </p:sp>
      </p:grpSp>
      <p:sp>
        <p:nvSpPr>
          <p:cNvPr id="25" name="직사각형 24">
            <a:extLst>
              <a:ext uri="{FF2B5EF4-FFF2-40B4-BE49-F238E27FC236}">
                <a16:creationId xmlns:a16="http://schemas.microsoft.com/office/drawing/2014/main" id="{439DCE1C-801F-43E7-9286-D60EB80C9FCA}"/>
              </a:ext>
            </a:extLst>
          </p:cNvPr>
          <p:cNvSpPr/>
          <p:nvPr/>
        </p:nvSpPr>
        <p:spPr>
          <a:xfrm>
            <a:off x="712182" y="2264459"/>
            <a:ext cx="6136293"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Select  SSH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Yes → Ok as follows</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 name="그룹 4"/>
          <p:cNvGrpSpPr/>
          <p:nvPr/>
        </p:nvGrpSpPr>
        <p:grpSpPr>
          <a:xfrm>
            <a:off x="483298" y="3155757"/>
            <a:ext cx="5216461" cy="678140"/>
            <a:chOff x="483298" y="3155757"/>
            <a:chExt cx="5216461" cy="678140"/>
          </a:xfrm>
        </p:grpSpPr>
        <p:sp>
          <p:nvSpPr>
            <p:cNvPr id="18" name="직사각형 17"/>
            <p:cNvSpPr/>
            <p:nvPr/>
          </p:nvSpPr>
          <p:spPr>
            <a:xfrm>
              <a:off x="483298" y="3155757"/>
              <a:ext cx="5216461" cy="258004"/>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02  SSH        Enable/disable remote command line access using SSH</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4" name="직선 화살표 연결선 3"/>
            <p:cNvCxnSpPr/>
            <p:nvPr/>
          </p:nvCxnSpPr>
          <p:spPr>
            <a:xfrm>
              <a:off x="2395728" y="3407664"/>
              <a:ext cx="0" cy="42623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직사각형 18">
            <a:extLst>
              <a:ext uri="{FF2B5EF4-FFF2-40B4-BE49-F238E27FC236}">
                <a16:creationId xmlns:a16="http://schemas.microsoft.com/office/drawing/2014/main" id="{921A6FF7-9623-40A0-B528-132722079B51}"/>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6" name="직사각형 18">
            <a:extLst>
              <a:ext uri="{FF2B5EF4-FFF2-40B4-BE49-F238E27FC236}">
                <a16:creationId xmlns:a16="http://schemas.microsoft.com/office/drawing/2014/main" id="{AF8DAE2A-AEBB-4A71-8F41-A2E6738D7899}"/>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179609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Connect the Raspberry Pi to a Windows PC with PuTTY</a:t>
              </a:r>
            </a:p>
          </p:txBody>
        </p:sp>
      </p:gr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5" name="그룹 4">
            <a:extLst>
              <a:ext uri="{FF2B5EF4-FFF2-40B4-BE49-F238E27FC236}">
                <a16:creationId xmlns:a16="http://schemas.microsoft.com/office/drawing/2014/main" id="{84E4476E-C919-480B-9129-3F5D85EB5656}"/>
              </a:ext>
            </a:extLst>
          </p:cNvPr>
          <p:cNvGrpSpPr/>
          <p:nvPr/>
        </p:nvGrpSpPr>
        <p:grpSpPr>
          <a:xfrm>
            <a:off x="712182" y="3720567"/>
            <a:ext cx="3954216" cy="2472153"/>
            <a:chOff x="712182" y="3733800"/>
            <a:chExt cx="3893180" cy="2433994"/>
          </a:xfrm>
        </p:grpSpPr>
        <p:pic>
          <p:nvPicPr>
            <p:cNvPr id="18" name="그림 17" descr="텍스트이(가) 표시된 사진&#10;&#10;자동 생성된 설명">
              <a:extLst>
                <a:ext uri="{FF2B5EF4-FFF2-40B4-BE49-F238E27FC236}">
                  <a16:creationId xmlns:a16="http://schemas.microsoft.com/office/drawing/2014/main" id="{BC27FA1C-04F1-4C2D-80FA-696E8AAE9C4C}"/>
                </a:ext>
              </a:extLst>
            </p:cNvPr>
            <p:cNvPicPr>
              <a:picLocks noChangeAspect="1"/>
            </p:cNvPicPr>
            <p:nvPr/>
          </p:nvPicPr>
          <p:blipFill rotWithShape="1">
            <a:blip r:embed="rId3"/>
            <a:srcRect l="1692" t="2133" r="1737" b="3268"/>
            <a:stretch/>
          </p:blipFill>
          <p:spPr>
            <a:xfrm>
              <a:off x="712182" y="3733800"/>
              <a:ext cx="3893180" cy="2433994"/>
            </a:xfrm>
            <a:prstGeom prst="rect">
              <a:avLst/>
            </a:prstGeom>
            <a:noFill/>
            <a:ln>
              <a:solidFill>
                <a:schemeClr val="bg1">
                  <a:lumMod val="75000"/>
                </a:schemeClr>
              </a:solidFill>
            </a:ln>
          </p:spPr>
        </p:pic>
        <p:sp>
          <p:nvSpPr>
            <p:cNvPr id="20" name="직사각형 19">
              <a:extLst>
                <a:ext uri="{FF2B5EF4-FFF2-40B4-BE49-F238E27FC236}">
                  <a16:creationId xmlns:a16="http://schemas.microsoft.com/office/drawing/2014/main" id="{3409F6BA-F35C-4CFA-B045-7C6AE283EF43}"/>
                </a:ext>
              </a:extLst>
            </p:cNvPr>
            <p:cNvSpPr/>
            <p:nvPr/>
          </p:nvSpPr>
          <p:spPr>
            <a:xfrm>
              <a:off x="2463970" y="5453586"/>
              <a:ext cx="415032" cy="1776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4" name="그룹 3">
            <a:extLst>
              <a:ext uri="{FF2B5EF4-FFF2-40B4-BE49-F238E27FC236}">
                <a16:creationId xmlns:a16="http://schemas.microsoft.com/office/drawing/2014/main" id="{43303C5E-A5E2-4E9B-993E-CC7ED1301293}"/>
              </a:ext>
            </a:extLst>
          </p:cNvPr>
          <p:cNvGrpSpPr/>
          <p:nvPr/>
        </p:nvGrpSpPr>
        <p:grpSpPr>
          <a:xfrm>
            <a:off x="4843682" y="3720567"/>
            <a:ext cx="4316646" cy="2476819"/>
            <a:chOff x="4997539" y="3733800"/>
            <a:chExt cx="4242009" cy="2433994"/>
          </a:xfrm>
        </p:grpSpPr>
        <p:pic>
          <p:nvPicPr>
            <p:cNvPr id="19" name="그림 18" descr="텍스트이(가) 표시된 사진&#10;&#10;자동 생성된 설명">
              <a:extLst>
                <a:ext uri="{FF2B5EF4-FFF2-40B4-BE49-F238E27FC236}">
                  <a16:creationId xmlns:a16="http://schemas.microsoft.com/office/drawing/2014/main" id="{57A58ED2-4479-41FA-B85E-AE2202CE457F}"/>
                </a:ext>
              </a:extLst>
            </p:cNvPr>
            <p:cNvPicPr>
              <a:picLocks noChangeAspect="1"/>
            </p:cNvPicPr>
            <p:nvPr/>
          </p:nvPicPr>
          <p:blipFill rotWithShape="1">
            <a:blip r:embed="rId4"/>
            <a:srcRect l="1117" t="3138" r="1793" b="3504"/>
            <a:stretch/>
          </p:blipFill>
          <p:spPr>
            <a:xfrm>
              <a:off x="4997539" y="3733800"/>
              <a:ext cx="3921434" cy="2433994"/>
            </a:xfrm>
            <a:prstGeom prst="rect">
              <a:avLst/>
            </a:prstGeom>
            <a:ln>
              <a:solidFill>
                <a:schemeClr val="bg1">
                  <a:lumMod val="75000"/>
                </a:schemeClr>
              </a:solidFill>
            </a:ln>
          </p:spPr>
        </p:pic>
        <p:sp>
          <p:nvSpPr>
            <p:cNvPr id="21" name="직사각형 20">
              <a:extLst>
                <a:ext uri="{FF2B5EF4-FFF2-40B4-BE49-F238E27FC236}">
                  <a16:creationId xmlns:a16="http://schemas.microsoft.com/office/drawing/2014/main" id="{3409F6BA-F35C-4CFA-B045-7C6AE283EF43}"/>
                </a:ext>
              </a:extLst>
            </p:cNvPr>
            <p:cNvSpPr/>
            <p:nvPr/>
          </p:nvSpPr>
          <p:spPr>
            <a:xfrm>
              <a:off x="4997539" y="3902044"/>
              <a:ext cx="1459901" cy="1929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16" name="그림 15" descr="텍스트이(가) 표시된 사진&#10;&#10;자동 생성된 설명">
              <a:extLst>
                <a:ext uri="{FF2B5EF4-FFF2-40B4-BE49-F238E27FC236}">
                  <a16:creationId xmlns:a16="http://schemas.microsoft.com/office/drawing/2014/main" id="{57A58ED2-4479-41FA-B85E-AE2202CE457F}"/>
                </a:ext>
              </a:extLst>
            </p:cNvPr>
            <p:cNvPicPr>
              <a:picLocks noChangeAspect="1"/>
            </p:cNvPicPr>
            <p:nvPr/>
          </p:nvPicPr>
          <p:blipFill rotWithShape="1">
            <a:blip r:embed="rId4"/>
            <a:srcRect l="1116" t="9861" r="63513" b="82275"/>
            <a:stretch/>
          </p:blipFill>
          <p:spPr>
            <a:xfrm>
              <a:off x="6070415" y="4198412"/>
              <a:ext cx="3169133" cy="536841"/>
            </a:xfrm>
            <a:prstGeom prst="rect">
              <a:avLst/>
            </a:prstGeom>
            <a:ln w="12700">
              <a:solidFill>
                <a:srgbClr val="00B0F0"/>
              </a:solidFill>
            </a:ln>
          </p:spPr>
        </p:pic>
      </p:grpSp>
      <p:sp>
        <p:nvSpPr>
          <p:cNvPr id="30" name="직사각형 29">
            <a:extLst>
              <a:ext uri="{FF2B5EF4-FFF2-40B4-BE49-F238E27FC236}">
                <a16:creationId xmlns:a16="http://schemas.microsoft.com/office/drawing/2014/main" id="{439DCE1C-801F-43E7-9286-D60EB80C9FCA}"/>
              </a:ext>
            </a:extLst>
          </p:cNvPr>
          <p:cNvSpPr/>
          <p:nvPr/>
        </p:nvSpPr>
        <p:spPr>
          <a:xfrm>
            <a:off x="712182" y="2264459"/>
            <a:ext cx="3875721"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Press Accept  </a:t>
            </a:r>
          </a:p>
          <a:p>
            <a:pPr marL="228600" indent="-228600">
              <a:spcAft>
                <a:spcPts val="800"/>
              </a:spcAft>
              <a:buClr>
                <a:srgbClr val="193EB0"/>
              </a:buClr>
            </a:pPr>
            <a:r>
              <a:rPr lang="en-US" altLang="ko-KR" sz="1300" dirty="0">
                <a:solidFill>
                  <a:prstClr val="black">
                    <a:lumMod val="85000"/>
                    <a:lumOff val="15000"/>
                  </a:prstClr>
                </a:solidFill>
                <a:latin typeface="맑은 고딕" panose="020B0503020000020004" pitchFamily="50" charset="-127"/>
                <a:ea typeface="맑은 고딕" panose="020B0503020000020004" pitchFamily="50" charset="-127"/>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The message “the server’s host key is not cached in the repository…” is not necessary to understand. You can disregard it and click Accept. </a:t>
            </a:r>
          </a:p>
        </p:txBody>
      </p:sp>
      <p:sp>
        <p:nvSpPr>
          <p:cNvPr id="31" name="직사각형 30">
            <a:extLst>
              <a:ext uri="{FF2B5EF4-FFF2-40B4-BE49-F238E27FC236}">
                <a16:creationId xmlns:a16="http://schemas.microsoft.com/office/drawing/2014/main" id="{439DCE1C-801F-43E7-9286-D60EB80C9FCA}"/>
              </a:ext>
            </a:extLst>
          </p:cNvPr>
          <p:cNvSpPr/>
          <p:nvPr/>
        </p:nvSpPr>
        <p:spPr>
          <a:xfrm>
            <a:off x="4666397" y="2264459"/>
            <a:ext cx="4895781" cy="1350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Type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pi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for login as. </a:t>
            </a:r>
          </a:p>
          <a:p>
            <a:pPr marL="171450">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For password, enter the password you used when installing Raspberry Pi OS. (Though you type password, it’s not visible.) </a:t>
            </a:r>
          </a:p>
          <a:p>
            <a:pPr marL="171450">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If the screen appears as below,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the Raspberry Pi is successfully connected to your Windows PC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 name="직사각형 18">
            <a:extLst>
              <a:ext uri="{FF2B5EF4-FFF2-40B4-BE49-F238E27FC236}">
                <a16:creationId xmlns:a16="http://schemas.microsoft.com/office/drawing/2014/main" id="{C4130A93-CC0D-4FBE-959D-22E1CB5BFA26}"/>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105126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Connect the Raspberry Pi to a Windows PC with PuTTY</a:t>
              </a:r>
            </a:p>
          </p:txBody>
        </p:sp>
      </p:grpSp>
      <p:sp>
        <p:nvSpPr>
          <p:cNvPr id="15" name="직사각형 14">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2" name="그룹 1"/>
          <p:cNvGrpSpPr>
            <a:grpSpLocks noChangeAspect="1"/>
          </p:cNvGrpSpPr>
          <p:nvPr/>
        </p:nvGrpSpPr>
        <p:grpSpPr>
          <a:xfrm>
            <a:off x="567459" y="2298674"/>
            <a:ext cx="5115633" cy="3172486"/>
            <a:chOff x="559817" y="2290849"/>
            <a:chExt cx="2913655" cy="1806918"/>
          </a:xfrm>
        </p:grpSpPr>
        <p:pic>
          <p:nvPicPr>
            <p:cNvPr id="28" name="그림 27" descr="텍스트이(가) 표시된 사진&#10;&#10;자동 생성된 설명">
              <a:extLst>
                <a:ext uri="{FF2B5EF4-FFF2-40B4-BE49-F238E27FC236}">
                  <a16:creationId xmlns:a16="http://schemas.microsoft.com/office/drawing/2014/main" id="{B9FD8384-BD7E-4AED-A93F-61C5A16C08FE}"/>
                </a:ext>
              </a:extLst>
            </p:cNvPr>
            <p:cNvPicPr>
              <a:picLocks noChangeAspect="1"/>
            </p:cNvPicPr>
            <p:nvPr/>
          </p:nvPicPr>
          <p:blipFill rotWithShape="1">
            <a:blip r:embed="rId3"/>
            <a:srcRect l="1454" t="3531" r="1891" b="3350"/>
            <a:stretch/>
          </p:blipFill>
          <p:spPr>
            <a:xfrm>
              <a:off x="559817" y="2290849"/>
              <a:ext cx="2913655" cy="1806918"/>
            </a:xfrm>
            <a:prstGeom prst="rect">
              <a:avLst/>
            </a:prstGeom>
            <a:ln>
              <a:solidFill>
                <a:schemeClr val="bg1">
                  <a:lumMod val="75000"/>
                </a:schemeClr>
              </a:solidFill>
            </a:ln>
          </p:spPr>
        </p:pic>
        <p:sp>
          <p:nvSpPr>
            <p:cNvPr id="20" name="직사각형 19">
              <a:extLst>
                <a:ext uri="{FF2B5EF4-FFF2-40B4-BE49-F238E27FC236}">
                  <a16:creationId xmlns:a16="http://schemas.microsoft.com/office/drawing/2014/main" id="{3409F6BA-F35C-4CFA-B045-7C6AE283EF43}"/>
                </a:ext>
              </a:extLst>
            </p:cNvPr>
            <p:cNvSpPr/>
            <p:nvPr/>
          </p:nvSpPr>
          <p:spPr>
            <a:xfrm>
              <a:off x="1218841" y="2419376"/>
              <a:ext cx="208010" cy="741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직사각형 28">
              <a:extLst>
                <a:ext uri="{FF2B5EF4-FFF2-40B4-BE49-F238E27FC236}">
                  <a16:creationId xmlns:a16="http://schemas.microsoft.com/office/drawing/2014/main" id="{3409F6BA-F35C-4CFA-B045-7C6AE283EF43}"/>
                </a:ext>
              </a:extLst>
            </p:cNvPr>
            <p:cNvSpPr/>
            <p:nvPr/>
          </p:nvSpPr>
          <p:spPr>
            <a:xfrm>
              <a:off x="1357231" y="2489970"/>
              <a:ext cx="125428" cy="751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49" name="직사각형 48"/>
          <p:cNvSpPr/>
          <p:nvPr/>
        </p:nvSpPr>
        <p:spPr>
          <a:xfrm>
            <a:off x="5831999" y="2175461"/>
            <a:ext cx="3645487"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You can confirm the Raspberry is successfully connected with the message appearing on the screen. </a:t>
            </a:r>
          </a:p>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400" panose="020B0503030303020204" pitchFamily="34" charset="0"/>
                <a:ea typeface="SamsungOne-400" panose="020B0503030303020204" pitchFamily="34" charset="0"/>
              </a:rPr>
              <a:t>The directory name called pi exists in the Raspberry Pi’s desktop directory, the connection is successfully done. </a:t>
            </a:r>
          </a:p>
        </p:txBody>
      </p:sp>
      <p:grpSp>
        <p:nvGrpSpPr>
          <p:cNvPr id="32" name="그룹 9">
            <a:extLst>
              <a:ext uri="{FF2B5EF4-FFF2-40B4-BE49-F238E27FC236}">
                <a16:creationId xmlns:a16="http://schemas.microsoft.com/office/drawing/2014/main" id="{A5F58DAA-6C9C-4AB1-A42C-10EC91D284A3}"/>
              </a:ext>
            </a:extLst>
          </p:cNvPr>
          <p:cNvGrpSpPr/>
          <p:nvPr/>
        </p:nvGrpSpPr>
        <p:grpSpPr>
          <a:xfrm>
            <a:off x="5976000" y="3648217"/>
            <a:ext cx="3357032" cy="646331"/>
            <a:chOff x="3716075" y="2460828"/>
            <a:chExt cx="3357032" cy="646331"/>
          </a:xfrm>
        </p:grpSpPr>
        <p:sp>
          <p:nvSpPr>
            <p:cNvPr id="33" name="TextBox 16">
              <a:extLst>
                <a:ext uri="{FF2B5EF4-FFF2-40B4-BE49-F238E27FC236}">
                  <a16:creationId xmlns:a16="http://schemas.microsoft.com/office/drawing/2014/main" id="{1464DA11-8542-4A0A-968B-7F9A96952B68}"/>
                </a:ext>
              </a:extLst>
            </p:cNvPr>
            <p:cNvSpPr txBox="1"/>
            <p:nvPr/>
          </p:nvSpPr>
          <p:spPr>
            <a:xfrm>
              <a:off x="3800650" y="2460828"/>
              <a:ext cx="3272457" cy="646331"/>
            </a:xfrm>
            <a:prstGeom prst="rect">
              <a:avLst/>
            </a:prstGeom>
            <a:solidFill>
              <a:schemeClr val="tx1"/>
            </a:solid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cd ..</a:t>
              </a:r>
            </a:p>
            <a:p>
              <a:r>
                <a:rPr lang="en-US" altLang="ko-KR" sz="1200" dirty="0">
                  <a:solidFill>
                    <a:schemeClr val="bg1"/>
                  </a:solidFill>
                  <a:latin typeface="D2Coding" panose="020B0609020101020101" pitchFamily="49" charset="-127"/>
                  <a:ea typeface="D2Coding" panose="020B0609020101020101" pitchFamily="49" charset="-127"/>
                  <a:cs typeface="Cascadia Code" panose="020B0609020000020004" pitchFamily="49" charset="0"/>
                </a:rPr>
                <a:t>$ ls</a:t>
              </a:r>
            </a:p>
            <a:p>
              <a:r>
                <a:rPr lang="en-US" altLang="ko-KR" sz="1200" dirty="0">
                  <a:solidFill>
                    <a:srgbClr val="0033FF"/>
                  </a:solidFill>
                  <a:latin typeface="D2Coding" panose="020B0609020101020101" pitchFamily="49" charset="-127"/>
                  <a:ea typeface="D2Coding" panose="020B0609020101020101" pitchFamily="49" charset="-127"/>
                  <a:cs typeface="Cascadia Code" panose="020B0609020000020004" pitchFamily="49" charset="0"/>
                </a:rPr>
                <a:t>pi</a:t>
              </a:r>
            </a:p>
          </p:txBody>
        </p:sp>
        <p:sp>
          <p:nvSpPr>
            <p:cNvPr id="34" name="직사각형 17">
              <a:extLst>
                <a:ext uri="{FF2B5EF4-FFF2-40B4-BE49-F238E27FC236}">
                  <a16:creationId xmlns:a16="http://schemas.microsoft.com/office/drawing/2014/main" id="{31848D50-0BA4-4756-BE26-081976571CE6}"/>
                </a:ext>
              </a:extLst>
            </p:cNvPr>
            <p:cNvSpPr/>
            <p:nvPr/>
          </p:nvSpPr>
          <p:spPr>
            <a:xfrm>
              <a:off x="3716075" y="2460829"/>
              <a:ext cx="84574" cy="6429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600" dirty="0">
                <a:latin typeface="Consolas" panose="020B0609020204030204" pitchFamily="49" charset="0"/>
              </a:endParaRPr>
            </a:p>
          </p:txBody>
        </p:sp>
      </p:grpSp>
      <p:sp>
        <p:nvSpPr>
          <p:cNvPr id="16" name="직사각형 18">
            <a:extLst>
              <a:ext uri="{FF2B5EF4-FFF2-40B4-BE49-F238E27FC236}">
                <a16:creationId xmlns:a16="http://schemas.microsoft.com/office/drawing/2014/main" id="{C39B102B-52CB-48EF-BB45-BC85F876119F}"/>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17" name="그룹 16"/>
          <p:cNvGrpSpPr>
            <a:grpSpLocks noChangeAspect="1"/>
          </p:cNvGrpSpPr>
          <p:nvPr/>
        </p:nvGrpSpPr>
        <p:grpSpPr>
          <a:xfrm>
            <a:off x="577813" y="2295409"/>
            <a:ext cx="5115633" cy="3172486"/>
            <a:chOff x="559817" y="2290849"/>
            <a:chExt cx="2913655" cy="1806918"/>
          </a:xfrm>
        </p:grpSpPr>
        <p:pic>
          <p:nvPicPr>
            <p:cNvPr id="18" name="그림 17" descr="텍스트이(가) 표시된 사진&#10;&#10;자동 생성된 설명">
              <a:extLst>
                <a:ext uri="{FF2B5EF4-FFF2-40B4-BE49-F238E27FC236}">
                  <a16:creationId xmlns:a16="http://schemas.microsoft.com/office/drawing/2014/main" id="{B9FD8384-BD7E-4AED-A93F-61C5A16C08FE}"/>
                </a:ext>
              </a:extLst>
            </p:cNvPr>
            <p:cNvPicPr>
              <a:picLocks noChangeAspect="1"/>
            </p:cNvPicPr>
            <p:nvPr/>
          </p:nvPicPr>
          <p:blipFill rotWithShape="1">
            <a:blip r:embed="rId3"/>
            <a:srcRect l="1454" t="3531" r="1891" b="3350"/>
            <a:stretch/>
          </p:blipFill>
          <p:spPr>
            <a:xfrm>
              <a:off x="559817" y="2290849"/>
              <a:ext cx="2913655" cy="1806918"/>
            </a:xfrm>
            <a:prstGeom prst="rect">
              <a:avLst/>
            </a:prstGeom>
            <a:ln>
              <a:solidFill>
                <a:schemeClr val="bg1">
                  <a:lumMod val="75000"/>
                </a:schemeClr>
              </a:solidFill>
            </a:ln>
          </p:spPr>
        </p:pic>
        <p:sp>
          <p:nvSpPr>
            <p:cNvPr id="19" name="직사각형 18">
              <a:extLst>
                <a:ext uri="{FF2B5EF4-FFF2-40B4-BE49-F238E27FC236}">
                  <a16:creationId xmlns:a16="http://schemas.microsoft.com/office/drawing/2014/main" id="{3409F6BA-F35C-4CFA-B045-7C6AE283EF43}"/>
                </a:ext>
              </a:extLst>
            </p:cNvPr>
            <p:cNvSpPr/>
            <p:nvPr/>
          </p:nvSpPr>
          <p:spPr>
            <a:xfrm>
              <a:off x="1218841" y="2419376"/>
              <a:ext cx="208010" cy="741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직사각형 20">
              <a:extLst>
                <a:ext uri="{FF2B5EF4-FFF2-40B4-BE49-F238E27FC236}">
                  <a16:creationId xmlns:a16="http://schemas.microsoft.com/office/drawing/2014/main" id="{3409F6BA-F35C-4CFA-B045-7C6AE283EF43}"/>
                </a:ext>
              </a:extLst>
            </p:cNvPr>
            <p:cNvSpPr/>
            <p:nvPr/>
          </p:nvSpPr>
          <p:spPr>
            <a:xfrm>
              <a:off x="1357231" y="2489970"/>
              <a:ext cx="125428" cy="751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3013709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FD4739A5-5CD6-4066-B857-01C8BB4C061A}"/>
              </a:ext>
            </a:extLst>
          </p:cNvPr>
          <p:cNvGrpSpPr/>
          <p:nvPr/>
        </p:nvGrpSpPr>
        <p:grpSpPr>
          <a:xfrm>
            <a:off x="561235" y="1926915"/>
            <a:ext cx="8780379" cy="215572"/>
            <a:chOff x="1027113" y="2045625"/>
            <a:chExt cx="8785225" cy="215691"/>
          </a:xfrm>
        </p:grpSpPr>
        <p:sp>
          <p:nvSpPr>
            <p:cNvPr id="14" name="직사각형 13">
              <a:extLst>
                <a:ext uri="{FF2B5EF4-FFF2-40B4-BE49-F238E27FC236}">
                  <a16:creationId xmlns:a16="http://schemas.microsoft.com/office/drawing/2014/main" id="{D38E420D-8102-4AD8-93CD-4C2535CC9C6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15" name="직사각형 14">
              <a:extLst>
                <a:ext uri="{FF2B5EF4-FFF2-40B4-BE49-F238E27FC236}">
                  <a16:creationId xmlns:a16="http://schemas.microsoft.com/office/drawing/2014/main" id="{3CB52929-6B3A-42CB-918B-C1D702FF40AA}"/>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Control Raspberry Pi with your Windows PC(VNC)</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1"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sp>
        <p:nvSpPr>
          <p:cNvPr id="24" name="직사각형 23"/>
          <p:cNvSpPr/>
          <p:nvPr/>
        </p:nvSpPr>
        <p:spPr>
          <a:xfrm>
            <a:off x="5732891" y="2175461"/>
            <a:ext cx="3744596" cy="36129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For those who are new to Linux, the Graphical User Interface (GUI) would be helpful. </a:t>
            </a:r>
          </a:p>
          <a:p>
            <a:pPr marL="171450">
              <a:spcAft>
                <a:spcPts val="800"/>
              </a:spcAft>
              <a:buClr>
                <a:srgbClr val="193EB0"/>
              </a:buClr>
            </a:pP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000" dirty="0">
                <a:solidFill>
                  <a:prstClr val="black">
                    <a:lumMod val="85000"/>
                    <a:lumOff val="15000"/>
                  </a:prstClr>
                </a:solidFill>
                <a:latin typeface="맑은 고딕" panose="020B0503020000020004" pitchFamily="50" charset="-127"/>
              </a:rPr>
              <a:t>※ </a:t>
            </a:r>
            <a:r>
              <a:rPr lang="en-US" altLang="ko-KR" sz="1000" dirty="0">
                <a:solidFill>
                  <a:prstClr val="black">
                    <a:lumMod val="85000"/>
                    <a:lumOff val="15000"/>
                  </a:prstClr>
                </a:solidFill>
                <a:latin typeface="SamsungOne-400" panose="020B0503030303020204" pitchFamily="34" charset="0"/>
                <a:ea typeface="SamsungOne-400" panose="020B0503030303020204" pitchFamily="34" charset="0"/>
              </a:rPr>
              <a:t>GUI: any visual way of accessing a computer or program)</a:t>
            </a:r>
          </a:p>
          <a:p>
            <a:pPr marL="171450">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Virtual Network Computing (VNC) Viewer is an easy-to-use method for having complete access to GUI on any machine you want to connect to.</a:t>
            </a: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We will use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RealVNC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out of various VNC Viewers.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To download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RealVNC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Viewer, access</a:t>
            </a:r>
            <a:b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hlinkClick r:id="rId3"/>
              </a:rPr>
              <a:t>https://www.realvnc.com/en/connect/download/viewer/</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After selecting the computer OS (Windows) you want to connect to, click Download VNC Viewer.</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5" name="그룹 24"/>
          <p:cNvGrpSpPr/>
          <p:nvPr/>
        </p:nvGrpSpPr>
        <p:grpSpPr>
          <a:xfrm>
            <a:off x="557934" y="2287657"/>
            <a:ext cx="5040000" cy="3452034"/>
            <a:chOff x="557934" y="2263804"/>
            <a:chExt cx="5040000" cy="3452034"/>
          </a:xfrm>
        </p:grpSpPr>
        <p:grpSp>
          <p:nvGrpSpPr>
            <p:cNvPr id="26" name="그룹 25">
              <a:extLst>
                <a:ext uri="{FF2B5EF4-FFF2-40B4-BE49-F238E27FC236}">
                  <a16:creationId xmlns:a16="http://schemas.microsoft.com/office/drawing/2014/main" id="{46283A80-59C9-4261-91C5-2EF79D37A643}"/>
                </a:ext>
              </a:extLst>
            </p:cNvPr>
            <p:cNvGrpSpPr/>
            <p:nvPr/>
          </p:nvGrpSpPr>
          <p:grpSpPr>
            <a:xfrm>
              <a:off x="557934" y="2263804"/>
              <a:ext cx="5040000" cy="3452034"/>
              <a:chOff x="557934" y="2232000"/>
              <a:chExt cx="5040000" cy="3452034"/>
            </a:xfrm>
          </p:grpSpPr>
          <p:sp>
            <p:nvSpPr>
              <p:cNvPr id="28" name="직사각형 27"/>
              <p:cNvSpPr/>
              <p:nvPr/>
            </p:nvSpPr>
            <p:spPr>
              <a:xfrm>
                <a:off x="557934" y="2232000"/>
                <a:ext cx="5040000" cy="345203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descr="텍스트이(가) 표시된 사진&#10;&#10;자동 생성된 설명">
                <a:extLst>
                  <a:ext uri="{FF2B5EF4-FFF2-40B4-BE49-F238E27FC236}">
                    <a16:creationId xmlns:a16="http://schemas.microsoft.com/office/drawing/2014/main" id="{87FE9ACC-381A-4680-942F-5FDCEA4103F3}"/>
                  </a:ext>
                </a:extLst>
              </p:cNvPr>
              <p:cNvPicPr>
                <a:picLocks noChangeAspect="1"/>
              </p:cNvPicPr>
              <p:nvPr/>
            </p:nvPicPr>
            <p:blipFill>
              <a:blip r:embed="rId4"/>
              <a:stretch>
                <a:fillRect/>
              </a:stretch>
            </p:blipFill>
            <p:spPr>
              <a:xfrm>
                <a:off x="672371" y="2771564"/>
                <a:ext cx="4811125" cy="2523942"/>
              </a:xfrm>
              <a:prstGeom prst="rect">
                <a:avLst/>
              </a:prstGeom>
              <a:ln>
                <a:noFill/>
              </a:ln>
            </p:spPr>
          </p:pic>
          <p:sp>
            <p:nvSpPr>
              <p:cNvPr id="30" name="직사각형 29">
                <a:extLst>
                  <a:ext uri="{FF2B5EF4-FFF2-40B4-BE49-F238E27FC236}">
                    <a16:creationId xmlns:a16="http://schemas.microsoft.com/office/drawing/2014/main" id="{24AFE3B5-29AE-40D5-9719-CA96B0D19344}"/>
                  </a:ext>
                </a:extLst>
              </p:cNvPr>
              <p:cNvSpPr/>
              <p:nvPr/>
            </p:nvSpPr>
            <p:spPr>
              <a:xfrm>
                <a:off x="2313858" y="4272545"/>
                <a:ext cx="1528150" cy="3850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1" name="직사각형 30">
                <a:extLst>
                  <a:ext uri="{FF2B5EF4-FFF2-40B4-BE49-F238E27FC236}">
                    <a16:creationId xmlns:a16="http://schemas.microsoft.com/office/drawing/2014/main" id="{93A47F6D-BC73-47AB-85C5-EBB53189A91F}"/>
                  </a:ext>
                </a:extLst>
              </p:cNvPr>
              <p:cNvSpPr/>
              <p:nvPr/>
            </p:nvSpPr>
            <p:spPr>
              <a:xfrm>
                <a:off x="2503872" y="4825073"/>
                <a:ext cx="1148122" cy="2685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7" name="직사각형 17">
              <a:extLst>
                <a:ext uri="{FF2B5EF4-FFF2-40B4-BE49-F238E27FC236}">
                  <a16:creationId xmlns:a16="http://schemas.microsoft.com/office/drawing/2014/main" id="{24AFE3B5-29AE-40D5-9719-CA96B0D19344}"/>
                </a:ext>
              </a:extLst>
            </p:cNvPr>
            <p:cNvSpPr/>
            <p:nvPr/>
          </p:nvSpPr>
          <p:spPr>
            <a:xfrm>
              <a:off x="1012371" y="3674237"/>
              <a:ext cx="478972" cy="5159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16" name="직사각형 15">
            <a:extLst>
              <a:ext uri="{FF2B5EF4-FFF2-40B4-BE49-F238E27FC236}">
                <a16:creationId xmlns:a16="http://schemas.microsoft.com/office/drawing/2014/main" id="{0C15FCC6-A40F-487A-9211-820A04F0C5AE}"/>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Tree>
    <p:extLst>
      <p:ext uri="{BB962C8B-B14F-4D97-AF65-F5344CB8AC3E}">
        <p14:creationId xmlns:p14="http://schemas.microsoft.com/office/powerpoint/2010/main" val="1153389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FD4739A5-5CD6-4066-B857-01C8BB4C061A}"/>
              </a:ext>
            </a:extLst>
          </p:cNvPr>
          <p:cNvGrpSpPr/>
          <p:nvPr/>
        </p:nvGrpSpPr>
        <p:grpSpPr>
          <a:xfrm>
            <a:off x="561235" y="1906857"/>
            <a:ext cx="8780379" cy="215572"/>
            <a:chOff x="1027113" y="2045625"/>
            <a:chExt cx="8785225" cy="215690"/>
          </a:xfrm>
        </p:grpSpPr>
        <p:sp>
          <p:nvSpPr>
            <p:cNvPr id="14" name="직사각형 13">
              <a:extLst>
                <a:ext uri="{FF2B5EF4-FFF2-40B4-BE49-F238E27FC236}">
                  <a16:creationId xmlns:a16="http://schemas.microsoft.com/office/drawing/2014/main" id="{D38E420D-8102-4AD8-93CD-4C2535CC9C6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15" name="직사각형 14">
              <a:extLst>
                <a:ext uri="{FF2B5EF4-FFF2-40B4-BE49-F238E27FC236}">
                  <a16:creationId xmlns:a16="http://schemas.microsoft.com/office/drawing/2014/main" id="{3CB52929-6B3A-42CB-918B-C1D702FF40AA}"/>
                </a:ext>
              </a:extLst>
            </p:cNvPr>
            <p:cNvSpPr/>
            <p:nvPr/>
          </p:nvSpPr>
          <p:spPr>
            <a:xfrm>
              <a:off x="1179512" y="2045625"/>
              <a:ext cx="8632826" cy="21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Control Raspberry Pi with your Windows PC(VNC)</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1" name="직사각형 20">
            <a:extLst>
              <a:ext uri="{FF2B5EF4-FFF2-40B4-BE49-F238E27FC236}">
                <a16:creationId xmlns:a16="http://schemas.microsoft.com/office/drawing/2014/main" id="{A1521058-41DD-4D31-8BE7-418EA87A1375}"/>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2"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24" name="그룹 23">
            <a:extLst>
              <a:ext uri="{FF2B5EF4-FFF2-40B4-BE49-F238E27FC236}">
                <a16:creationId xmlns:a16="http://schemas.microsoft.com/office/drawing/2014/main" id="{3F44A8BE-2503-436D-B059-260FBB18FC77}"/>
              </a:ext>
            </a:extLst>
          </p:cNvPr>
          <p:cNvGrpSpPr/>
          <p:nvPr/>
        </p:nvGrpSpPr>
        <p:grpSpPr>
          <a:xfrm>
            <a:off x="716675" y="2673493"/>
            <a:ext cx="3893180" cy="1209563"/>
            <a:chOff x="712182" y="2713821"/>
            <a:chExt cx="3893180" cy="1209563"/>
          </a:xfrm>
        </p:grpSpPr>
        <p:sp>
          <p:nvSpPr>
            <p:cNvPr id="25" name="직사각형 24"/>
            <p:cNvSpPr/>
            <p:nvPr/>
          </p:nvSpPr>
          <p:spPr>
            <a:xfrm>
              <a:off x="712182" y="2713821"/>
              <a:ext cx="3893180" cy="1209563"/>
            </a:xfrm>
            <a:prstGeom prst="rect">
              <a:avLst/>
            </a:prstGeom>
            <a:solidFill>
              <a:srgbClr val="F0F0F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descr="텍스트이(가) 표시된 사진&#10;&#10;자동 생성된 설명">
              <a:extLst>
                <a:ext uri="{FF2B5EF4-FFF2-40B4-BE49-F238E27FC236}">
                  <a16:creationId xmlns:a16="http://schemas.microsoft.com/office/drawing/2014/main" id="{58463D05-D739-4311-B0AF-76A40816D180}"/>
                </a:ext>
              </a:extLst>
            </p:cNvPr>
            <p:cNvPicPr>
              <a:picLocks noChangeAspect="1"/>
            </p:cNvPicPr>
            <p:nvPr/>
          </p:nvPicPr>
          <p:blipFill rotWithShape="1">
            <a:blip r:embed="rId3"/>
            <a:srcRect l="4196" t="8907" r="6146" b="71508"/>
            <a:stretch/>
          </p:blipFill>
          <p:spPr>
            <a:xfrm>
              <a:off x="736229" y="2726822"/>
              <a:ext cx="2320706" cy="251869"/>
            </a:xfrm>
            <a:prstGeom prst="rect">
              <a:avLst/>
            </a:prstGeom>
          </p:spPr>
        </p:pic>
        <p:pic>
          <p:nvPicPr>
            <p:cNvPr id="27" name="그림 26" descr="텍스트이(가) 표시된 사진&#10;&#10;자동 생성된 설명">
              <a:extLst>
                <a:ext uri="{FF2B5EF4-FFF2-40B4-BE49-F238E27FC236}">
                  <a16:creationId xmlns:a16="http://schemas.microsoft.com/office/drawing/2014/main" id="{58463D05-D739-4311-B0AF-76A40816D180}"/>
                </a:ext>
              </a:extLst>
            </p:cNvPr>
            <p:cNvPicPr>
              <a:picLocks noChangeAspect="1"/>
            </p:cNvPicPr>
            <p:nvPr/>
          </p:nvPicPr>
          <p:blipFill rotWithShape="1">
            <a:blip r:embed="rId3"/>
            <a:srcRect l="44376" t="8907" r="3860" b="71929"/>
            <a:stretch/>
          </p:blipFill>
          <p:spPr>
            <a:xfrm>
              <a:off x="3265487" y="2726823"/>
              <a:ext cx="1339875" cy="246470"/>
            </a:xfrm>
            <a:prstGeom prst="rect">
              <a:avLst/>
            </a:prstGeom>
          </p:spPr>
        </p:pic>
        <p:sp>
          <p:nvSpPr>
            <p:cNvPr id="28" name="직사각형 27"/>
            <p:cNvSpPr/>
            <p:nvPr/>
          </p:nvSpPr>
          <p:spPr>
            <a:xfrm>
              <a:off x="2803628" y="2727493"/>
              <a:ext cx="506613" cy="194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descr="텍스트이(가) 표시된 사진&#10;&#10;자동 생성된 설명">
              <a:extLst>
                <a:ext uri="{FF2B5EF4-FFF2-40B4-BE49-F238E27FC236}">
                  <a16:creationId xmlns:a16="http://schemas.microsoft.com/office/drawing/2014/main" id="{58463D05-D739-4311-B0AF-76A40816D180}"/>
                </a:ext>
              </a:extLst>
            </p:cNvPr>
            <p:cNvPicPr>
              <a:picLocks noChangeAspect="1"/>
            </p:cNvPicPr>
            <p:nvPr/>
          </p:nvPicPr>
          <p:blipFill rotWithShape="1">
            <a:blip r:embed="rId3"/>
            <a:srcRect l="5756" t="27595" r="6146" b="10295"/>
            <a:stretch/>
          </p:blipFill>
          <p:spPr>
            <a:xfrm>
              <a:off x="1305496" y="2990297"/>
              <a:ext cx="2625887" cy="919808"/>
            </a:xfrm>
            <a:prstGeom prst="rect">
              <a:avLst/>
            </a:prstGeom>
          </p:spPr>
        </p:pic>
        <p:sp>
          <p:nvSpPr>
            <p:cNvPr id="30" name="직사각형 29">
              <a:extLst>
                <a:ext uri="{FF2B5EF4-FFF2-40B4-BE49-F238E27FC236}">
                  <a16:creationId xmlns:a16="http://schemas.microsoft.com/office/drawing/2014/main" id="{24AFE3B5-29AE-40D5-9719-CA96B0D19344}"/>
                </a:ext>
              </a:extLst>
            </p:cNvPr>
            <p:cNvSpPr/>
            <p:nvPr/>
          </p:nvSpPr>
          <p:spPr>
            <a:xfrm>
              <a:off x="1352550" y="3276600"/>
              <a:ext cx="2543175" cy="2190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1" name="직사각형 30">
              <a:extLst>
                <a:ext uri="{FF2B5EF4-FFF2-40B4-BE49-F238E27FC236}">
                  <a16:creationId xmlns:a16="http://schemas.microsoft.com/office/drawing/2014/main" id="{24AFE3B5-29AE-40D5-9719-CA96B0D19344}"/>
                </a:ext>
              </a:extLst>
            </p:cNvPr>
            <p:cNvSpPr/>
            <p:nvPr/>
          </p:nvSpPr>
          <p:spPr>
            <a:xfrm>
              <a:off x="2438399" y="3629024"/>
              <a:ext cx="666751" cy="1905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2" name="그룹 31"/>
          <p:cNvGrpSpPr/>
          <p:nvPr/>
        </p:nvGrpSpPr>
        <p:grpSpPr>
          <a:xfrm>
            <a:off x="4893149" y="2673493"/>
            <a:ext cx="4018921" cy="3095589"/>
            <a:chOff x="559818" y="3387568"/>
            <a:chExt cx="2913654" cy="2244253"/>
          </a:xfrm>
        </p:grpSpPr>
        <p:pic>
          <p:nvPicPr>
            <p:cNvPr id="33" name="그림 32" descr="텍스트이(가) 표시된 사진&#10;&#10;자동 생성된 설명">
              <a:extLst>
                <a:ext uri="{FF2B5EF4-FFF2-40B4-BE49-F238E27FC236}">
                  <a16:creationId xmlns:a16="http://schemas.microsoft.com/office/drawing/2014/main" id="{374E2F1F-842B-41F4-87F1-49B8E2B7226E}"/>
                </a:ext>
              </a:extLst>
            </p:cNvPr>
            <p:cNvPicPr>
              <a:picLocks noChangeAspect="1"/>
            </p:cNvPicPr>
            <p:nvPr/>
          </p:nvPicPr>
          <p:blipFill rotWithShape="1">
            <a:blip r:embed="rId4"/>
            <a:srcRect l="1820" t="3606" r="2704" b="3950"/>
            <a:stretch/>
          </p:blipFill>
          <p:spPr>
            <a:xfrm>
              <a:off x="559818" y="3387568"/>
              <a:ext cx="2913654" cy="2244253"/>
            </a:xfrm>
            <a:prstGeom prst="rect">
              <a:avLst/>
            </a:prstGeom>
            <a:ln w="6350">
              <a:solidFill>
                <a:schemeClr val="bg1">
                  <a:lumMod val="75000"/>
                </a:schemeClr>
              </a:solidFill>
            </a:ln>
          </p:spPr>
        </p:pic>
        <p:sp>
          <p:nvSpPr>
            <p:cNvPr id="34" name="직사각형 33">
              <a:extLst>
                <a:ext uri="{FF2B5EF4-FFF2-40B4-BE49-F238E27FC236}">
                  <a16:creationId xmlns:a16="http://schemas.microsoft.com/office/drawing/2014/main" id="{24AFE3B5-29AE-40D5-9719-CA96B0D19344}"/>
                </a:ext>
              </a:extLst>
            </p:cNvPr>
            <p:cNvSpPr/>
            <p:nvPr/>
          </p:nvSpPr>
          <p:spPr>
            <a:xfrm>
              <a:off x="2434970" y="5455704"/>
              <a:ext cx="416901" cy="1164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5" name="직사각형 34">
            <a:extLst>
              <a:ext uri="{FF2B5EF4-FFF2-40B4-BE49-F238E27FC236}">
                <a16:creationId xmlns:a16="http://schemas.microsoft.com/office/drawing/2014/main" id="{439DCE1C-801F-43E7-9286-D60EB80C9FCA}"/>
              </a:ext>
            </a:extLst>
          </p:cNvPr>
          <p:cNvSpPr/>
          <p:nvPr/>
        </p:nvSpPr>
        <p:spPr>
          <a:xfrm>
            <a:off x="712182" y="2264459"/>
            <a:ext cx="418096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Select language and click OK.  </a:t>
            </a:r>
          </a:p>
        </p:txBody>
      </p:sp>
      <p:sp>
        <p:nvSpPr>
          <p:cNvPr id="36" name="직사각형 35">
            <a:extLst>
              <a:ext uri="{FF2B5EF4-FFF2-40B4-BE49-F238E27FC236}">
                <a16:creationId xmlns:a16="http://schemas.microsoft.com/office/drawing/2014/main" id="{439DCE1C-801F-43E7-9286-D60EB80C9FCA}"/>
              </a:ext>
            </a:extLst>
          </p:cNvPr>
          <p:cNvSpPr/>
          <p:nvPr/>
        </p:nvSpPr>
        <p:spPr>
          <a:xfrm>
            <a:off x="4890263" y="2264459"/>
            <a:ext cx="418096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Click Next to set up the VNC Viewer.</a:t>
            </a:r>
          </a:p>
        </p:txBody>
      </p:sp>
    </p:spTree>
    <p:extLst>
      <p:ext uri="{BB962C8B-B14F-4D97-AF65-F5344CB8AC3E}">
        <p14:creationId xmlns:p14="http://schemas.microsoft.com/office/powerpoint/2010/main" val="3535045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Tổng</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quan</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về</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Raspberry Pi</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0" name="직사각형 9">
            <a:extLst>
              <a:ext uri="{FF2B5EF4-FFF2-40B4-BE49-F238E27FC236}">
                <a16:creationId xmlns:a16="http://schemas.microsoft.com/office/drawing/2014/main" id="{DA1363AA-3AFD-4660-A7A4-6E18C2F1B878}"/>
              </a:ext>
            </a:extLst>
          </p:cNvPr>
          <p:cNvSpPr/>
          <p:nvPr/>
        </p:nvSpPr>
        <p:spPr>
          <a:xfrm>
            <a:off x="580400" y="1883587"/>
            <a:ext cx="8619172" cy="431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5"/>
              </a:buBlip>
              <a:defRPr/>
            </a:pPr>
            <a:r>
              <a:rPr lang="vi-VN" altLang="ko-KR" sz="1401" dirty="0">
                <a:solidFill>
                  <a:schemeClr val="tx1"/>
                </a:solidFill>
                <a:latin typeface="SamsungOne-400" panose="020B0503030303020204" pitchFamily="34" charset="0"/>
                <a:ea typeface="SamsungOne-400" panose="020B0503030303020204" pitchFamily="34" charset="0"/>
              </a:rPr>
              <a:t>Raspberry Pi là máy tính bo mạch đơn do Raspberry Pi Foundation phát triển tại Anh Quốc để thúc đẩy giáo dục khoa học máy tính cơ bản ở các trường học và nước đang phát triển.</a:t>
            </a:r>
          </a:p>
        </p:txBody>
      </p:sp>
      <p:pic>
        <p:nvPicPr>
          <p:cNvPr id="7" name="Raspberry Pi 3B+- a new Raspberry Pi for Pi Day">
            <a:hlinkClick r:id="" action="ppaction://media"/>
            <a:extLst>
              <a:ext uri="{FF2B5EF4-FFF2-40B4-BE49-F238E27FC236}">
                <a16:creationId xmlns:a16="http://schemas.microsoft.com/office/drawing/2014/main" id="{D9DE6FD9-9066-4223-ACB8-2B84AA01544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48065" y="2667308"/>
            <a:ext cx="6420575" cy="3611571"/>
          </a:xfrm>
          <a:prstGeom prst="roundRect">
            <a:avLst>
              <a:gd name="adj" fmla="val 2833"/>
            </a:avLst>
          </a:prstGeom>
        </p:spPr>
      </p:pic>
      <p:sp>
        <p:nvSpPr>
          <p:cNvPr id="8" name="사각형: 둥근 모서리 7">
            <a:extLst>
              <a:ext uri="{FF2B5EF4-FFF2-40B4-BE49-F238E27FC236}">
                <a16:creationId xmlns:a16="http://schemas.microsoft.com/office/drawing/2014/main" id="{4A397502-0011-449F-BE26-0850AC41E6E3}"/>
              </a:ext>
            </a:extLst>
          </p:cNvPr>
          <p:cNvSpPr/>
          <p:nvPr/>
        </p:nvSpPr>
        <p:spPr>
          <a:xfrm>
            <a:off x="6294120" y="6019800"/>
            <a:ext cx="1827370" cy="173943"/>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r>
              <a:rPr lang="en-US" altLang="ko-KR" sz="900" dirty="0">
                <a:solidFill>
                  <a:schemeClr val="bg1"/>
                </a:solidFill>
                <a:latin typeface="SamsungOne-400" panose="020B0503030303020204" pitchFamily="34" charset="0"/>
                <a:ea typeface="SamsungOne-400" panose="020B0503030303020204" pitchFamily="34" charset="0"/>
              </a:rPr>
              <a:t>https://youtu.be/i62xdD4QKtA</a:t>
            </a:r>
          </a:p>
        </p:txBody>
      </p:sp>
      <p:sp>
        <p:nvSpPr>
          <p:cNvPr id="9" name="TextBox 8"/>
          <p:cNvSpPr txBox="1"/>
          <p:nvPr/>
        </p:nvSpPr>
        <p:spPr>
          <a:xfrm>
            <a:off x="450003" y="2392539"/>
            <a:ext cx="8905644" cy="253916"/>
          </a:xfrm>
          <a:prstGeom prst="rect">
            <a:avLst/>
          </a:prstGeom>
          <a:noFill/>
        </p:spPr>
        <p:txBody>
          <a:bodyPr wrap="square" rtlCol="0">
            <a:spAutoFit/>
          </a:bodyPr>
          <a:lstStyle/>
          <a:p>
            <a:pPr algn="ctr"/>
            <a:r>
              <a:rPr lang="en-US" altLang="ko-KR" sz="1050" dirty="0">
                <a:latin typeface="맑은 고딕" panose="020B0503020000020004" pitchFamily="50" charset="-127"/>
                <a:ea typeface="맑은 고딕" panose="020B0503020000020004" pitchFamily="50" charset="-127"/>
                <a:cs typeface="Arial" panose="020B0604020202020204" pitchFamily="34" charset="0"/>
              </a:rPr>
              <a:t>※ </a:t>
            </a:r>
            <a:r>
              <a:rPr lang="en-US" altLang="ko-KR" sz="1050" dirty="0">
                <a:latin typeface="SamsungOne-400" panose="020B0503030303020204" pitchFamily="34" charset="0"/>
                <a:ea typeface="SamsungOne-400" panose="020B0503030303020204" pitchFamily="34" charset="0"/>
                <a:cs typeface="Arial" panose="020B0604020202020204" pitchFamily="34" charset="0"/>
              </a:rPr>
              <a:t>To view the video clip, put the mouse on the video screen above to appear the play button. Click it to watch.</a:t>
            </a:r>
            <a:endParaRPr lang="ko-KR" altLang="en-US" sz="1050" dirty="0">
              <a:latin typeface="SamsungOne-400" panose="020B0503030303020204" pitchFamily="34" charset="0"/>
              <a:cs typeface="Arial" panose="020B0604020202020204" pitchFamily="34" charset="0"/>
            </a:endParaRPr>
          </a:p>
        </p:txBody>
      </p:sp>
    </p:spTree>
    <p:extLst>
      <p:ext uri="{BB962C8B-B14F-4D97-AF65-F5344CB8AC3E}">
        <p14:creationId xmlns:p14="http://schemas.microsoft.com/office/powerpoint/2010/main" val="3050695071"/>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2636AA91-846C-4916-8A21-CFF24424D35F}"/>
              </a:ext>
            </a:extLst>
          </p:cNvPr>
          <p:cNvGrpSpPr/>
          <p:nvPr/>
        </p:nvGrpSpPr>
        <p:grpSpPr>
          <a:xfrm>
            <a:off x="561235" y="1906303"/>
            <a:ext cx="8780379" cy="215573"/>
            <a:chOff x="1027113" y="2045625"/>
            <a:chExt cx="8785225" cy="215691"/>
          </a:xfrm>
        </p:grpSpPr>
        <p:sp>
          <p:nvSpPr>
            <p:cNvPr id="20" name="직사각형 19">
              <a:extLst>
                <a:ext uri="{FF2B5EF4-FFF2-40B4-BE49-F238E27FC236}">
                  <a16:creationId xmlns:a16="http://schemas.microsoft.com/office/drawing/2014/main" id="{60FB6E31-C416-4862-8BA7-493536EB67F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21" name="직사각형 20">
              <a:extLst>
                <a:ext uri="{FF2B5EF4-FFF2-40B4-BE49-F238E27FC236}">
                  <a16:creationId xmlns:a16="http://schemas.microsoft.com/office/drawing/2014/main" id="{96F82020-E32E-4E10-8EFD-BB0E1C492946}"/>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Control Raspberry Pi with your Windows PC(VNC)</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0" name="직사각형 29">
            <a:extLst>
              <a:ext uri="{FF2B5EF4-FFF2-40B4-BE49-F238E27FC236}">
                <a16:creationId xmlns:a16="http://schemas.microsoft.com/office/drawing/2014/main" id="{78DCCBE0-6F2F-4652-9356-7F9BAB7568D5}"/>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4"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9" name="직사각형 28">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25" name="그룹 24"/>
          <p:cNvGrpSpPr>
            <a:grpSpLocks noChangeAspect="1"/>
          </p:cNvGrpSpPr>
          <p:nvPr/>
        </p:nvGrpSpPr>
        <p:grpSpPr>
          <a:xfrm>
            <a:off x="712182" y="2671839"/>
            <a:ext cx="4009537" cy="3100902"/>
            <a:chOff x="559818" y="2289594"/>
            <a:chExt cx="2441800" cy="1888443"/>
          </a:xfrm>
        </p:grpSpPr>
        <p:pic>
          <p:nvPicPr>
            <p:cNvPr id="32" name="그림 31" descr="텍스트이(가) 표시된 사진&#10;&#10;자동 생성된 설명">
              <a:extLst>
                <a:ext uri="{FF2B5EF4-FFF2-40B4-BE49-F238E27FC236}">
                  <a16:creationId xmlns:a16="http://schemas.microsoft.com/office/drawing/2014/main" id="{61B4A88A-DB41-446A-BA2C-0BEF0D40A042}"/>
                </a:ext>
              </a:extLst>
            </p:cNvPr>
            <p:cNvPicPr>
              <a:picLocks noChangeAspect="1"/>
            </p:cNvPicPr>
            <p:nvPr/>
          </p:nvPicPr>
          <p:blipFill rotWithShape="1">
            <a:blip r:embed="rId3"/>
            <a:srcRect l="2012" t="2724" r="2603" b="3473"/>
            <a:stretch/>
          </p:blipFill>
          <p:spPr>
            <a:xfrm>
              <a:off x="559818" y="2289594"/>
              <a:ext cx="2441800" cy="1888443"/>
            </a:xfrm>
            <a:prstGeom prst="rect">
              <a:avLst/>
            </a:prstGeom>
            <a:ln w="6350">
              <a:solidFill>
                <a:schemeClr val="bg1">
                  <a:lumMod val="75000"/>
                </a:schemeClr>
              </a:solidFill>
            </a:ln>
          </p:spPr>
        </p:pic>
        <p:sp>
          <p:nvSpPr>
            <p:cNvPr id="33" name="직사각형 32">
              <a:extLst>
                <a:ext uri="{FF2B5EF4-FFF2-40B4-BE49-F238E27FC236}">
                  <a16:creationId xmlns:a16="http://schemas.microsoft.com/office/drawing/2014/main" id="{11DE5DF2-FCD4-44DA-8030-890784DCD358}"/>
                </a:ext>
              </a:extLst>
            </p:cNvPr>
            <p:cNvSpPr/>
            <p:nvPr/>
          </p:nvSpPr>
          <p:spPr>
            <a:xfrm>
              <a:off x="605749" y="3761033"/>
              <a:ext cx="1280055" cy="1251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4" name="직사각형 33">
              <a:extLst>
                <a:ext uri="{FF2B5EF4-FFF2-40B4-BE49-F238E27FC236}">
                  <a16:creationId xmlns:a16="http://schemas.microsoft.com/office/drawing/2014/main" id="{11DE5DF2-FCD4-44DA-8030-890784DCD358}"/>
                </a:ext>
              </a:extLst>
            </p:cNvPr>
            <p:cNvSpPr/>
            <p:nvPr/>
          </p:nvSpPr>
          <p:spPr>
            <a:xfrm>
              <a:off x="2119162" y="4017159"/>
              <a:ext cx="358574" cy="967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5" name="그룹 34"/>
          <p:cNvGrpSpPr>
            <a:grpSpLocks noChangeAspect="1"/>
          </p:cNvGrpSpPr>
          <p:nvPr/>
        </p:nvGrpSpPr>
        <p:grpSpPr>
          <a:xfrm>
            <a:off x="5007044" y="2671839"/>
            <a:ext cx="3996717" cy="3100902"/>
            <a:chOff x="559818" y="4310204"/>
            <a:chExt cx="2440800" cy="1893725"/>
          </a:xfrm>
        </p:grpSpPr>
        <p:pic>
          <p:nvPicPr>
            <p:cNvPr id="36" name="그림 35" descr="텍스트이(가) 표시된 사진&#10;&#10;자동 생성된 설명">
              <a:extLst>
                <a:ext uri="{FF2B5EF4-FFF2-40B4-BE49-F238E27FC236}">
                  <a16:creationId xmlns:a16="http://schemas.microsoft.com/office/drawing/2014/main" id="{8B0CF64D-6A6F-4A51-9742-7BBABC0D5E5C}"/>
                </a:ext>
              </a:extLst>
            </p:cNvPr>
            <p:cNvPicPr>
              <a:picLocks noChangeAspect="1"/>
            </p:cNvPicPr>
            <p:nvPr/>
          </p:nvPicPr>
          <p:blipFill rotWithShape="1">
            <a:blip r:embed="rId4"/>
            <a:srcRect l="1968" t="2578" r="3087" b="4343"/>
            <a:stretch/>
          </p:blipFill>
          <p:spPr>
            <a:xfrm>
              <a:off x="559818" y="4310204"/>
              <a:ext cx="2440800" cy="1893725"/>
            </a:xfrm>
            <a:prstGeom prst="rect">
              <a:avLst/>
            </a:prstGeom>
            <a:ln>
              <a:solidFill>
                <a:schemeClr val="bg1">
                  <a:lumMod val="75000"/>
                </a:schemeClr>
              </a:solidFill>
            </a:ln>
          </p:spPr>
        </p:pic>
        <p:sp>
          <p:nvSpPr>
            <p:cNvPr id="37" name="직사각형 36">
              <a:extLst>
                <a:ext uri="{FF2B5EF4-FFF2-40B4-BE49-F238E27FC236}">
                  <a16:creationId xmlns:a16="http://schemas.microsoft.com/office/drawing/2014/main" id="{11DE5DF2-FCD4-44DA-8030-890784DCD358}"/>
                </a:ext>
              </a:extLst>
            </p:cNvPr>
            <p:cNvSpPr/>
            <p:nvPr/>
          </p:nvSpPr>
          <p:spPr>
            <a:xfrm>
              <a:off x="1069774" y="5078082"/>
              <a:ext cx="674529" cy="102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11DE5DF2-FCD4-44DA-8030-890784DCD358}"/>
                </a:ext>
              </a:extLst>
            </p:cNvPr>
            <p:cNvSpPr/>
            <p:nvPr/>
          </p:nvSpPr>
          <p:spPr>
            <a:xfrm>
              <a:off x="2212235" y="6054159"/>
              <a:ext cx="359608" cy="970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9" name="직사각형 38">
            <a:extLst>
              <a:ext uri="{FF2B5EF4-FFF2-40B4-BE49-F238E27FC236}">
                <a16:creationId xmlns:a16="http://schemas.microsoft.com/office/drawing/2014/main" id="{439DCE1C-801F-43E7-9286-D60EB80C9FCA}"/>
              </a:ext>
            </a:extLst>
          </p:cNvPr>
          <p:cNvSpPr/>
          <p:nvPr/>
        </p:nvSpPr>
        <p:spPr>
          <a:xfrm>
            <a:off x="712182" y="2264459"/>
            <a:ext cx="418096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Tick the License Agreement and</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click Next.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0" name="직사각형 39">
            <a:extLst>
              <a:ext uri="{FF2B5EF4-FFF2-40B4-BE49-F238E27FC236}">
                <a16:creationId xmlns:a16="http://schemas.microsoft.com/office/drawing/2014/main" id="{439DCE1C-801F-43E7-9286-D60EB80C9FCA}"/>
              </a:ext>
            </a:extLst>
          </p:cNvPr>
          <p:cNvSpPr/>
          <p:nvPr/>
        </p:nvSpPr>
        <p:spPr>
          <a:xfrm>
            <a:off x="5007044" y="2264459"/>
            <a:ext cx="418096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For easy use, create Desktop Shortcut. Click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Next.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435672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97991DDE-967A-4445-B8C3-C33403913DF7}"/>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1"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19" name="그룹 18">
            <a:extLst>
              <a:ext uri="{FF2B5EF4-FFF2-40B4-BE49-F238E27FC236}">
                <a16:creationId xmlns:a16="http://schemas.microsoft.com/office/drawing/2014/main" id="{2636AA91-846C-4916-8A21-CFF24424D35F}"/>
              </a:ext>
            </a:extLst>
          </p:cNvPr>
          <p:cNvGrpSpPr/>
          <p:nvPr/>
        </p:nvGrpSpPr>
        <p:grpSpPr>
          <a:xfrm>
            <a:off x="561235" y="1906303"/>
            <a:ext cx="8780379" cy="215573"/>
            <a:chOff x="1027113" y="2045625"/>
            <a:chExt cx="8785225" cy="215691"/>
          </a:xfrm>
        </p:grpSpPr>
        <p:sp>
          <p:nvSpPr>
            <p:cNvPr id="22" name="직사각형 21">
              <a:extLst>
                <a:ext uri="{FF2B5EF4-FFF2-40B4-BE49-F238E27FC236}">
                  <a16:creationId xmlns:a16="http://schemas.microsoft.com/office/drawing/2014/main" id="{60FB6E31-C416-4862-8BA7-493536EB67F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23" name="직사각형 22">
              <a:extLst>
                <a:ext uri="{FF2B5EF4-FFF2-40B4-BE49-F238E27FC236}">
                  <a16:creationId xmlns:a16="http://schemas.microsoft.com/office/drawing/2014/main" id="{96F82020-E32E-4E10-8EFD-BB0E1C492946}"/>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Control Raspberry Pi with your Windows PC(VNC)</a:t>
              </a:r>
            </a:p>
          </p:txBody>
        </p:sp>
      </p:grpSp>
      <p:sp>
        <p:nvSpPr>
          <p:cNvPr id="24" name="직사각형 23">
            <a:extLst>
              <a:ext uri="{FF2B5EF4-FFF2-40B4-BE49-F238E27FC236}">
                <a16:creationId xmlns:a16="http://schemas.microsoft.com/office/drawing/2014/main" id="{7D637687-9976-45DD-A722-48CAE943B3B9}"/>
              </a:ext>
            </a:extLst>
          </p:cNvPr>
          <p:cNvSpPr/>
          <p:nvPr/>
        </p:nvSpPr>
        <p:spPr>
          <a:xfrm>
            <a:off x="4594364" y="2197834"/>
            <a:ext cx="4873643" cy="1950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55" indent="-182455">
              <a:spcAft>
                <a:spcPts val="802"/>
              </a:spcAft>
              <a:buClr>
                <a:srgbClr val="193EB0"/>
              </a:buClr>
              <a:buFont typeface="SamsungOne 400" panose="020B0503030303020204" pitchFamily="34" charset="0"/>
              <a:buChar cha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If you are familiar with Linux, you can easily control Raspberry Pi with SSH terminal (suing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PuTTY</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p>
          <a:p>
            <a:pPr marL="182455" indent="-182455">
              <a:spcAft>
                <a:spcPts val="802"/>
              </a:spcAft>
              <a:buClr>
                <a:srgbClr val="193EB0"/>
              </a:buClr>
              <a:buFont typeface="SamsungOne 400" panose="020B0503030303020204" pitchFamily="34" charset="0"/>
              <a:buChar cha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Otherwise, GUI interface will be helpful to you. Install VNC(Virtual Network Computing) Viewer which supports Pi’s GUI visual.</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For execution from shortcut, click the windows icon that is found at the left bottom corner of the Desktop, and click VNC Viewer.</a:t>
            </a:r>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35" name="그룹 34">
            <a:extLst>
              <a:ext uri="{FF2B5EF4-FFF2-40B4-BE49-F238E27FC236}">
                <a16:creationId xmlns:a16="http://schemas.microsoft.com/office/drawing/2014/main" id="{B2A33008-4E6D-446C-9212-8B0B4D35C6C6}"/>
              </a:ext>
            </a:extLst>
          </p:cNvPr>
          <p:cNvGrpSpPr/>
          <p:nvPr/>
        </p:nvGrpSpPr>
        <p:grpSpPr>
          <a:xfrm>
            <a:off x="557934" y="2270100"/>
            <a:ext cx="3833129" cy="3974477"/>
            <a:chOff x="557935" y="2270100"/>
            <a:chExt cx="3726468" cy="3863883"/>
          </a:xfrm>
        </p:grpSpPr>
        <p:pic>
          <p:nvPicPr>
            <p:cNvPr id="36" name="그림 35">
              <a:extLst>
                <a:ext uri="{FF2B5EF4-FFF2-40B4-BE49-F238E27FC236}">
                  <a16:creationId xmlns:a16="http://schemas.microsoft.com/office/drawing/2014/main" id="{4A1F58CD-B740-417F-8A48-23DE93535A36}"/>
                </a:ext>
              </a:extLst>
            </p:cNvPr>
            <p:cNvPicPr>
              <a:picLocks noChangeAspect="1"/>
            </p:cNvPicPr>
            <p:nvPr/>
          </p:nvPicPr>
          <p:blipFill rotWithShape="1">
            <a:blip r:embed="rId3"/>
            <a:srcRect t="53169" r="74594"/>
            <a:stretch/>
          </p:blipFill>
          <p:spPr>
            <a:xfrm>
              <a:off x="557935" y="2270100"/>
              <a:ext cx="3726468" cy="3863883"/>
            </a:xfrm>
            <a:prstGeom prst="rect">
              <a:avLst/>
            </a:prstGeom>
            <a:ln>
              <a:solidFill>
                <a:schemeClr val="bg1">
                  <a:lumMod val="75000"/>
                </a:schemeClr>
              </a:solidFill>
            </a:ln>
          </p:spPr>
        </p:pic>
        <p:sp>
          <p:nvSpPr>
            <p:cNvPr id="37" name="직사각형 36">
              <a:extLst>
                <a:ext uri="{FF2B5EF4-FFF2-40B4-BE49-F238E27FC236}">
                  <a16:creationId xmlns:a16="http://schemas.microsoft.com/office/drawing/2014/main" id="{9CBBF306-1311-4D3A-B2FD-2FCC744541FC}"/>
                </a:ext>
              </a:extLst>
            </p:cNvPr>
            <p:cNvSpPr/>
            <p:nvPr/>
          </p:nvSpPr>
          <p:spPr>
            <a:xfrm>
              <a:off x="842134" y="2499957"/>
              <a:ext cx="796166" cy="176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9CBBF306-1311-4D3A-B2FD-2FCC744541FC}"/>
                </a:ext>
              </a:extLst>
            </p:cNvPr>
            <p:cNvSpPr/>
            <p:nvPr/>
          </p:nvSpPr>
          <p:spPr>
            <a:xfrm>
              <a:off x="579267" y="5899738"/>
              <a:ext cx="262867" cy="2044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9" name="그룹 38"/>
          <p:cNvGrpSpPr/>
          <p:nvPr/>
        </p:nvGrpSpPr>
        <p:grpSpPr>
          <a:xfrm>
            <a:off x="4757485" y="4225143"/>
            <a:ext cx="1723643" cy="752798"/>
            <a:chOff x="4654283" y="2969935"/>
            <a:chExt cx="1723643" cy="752798"/>
          </a:xfrm>
        </p:grpSpPr>
        <p:pic>
          <p:nvPicPr>
            <p:cNvPr id="40" name="그림 19">
              <a:extLst>
                <a:ext uri="{FF2B5EF4-FFF2-40B4-BE49-F238E27FC236}">
                  <a16:creationId xmlns:a16="http://schemas.microsoft.com/office/drawing/2014/main" id="{C1DA19DD-1FDC-4789-B15C-B7539F5EAC33}"/>
                </a:ext>
              </a:extLst>
            </p:cNvPr>
            <p:cNvPicPr>
              <a:picLocks noChangeAspect="1"/>
            </p:cNvPicPr>
            <p:nvPr/>
          </p:nvPicPr>
          <p:blipFill>
            <a:blip r:embed="rId4"/>
            <a:stretch>
              <a:fillRect/>
            </a:stretch>
          </p:blipFill>
          <p:spPr>
            <a:xfrm>
              <a:off x="5637888" y="2969935"/>
              <a:ext cx="740038" cy="752798"/>
            </a:xfrm>
            <a:prstGeom prst="rect">
              <a:avLst/>
            </a:prstGeom>
            <a:noFill/>
            <a:ln w="38100">
              <a:noFill/>
            </a:ln>
          </p:spPr>
        </p:pic>
        <p:pic>
          <p:nvPicPr>
            <p:cNvPr id="41" name="Picture 1"/>
            <p:cNvPicPr>
              <a:picLocks noChangeAspect="1"/>
            </p:cNvPicPr>
            <p:nvPr/>
          </p:nvPicPr>
          <p:blipFill rotWithShape="1">
            <a:blip r:embed="rId5"/>
            <a:srcRect l="8924"/>
            <a:stretch/>
          </p:blipFill>
          <p:spPr>
            <a:xfrm>
              <a:off x="4654283" y="2969936"/>
              <a:ext cx="888188" cy="752797"/>
            </a:xfrm>
            <a:prstGeom prst="rect">
              <a:avLst/>
            </a:prstGeom>
          </p:spPr>
        </p:pic>
      </p:grpSp>
    </p:spTree>
    <p:extLst>
      <p:ext uri="{BB962C8B-B14F-4D97-AF65-F5344CB8AC3E}">
        <p14:creationId xmlns:p14="http://schemas.microsoft.com/office/powerpoint/2010/main" val="4263247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70D88466-43E2-425F-B2A3-4C7E335AF34C}"/>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40" name="그룹 39">
            <a:extLst>
              <a:ext uri="{FF2B5EF4-FFF2-40B4-BE49-F238E27FC236}">
                <a16:creationId xmlns:a16="http://schemas.microsoft.com/office/drawing/2014/main" id="{2636AA91-846C-4916-8A21-CFF24424D35F}"/>
              </a:ext>
            </a:extLst>
          </p:cNvPr>
          <p:cNvGrpSpPr/>
          <p:nvPr/>
        </p:nvGrpSpPr>
        <p:grpSpPr>
          <a:xfrm>
            <a:off x="561235" y="1906303"/>
            <a:ext cx="8780379" cy="215573"/>
            <a:chOff x="1027113" y="2045625"/>
            <a:chExt cx="8785225" cy="215691"/>
          </a:xfrm>
        </p:grpSpPr>
        <p:sp>
          <p:nvSpPr>
            <p:cNvPr id="41" name="직사각형 40">
              <a:extLst>
                <a:ext uri="{FF2B5EF4-FFF2-40B4-BE49-F238E27FC236}">
                  <a16:creationId xmlns:a16="http://schemas.microsoft.com/office/drawing/2014/main" id="{60FB6E31-C416-4862-8BA7-493536EB67F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42" name="직사각형 41">
              <a:extLst>
                <a:ext uri="{FF2B5EF4-FFF2-40B4-BE49-F238E27FC236}">
                  <a16:creationId xmlns:a16="http://schemas.microsoft.com/office/drawing/2014/main" id="{96F82020-E32E-4E10-8EFD-BB0E1C492946}"/>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Control Raspberry Pi with your Windows PC(VNC)</a:t>
              </a:r>
            </a:p>
          </p:txBody>
        </p:sp>
      </p:grpSp>
      <p:sp>
        <p:nvSpPr>
          <p:cNvPr id="44" name="직사각형 43">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39" name="그룹 38">
            <a:extLst>
              <a:ext uri="{FF2B5EF4-FFF2-40B4-BE49-F238E27FC236}">
                <a16:creationId xmlns:a16="http://schemas.microsoft.com/office/drawing/2014/main" id="{281A3ED7-F4F2-45B6-BA6C-8B71EC8BB4D7}"/>
              </a:ext>
            </a:extLst>
          </p:cNvPr>
          <p:cNvGrpSpPr/>
          <p:nvPr/>
        </p:nvGrpSpPr>
        <p:grpSpPr>
          <a:xfrm>
            <a:off x="714660" y="3143846"/>
            <a:ext cx="4141442" cy="2946853"/>
            <a:chOff x="714660" y="3397528"/>
            <a:chExt cx="3886425" cy="2765395"/>
          </a:xfrm>
        </p:grpSpPr>
        <p:pic>
          <p:nvPicPr>
            <p:cNvPr id="47" name="그림 46">
              <a:extLst>
                <a:ext uri="{FF2B5EF4-FFF2-40B4-BE49-F238E27FC236}">
                  <a16:creationId xmlns:a16="http://schemas.microsoft.com/office/drawing/2014/main" id="{1CA1661B-1F22-4C9C-B431-79AEF55A8A38}"/>
                </a:ext>
              </a:extLst>
            </p:cNvPr>
            <p:cNvPicPr>
              <a:picLocks noChangeAspect="1"/>
            </p:cNvPicPr>
            <p:nvPr/>
          </p:nvPicPr>
          <p:blipFill rotWithShape="1">
            <a:blip r:embed="rId3"/>
            <a:srcRect l="1215" t="1869" r="1299" b="2166"/>
            <a:stretch/>
          </p:blipFill>
          <p:spPr>
            <a:xfrm>
              <a:off x="714660" y="3397528"/>
              <a:ext cx="3886425" cy="2765395"/>
            </a:xfrm>
            <a:prstGeom prst="rect">
              <a:avLst/>
            </a:prstGeom>
            <a:ln>
              <a:solidFill>
                <a:schemeClr val="bg1">
                  <a:lumMod val="75000"/>
                </a:schemeClr>
              </a:solidFill>
            </a:ln>
          </p:spPr>
        </p:pic>
        <p:sp>
          <p:nvSpPr>
            <p:cNvPr id="48" name="직사각형 47">
              <a:extLst>
                <a:ext uri="{FF2B5EF4-FFF2-40B4-BE49-F238E27FC236}">
                  <a16:creationId xmlns:a16="http://schemas.microsoft.com/office/drawing/2014/main" id="{11DE5DF2-FCD4-44DA-8030-890784DCD358}"/>
                </a:ext>
              </a:extLst>
            </p:cNvPr>
            <p:cNvSpPr/>
            <p:nvPr/>
          </p:nvSpPr>
          <p:spPr>
            <a:xfrm>
              <a:off x="1784390" y="5615384"/>
              <a:ext cx="1744118" cy="1683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9" name="직사각형 48">
              <a:extLst>
                <a:ext uri="{FF2B5EF4-FFF2-40B4-BE49-F238E27FC236}">
                  <a16:creationId xmlns:a16="http://schemas.microsoft.com/office/drawing/2014/main" id="{11DE5DF2-FCD4-44DA-8030-890784DCD358}"/>
                </a:ext>
              </a:extLst>
            </p:cNvPr>
            <p:cNvSpPr/>
            <p:nvPr/>
          </p:nvSpPr>
          <p:spPr>
            <a:xfrm>
              <a:off x="2408837" y="5834231"/>
              <a:ext cx="508799" cy="1807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50" name="그룹 49">
            <a:extLst>
              <a:ext uri="{FF2B5EF4-FFF2-40B4-BE49-F238E27FC236}">
                <a16:creationId xmlns:a16="http://schemas.microsoft.com/office/drawing/2014/main" id="{83C6CF0B-1CF1-477A-BC24-FF3282CB8FB0}"/>
              </a:ext>
            </a:extLst>
          </p:cNvPr>
          <p:cNvGrpSpPr/>
          <p:nvPr/>
        </p:nvGrpSpPr>
        <p:grpSpPr>
          <a:xfrm>
            <a:off x="5075728" y="3143846"/>
            <a:ext cx="4153580" cy="2946853"/>
            <a:chOff x="5015214" y="3397528"/>
            <a:chExt cx="3897466" cy="2765147"/>
          </a:xfrm>
        </p:grpSpPr>
        <p:sp>
          <p:nvSpPr>
            <p:cNvPr id="51" name="직사각형 50">
              <a:extLst>
                <a:ext uri="{FF2B5EF4-FFF2-40B4-BE49-F238E27FC236}">
                  <a16:creationId xmlns:a16="http://schemas.microsoft.com/office/drawing/2014/main" id="{11DE5DF2-FCD4-44DA-8030-890784DCD358}"/>
                </a:ext>
              </a:extLst>
            </p:cNvPr>
            <p:cNvSpPr/>
            <p:nvPr/>
          </p:nvSpPr>
          <p:spPr>
            <a:xfrm>
              <a:off x="5824056" y="4812468"/>
              <a:ext cx="1089304" cy="2277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52" name="그림 51">
              <a:extLst>
                <a:ext uri="{FF2B5EF4-FFF2-40B4-BE49-F238E27FC236}">
                  <a16:creationId xmlns:a16="http://schemas.microsoft.com/office/drawing/2014/main" id="{9EC6577C-9EC3-45E2-88E9-527F4770DB49}"/>
                </a:ext>
              </a:extLst>
            </p:cNvPr>
            <p:cNvPicPr>
              <a:picLocks noChangeAspect="1"/>
            </p:cNvPicPr>
            <p:nvPr/>
          </p:nvPicPr>
          <p:blipFill rotWithShape="1">
            <a:blip r:embed="rId4"/>
            <a:srcRect l="50466" t="40594" r="15125" b="15890"/>
            <a:stretch/>
          </p:blipFill>
          <p:spPr>
            <a:xfrm>
              <a:off x="5025585" y="3397528"/>
              <a:ext cx="3887095" cy="2765147"/>
            </a:xfrm>
            <a:prstGeom prst="rect">
              <a:avLst/>
            </a:prstGeom>
            <a:ln>
              <a:solidFill>
                <a:schemeClr val="bg1">
                  <a:lumMod val="75000"/>
                </a:schemeClr>
              </a:solidFill>
            </a:ln>
          </p:spPr>
        </p:pic>
        <p:sp>
          <p:nvSpPr>
            <p:cNvPr id="53" name="직사각형 52">
              <a:extLst>
                <a:ext uri="{FF2B5EF4-FFF2-40B4-BE49-F238E27FC236}">
                  <a16:creationId xmlns:a16="http://schemas.microsoft.com/office/drawing/2014/main" id="{11DE5DF2-FCD4-44DA-8030-890784DCD358}"/>
                </a:ext>
              </a:extLst>
            </p:cNvPr>
            <p:cNvSpPr/>
            <p:nvPr/>
          </p:nvSpPr>
          <p:spPr>
            <a:xfrm>
              <a:off x="5015214" y="3517168"/>
              <a:ext cx="158092" cy="1174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4" name="직사각형 53">
              <a:extLst>
                <a:ext uri="{FF2B5EF4-FFF2-40B4-BE49-F238E27FC236}">
                  <a16:creationId xmlns:a16="http://schemas.microsoft.com/office/drawing/2014/main" id="{11DE5DF2-FCD4-44DA-8030-890784DCD358}"/>
                </a:ext>
              </a:extLst>
            </p:cNvPr>
            <p:cNvSpPr/>
            <p:nvPr/>
          </p:nvSpPr>
          <p:spPr>
            <a:xfrm>
              <a:off x="5122432" y="3636809"/>
              <a:ext cx="974491" cy="1174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55" name="직사각형 54">
            <a:extLst>
              <a:ext uri="{FF2B5EF4-FFF2-40B4-BE49-F238E27FC236}">
                <a16:creationId xmlns:a16="http://schemas.microsoft.com/office/drawing/2014/main" id="{439DCE1C-801F-43E7-9286-D60EB80C9FCA}"/>
              </a:ext>
            </a:extLst>
          </p:cNvPr>
          <p:cNvSpPr/>
          <p:nvPr/>
        </p:nvSpPr>
        <p:spPr>
          <a:xfrm>
            <a:off x="712182" y="2217598"/>
            <a:ext cx="4143919"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Tick the box of Send anonymous usage data ….   and click GOT IT.</a:t>
            </a:r>
          </a:p>
        </p:txBody>
      </p:sp>
      <p:sp>
        <p:nvSpPr>
          <p:cNvPr id="56" name="직사각형 55">
            <a:extLst>
              <a:ext uri="{FF2B5EF4-FFF2-40B4-BE49-F238E27FC236}">
                <a16:creationId xmlns:a16="http://schemas.microsoft.com/office/drawing/2014/main" id="{439DCE1C-801F-43E7-9286-D60EB80C9FCA}"/>
              </a:ext>
            </a:extLst>
          </p:cNvPr>
          <p:cNvSpPr/>
          <p:nvPr/>
        </p:nvSpPr>
        <p:spPr>
          <a:xfrm>
            <a:off x="5075728" y="2214834"/>
            <a:ext cx="4180967"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You’ve finally accessed the VNC Viewer. Since no computer is connected yet, let’s connect it to the PC.</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Open the File menus and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click New connection.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57" name="Group 7"/>
          <p:cNvGrpSpPr/>
          <p:nvPr/>
        </p:nvGrpSpPr>
        <p:grpSpPr>
          <a:xfrm>
            <a:off x="376444" y="5013110"/>
            <a:ext cx="1527217" cy="707801"/>
            <a:chOff x="257174" y="5075961"/>
            <a:chExt cx="1527217" cy="707801"/>
          </a:xfrm>
        </p:grpSpPr>
        <p:sp>
          <p:nvSpPr>
            <p:cNvPr id="58" name="Rectangle 2"/>
            <p:cNvSpPr/>
            <p:nvPr/>
          </p:nvSpPr>
          <p:spPr>
            <a:xfrm>
              <a:off x="257174" y="5075961"/>
              <a:ext cx="1373923" cy="7078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TextBox 58"/>
            <p:cNvSpPr txBox="1"/>
            <p:nvPr/>
          </p:nvSpPr>
          <p:spPr>
            <a:xfrm>
              <a:off x="290160" y="5114965"/>
              <a:ext cx="1340938" cy="646331"/>
            </a:xfrm>
            <a:prstGeom prst="rect">
              <a:avLst/>
            </a:prstGeom>
            <a:noFill/>
          </p:spPr>
          <p:txBody>
            <a:bodyPr wrap="square" rtlCol="0">
              <a:spAutoFit/>
            </a:bodyPr>
            <a:lstStyle/>
            <a:p>
              <a:r>
                <a:rPr lang="en-US" altLang="ko-KR" sz="1200" dirty="0">
                  <a:latin typeface="SamsungOne-400" panose="020B0503030303020204" pitchFamily="34" charset="0"/>
                  <a:ea typeface="SamsungOne-400" panose="020B0503030303020204" pitchFamily="34" charset="0"/>
                </a:rPr>
                <a:t>It doesn’t matter though you don’t check it.</a:t>
              </a:r>
              <a:endParaRPr lang="ko-KR" altLang="en-US" sz="1200" dirty="0">
                <a:latin typeface="SamsungOne-400" panose="020B0503030303020204" pitchFamily="34" charset="0"/>
              </a:endParaRPr>
            </a:p>
          </p:txBody>
        </p:sp>
        <p:sp>
          <p:nvSpPr>
            <p:cNvPr id="60" name="Flowchart: Merge 6"/>
            <p:cNvSpPr/>
            <p:nvPr/>
          </p:nvSpPr>
          <p:spPr>
            <a:xfrm rot="16200000">
              <a:off x="1589085" y="5558618"/>
              <a:ext cx="189009" cy="201603"/>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직사각형 32">
            <a:extLst>
              <a:ext uri="{FF2B5EF4-FFF2-40B4-BE49-F238E27FC236}">
                <a16:creationId xmlns:a16="http://schemas.microsoft.com/office/drawing/2014/main" id="{538FFACF-D5D3-482B-9A06-1FA09CE015A0}"/>
              </a:ext>
            </a:extLst>
          </p:cNvPr>
          <p:cNvSpPr/>
          <p:nvPr/>
        </p:nvSpPr>
        <p:spPr>
          <a:xfrm>
            <a:off x="6345936" y="3319422"/>
            <a:ext cx="1524180" cy="240642"/>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New connection…</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nvGrpSpPr>
          <p:cNvPr id="34" name="그룹 33">
            <a:extLst>
              <a:ext uri="{FF2B5EF4-FFF2-40B4-BE49-F238E27FC236}">
                <a16:creationId xmlns:a16="http://schemas.microsoft.com/office/drawing/2014/main" id="{6924AA72-9170-4C1C-9A28-EBCA299EBE5F}"/>
              </a:ext>
            </a:extLst>
          </p:cNvPr>
          <p:cNvGrpSpPr/>
          <p:nvPr/>
        </p:nvGrpSpPr>
        <p:grpSpPr>
          <a:xfrm>
            <a:off x="1903661" y="5035647"/>
            <a:ext cx="4370032" cy="466417"/>
            <a:chOff x="1903661" y="5035647"/>
            <a:chExt cx="4370032" cy="466417"/>
          </a:xfrm>
        </p:grpSpPr>
        <p:sp>
          <p:nvSpPr>
            <p:cNvPr id="35" name="직사각형 34">
              <a:extLst>
                <a:ext uri="{FF2B5EF4-FFF2-40B4-BE49-F238E27FC236}">
                  <a16:creationId xmlns:a16="http://schemas.microsoft.com/office/drawing/2014/main" id="{DC116F7E-5290-4957-B698-D0529B3A415B}"/>
                </a:ext>
              </a:extLst>
            </p:cNvPr>
            <p:cNvSpPr/>
            <p:nvPr/>
          </p:nvSpPr>
          <p:spPr>
            <a:xfrm>
              <a:off x="1903661" y="5035647"/>
              <a:ext cx="4370032" cy="28294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Send anonymous usage data to help improve VNC Viewer</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6" name="직선 화살표 연결선 35">
              <a:extLst>
                <a:ext uri="{FF2B5EF4-FFF2-40B4-BE49-F238E27FC236}">
                  <a16:creationId xmlns:a16="http://schemas.microsoft.com/office/drawing/2014/main" id="{7039DA1A-2477-42BC-85FA-01B32C587DAB}"/>
                </a:ext>
              </a:extLst>
            </p:cNvPr>
            <p:cNvCxnSpPr/>
            <p:nvPr/>
          </p:nvCxnSpPr>
          <p:spPr>
            <a:xfrm>
              <a:off x="2896239" y="5318588"/>
              <a:ext cx="0" cy="18347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060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F3C8989E-2389-4EC8-90A3-BB6F9A1A80EF}"/>
              </a:ext>
            </a:extLst>
          </p:cNvPr>
          <p:cNvGrpSpPr/>
          <p:nvPr/>
        </p:nvGrpSpPr>
        <p:grpSpPr>
          <a:xfrm>
            <a:off x="561235" y="1899424"/>
            <a:ext cx="8780379" cy="607996"/>
            <a:chOff x="561405" y="2232169"/>
            <a:chExt cx="8783192" cy="608191"/>
          </a:xfrm>
        </p:grpSpPr>
        <p:grpSp>
          <p:nvGrpSpPr>
            <p:cNvPr id="20" name="그룹 19">
              <a:extLst>
                <a:ext uri="{FF2B5EF4-FFF2-40B4-BE49-F238E27FC236}">
                  <a16:creationId xmlns:a16="http://schemas.microsoft.com/office/drawing/2014/main" id="{480D957E-656C-4F05-896C-66E8FF02B4E3}"/>
                </a:ext>
              </a:extLst>
            </p:cNvPr>
            <p:cNvGrpSpPr/>
            <p:nvPr/>
          </p:nvGrpSpPr>
          <p:grpSpPr>
            <a:xfrm>
              <a:off x="561405" y="2232169"/>
              <a:ext cx="8783192" cy="215641"/>
              <a:chOff x="1027113" y="2045625"/>
              <a:chExt cx="8785225" cy="215691"/>
            </a:xfrm>
          </p:grpSpPr>
          <p:sp>
            <p:nvSpPr>
              <p:cNvPr id="22" name="직사각형 21">
                <a:extLst>
                  <a:ext uri="{FF2B5EF4-FFF2-40B4-BE49-F238E27FC236}">
                    <a16:creationId xmlns:a16="http://schemas.microsoft.com/office/drawing/2014/main" id="{84A1A268-0FEE-4CE5-8668-B48B0CDFFE2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23" name="직사각형 22">
                <a:extLst>
                  <a:ext uri="{FF2B5EF4-FFF2-40B4-BE49-F238E27FC236}">
                    <a16:creationId xmlns:a16="http://schemas.microsoft.com/office/drawing/2014/main" id="{3C737320-77A5-4ED2-B81E-85F7DC3F9F03}"/>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Control Raspberry Pi with your Windows PC(VNC)</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9" name="직사각형 18">
              <a:extLst>
                <a:ext uri="{FF2B5EF4-FFF2-40B4-BE49-F238E27FC236}">
                  <a16:creationId xmlns:a16="http://schemas.microsoft.com/office/drawing/2014/main" id="{69A84C55-E135-41F0-BD6F-210E5698D3C4}"/>
                </a:ext>
              </a:extLst>
            </p:cNvPr>
            <p:cNvSpPr/>
            <p:nvPr/>
          </p:nvSpPr>
          <p:spPr>
            <a:xfrm>
              <a:off x="5381021" y="2494997"/>
              <a:ext cx="3963576" cy="345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55" indent="-182455">
                <a:spcAft>
                  <a:spcPts val="802"/>
                </a:spcAft>
                <a:buClr>
                  <a:srgbClr val="193EB0"/>
                </a:buClr>
                <a:buFont typeface="SamsungOne 400" panose="020B0503030303020204" pitchFamily="34" charset="0"/>
                <a:buChar char="‣"/>
              </a:pP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1" name="직사각형 30">
            <a:extLst>
              <a:ext uri="{FF2B5EF4-FFF2-40B4-BE49-F238E27FC236}">
                <a16:creationId xmlns:a16="http://schemas.microsoft.com/office/drawing/2014/main" id="{E962E831-7348-4545-AF7A-88E4A34A4D8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4"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0" name="직사각형 29">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25" name="그룹 24">
            <a:extLst>
              <a:ext uri="{FF2B5EF4-FFF2-40B4-BE49-F238E27FC236}">
                <a16:creationId xmlns:a16="http://schemas.microsoft.com/office/drawing/2014/main" id="{254DE5FC-3DEB-40CF-9B95-5F060770A1A0}"/>
              </a:ext>
            </a:extLst>
          </p:cNvPr>
          <p:cNvGrpSpPr/>
          <p:nvPr/>
        </p:nvGrpSpPr>
        <p:grpSpPr>
          <a:xfrm>
            <a:off x="5005127" y="3338586"/>
            <a:ext cx="4050652" cy="2882943"/>
            <a:chOff x="5025127" y="3397528"/>
            <a:chExt cx="3874952" cy="2757893"/>
          </a:xfrm>
        </p:grpSpPr>
        <p:pic>
          <p:nvPicPr>
            <p:cNvPr id="33" name="그림 32">
              <a:extLst>
                <a:ext uri="{FF2B5EF4-FFF2-40B4-BE49-F238E27FC236}">
                  <a16:creationId xmlns:a16="http://schemas.microsoft.com/office/drawing/2014/main" id="{7C7675FD-FC01-4F93-8449-8B499155DFCC}"/>
                </a:ext>
              </a:extLst>
            </p:cNvPr>
            <p:cNvPicPr>
              <a:picLocks noChangeAspect="1"/>
            </p:cNvPicPr>
            <p:nvPr/>
          </p:nvPicPr>
          <p:blipFill rotWithShape="1">
            <a:blip r:embed="rId3"/>
            <a:srcRect l="1383" t="2028" r="1375" b="2242"/>
            <a:stretch/>
          </p:blipFill>
          <p:spPr>
            <a:xfrm>
              <a:off x="5025127" y="3397528"/>
              <a:ext cx="3874952" cy="2757893"/>
            </a:xfrm>
            <a:prstGeom prst="rect">
              <a:avLst/>
            </a:prstGeom>
            <a:ln>
              <a:solidFill>
                <a:schemeClr val="bg1">
                  <a:lumMod val="75000"/>
                </a:schemeClr>
              </a:solidFill>
            </a:ln>
          </p:spPr>
        </p:pic>
        <p:sp>
          <p:nvSpPr>
            <p:cNvPr id="34" name="직사각형 33">
              <a:extLst>
                <a:ext uri="{FF2B5EF4-FFF2-40B4-BE49-F238E27FC236}">
                  <a16:creationId xmlns:a16="http://schemas.microsoft.com/office/drawing/2014/main" id="{11DE5DF2-FCD4-44DA-8030-890784DCD358}"/>
                </a:ext>
              </a:extLst>
            </p:cNvPr>
            <p:cNvSpPr/>
            <p:nvPr/>
          </p:nvSpPr>
          <p:spPr>
            <a:xfrm>
              <a:off x="7076511" y="5261884"/>
              <a:ext cx="390846" cy="1806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35" name="그룹 34">
            <a:extLst>
              <a:ext uri="{FF2B5EF4-FFF2-40B4-BE49-F238E27FC236}">
                <a16:creationId xmlns:a16="http://schemas.microsoft.com/office/drawing/2014/main" id="{918FA46A-2784-475F-9631-ADF0553436C1}"/>
              </a:ext>
            </a:extLst>
          </p:cNvPr>
          <p:cNvGrpSpPr/>
          <p:nvPr/>
        </p:nvGrpSpPr>
        <p:grpSpPr>
          <a:xfrm>
            <a:off x="712182" y="3338586"/>
            <a:ext cx="4058601" cy="2904541"/>
            <a:chOff x="712181" y="3397732"/>
            <a:chExt cx="3859073" cy="2761749"/>
          </a:xfrm>
        </p:grpSpPr>
        <p:pic>
          <p:nvPicPr>
            <p:cNvPr id="36" name="그림 35">
              <a:extLst>
                <a:ext uri="{FF2B5EF4-FFF2-40B4-BE49-F238E27FC236}">
                  <a16:creationId xmlns:a16="http://schemas.microsoft.com/office/drawing/2014/main" id="{8E200485-1A8B-4381-B9EE-B9434CD1DDA3}"/>
                </a:ext>
              </a:extLst>
            </p:cNvPr>
            <p:cNvPicPr>
              <a:picLocks noChangeAspect="1"/>
            </p:cNvPicPr>
            <p:nvPr/>
          </p:nvPicPr>
          <p:blipFill rotWithShape="1">
            <a:blip r:embed="rId4"/>
            <a:srcRect l="1210" t="1772" r="1434" b="1920"/>
            <a:stretch/>
          </p:blipFill>
          <p:spPr>
            <a:xfrm>
              <a:off x="712181" y="3397732"/>
              <a:ext cx="3859073" cy="2761749"/>
            </a:xfrm>
            <a:prstGeom prst="rect">
              <a:avLst/>
            </a:prstGeom>
            <a:ln w="6350">
              <a:solidFill>
                <a:schemeClr val="bg1">
                  <a:lumMod val="75000"/>
                </a:schemeClr>
              </a:solidFill>
            </a:ln>
          </p:spPr>
        </p:pic>
        <p:sp>
          <p:nvSpPr>
            <p:cNvPr id="37" name="직사각형 36">
              <a:extLst>
                <a:ext uri="{FF2B5EF4-FFF2-40B4-BE49-F238E27FC236}">
                  <a16:creationId xmlns:a16="http://schemas.microsoft.com/office/drawing/2014/main" id="{11DE5DF2-FCD4-44DA-8030-890784DCD358}"/>
                </a:ext>
              </a:extLst>
            </p:cNvPr>
            <p:cNvSpPr/>
            <p:nvPr/>
          </p:nvSpPr>
          <p:spPr>
            <a:xfrm>
              <a:off x="2055443" y="4397758"/>
              <a:ext cx="1395373" cy="3092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8" name="직사각형 37">
              <a:extLst>
                <a:ext uri="{FF2B5EF4-FFF2-40B4-BE49-F238E27FC236}">
                  <a16:creationId xmlns:a16="http://schemas.microsoft.com/office/drawing/2014/main" id="{11DE5DF2-FCD4-44DA-8030-890784DCD358}"/>
                </a:ext>
              </a:extLst>
            </p:cNvPr>
            <p:cNvSpPr/>
            <p:nvPr/>
          </p:nvSpPr>
          <p:spPr>
            <a:xfrm>
              <a:off x="2894344" y="5982743"/>
              <a:ext cx="385358" cy="1562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39" name="직사각형 38">
            <a:extLst>
              <a:ext uri="{FF2B5EF4-FFF2-40B4-BE49-F238E27FC236}">
                <a16:creationId xmlns:a16="http://schemas.microsoft.com/office/drawing/2014/main" id="{439DCE1C-801F-43E7-9286-D60EB80C9FCA}"/>
              </a:ext>
            </a:extLst>
          </p:cNvPr>
          <p:cNvSpPr/>
          <p:nvPr/>
        </p:nvSpPr>
        <p:spPr>
          <a:xfrm>
            <a:off x="712182" y="2188259"/>
            <a:ext cx="4240309"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VNC Server:</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Enter the IP address of wlan0 used in setting up the Raspberry Pi again. (</a:t>
            </a:r>
            <a:r>
              <a:rPr lang="en-US" altLang="ko-KR" sz="1300" dirty="0">
                <a:solidFill>
                  <a:prstClr val="black">
                    <a:lumMod val="85000"/>
                    <a:lumOff val="15000"/>
                  </a:prstClr>
                </a:solidFill>
                <a:latin typeface="맑은 고딕" panose="020B0503020000020004" pitchFamily="50" charset="-127"/>
                <a:ea typeface="맑은 고딕" panose="020B0503020000020004" pitchFamily="50" charset="-127"/>
              </a:rPr>
              <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Refer to page 27)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For Name, you can type anything you want, but for convenience, set it as Pi, and</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click OK.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40" name="직사각형 39">
            <a:extLst>
              <a:ext uri="{FF2B5EF4-FFF2-40B4-BE49-F238E27FC236}">
                <a16:creationId xmlns:a16="http://schemas.microsoft.com/office/drawing/2014/main" id="{439DCE1C-801F-43E7-9286-D60EB80C9FCA}"/>
              </a:ext>
            </a:extLst>
          </p:cNvPr>
          <p:cNvSpPr/>
          <p:nvPr/>
        </p:nvSpPr>
        <p:spPr>
          <a:xfrm>
            <a:off x="5006406" y="2188259"/>
            <a:ext cx="4180967"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The message ‘VNC Server not recognized’ pops up. This refers that there are no connection records. </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Click Continue. </a:t>
            </a:r>
          </a:p>
        </p:txBody>
      </p:sp>
      <p:grpSp>
        <p:nvGrpSpPr>
          <p:cNvPr id="21" name="그룹 20">
            <a:extLst>
              <a:ext uri="{FF2B5EF4-FFF2-40B4-BE49-F238E27FC236}">
                <a16:creationId xmlns:a16="http://schemas.microsoft.com/office/drawing/2014/main" id="{F0473CA9-E72C-4F86-A87A-2CA1C6CFDF5A}"/>
              </a:ext>
            </a:extLst>
          </p:cNvPr>
          <p:cNvGrpSpPr/>
          <p:nvPr/>
        </p:nvGrpSpPr>
        <p:grpSpPr>
          <a:xfrm>
            <a:off x="2993661" y="3791645"/>
            <a:ext cx="1894294" cy="598672"/>
            <a:chOff x="2993661" y="3791645"/>
            <a:chExt cx="1894294" cy="598672"/>
          </a:xfrm>
        </p:grpSpPr>
        <p:sp>
          <p:nvSpPr>
            <p:cNvPr id="26" name="직사각형 25">
              <a:extLst>
                <a:ext uri="{FF2B5EF4-FFF2-40B4-BE49-F238E27FC236}">
                  <a16:creationId xmlns:a16="http://schemas.microsoft.com/office/drawing/2014/main" id="{D8A21B7A-721A-472B-A720-580DE94AF840}"/>
                </a:ext>
              </a:extLst>
            </p:cNvPr>
            <p:cNvSpPr/>
            <p:nvPr/>
          </p:nvSpPr>
          <p:spPr>
            <a:xfrm>
              <a:off x="2993661" y="3791645"/>
              <a:ext cx="1894294" cy="412875"/>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VNC Server 192.168.0.2</a:t>
              </a:r>
            </a:p>
            <a:p>
              <a:r>
                <a:rPr lang="en-US" altLang="ko-KR" sz="1300" b="1" dirty="0">
                  <a:solidFill>
                    <a:schemeClr val="bg1"/>
                  </a:solidFill>
                  <a:latin typeface="SamsungOne-400" panose="020B0503030303020204" pitchFamily="34" charset="0"/>
                  <a:ea typeface="SamsungOne-400" panose="020B0503030303020204" pitchFamily="34" charset="0"/>
                </a:rPr>
                <a:t>Name Pi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7" name="직선 화살표 연결선 26">
              <a:extLst>
                <a:ext uri="{FF2B5EF4-FFF2-40B4-BE49-F238E27FC236}">
                  <a16:creationId xmlns:a16="http://schemas.microsoft.com/office/drawing/2014/main" id="{CE33BE3C-30F9-4254-BAFF-32825076707C}"/>
                </a:ext>
              </a:extLst>
            </p:cNvPr>
            <p:cNvCxnSpPr/>
            <p:nvPr/>
          </p:nvCxnSpPr>
          <p:spPr>
            <a:xfrm flipH="1">
              <a:off x="3352800" y="4206240"/>
              <a:ext cx="3810" cy="18407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4563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7730B558-9324-4FEF-9A6A-55A6111C8462}"/>
              </a:ext>
            </a:extLst>
          </p:cNvPr>
          <p:cNvGrpSpPr/>
          <p:nvPr/>
        </p:nvGrpSpPr>
        <p:grpSpPr>
          <a:xfrm>
            <a:off x="561235" y="1888647"/>
            <a:ext cx="8780379" cy="215572"/>
            <a:chOff x="1027113" y="2045625"/>
            <a:chExt cx="8785225" cy="215691"/>
          </a:xfrm>
        </p:grpSpPr>
        <p:sp>
          <p:nvSpPr>
            <p:cNvPr id="32" name="직사각형 31">
              <a:extLst>
                <a:ext uri="{FF2B5EF4-FFF2-40B4-BE49-F238E27FC236}">
                  <a16:creationId xmlns:a16="http://schemas.microsoft.com/office/drawing/2014/main" id="{B82FA458-A2C3-4244-8BF3-F47DF819022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33" name="직사각형 32">
              <a:extLst>
                <a:ext uri="{FF2B5EF4-FFF2-40B4-BE49-F238E27FC236}">
                  <a16:creationId xmlns:a16="http://schemas.microsoft.com/office/drawing/2014/main" id="{BDF95784-AD90-4954-AA1C-7684D16DD996}"/>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Control Raspberry Pi with your Windows PC(VNC)</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9" name="직사각형 28">
            <a:extLst>
              <a:ext uri="{FF2B5EF4-FFF2-40B4-BE49-F238E27FC236}">
                <a16:creationId xmlns:a16="http://schemas.microsoft.com/office/drawing/2014/main" id="{1354F968-18D5-4B25-982E-00920430806C}"/>
              </a:ext>
            </a:extLst>
          </p:cNvPr>
          <p:cNvSpPr/>
          <p:nvPr/>
        </p:nvSpPr>
        <p:spPr>
          <a:xfrm>
            <a:off x="5379307" y="2151387"/>
            <a:ext cx="3962307" cy="345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55" indent="-182455">
              <a:spcAft>
                <a:spcPts val="802"/>
              </a:spcAft>
              <a:buClr>
                <a:srgbClr val="193EB0"/>
              </a:buClr>
              <a:buFont typeface="SamsungOne 400" panose="020B0503030303020204" pitchFamily="34" charset="0"/>
              <a:buChar char="‣"/>
            </a:pPr>
            <a:endParaRPr lang="en-US" altLang="ko-KR" sz="1299"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4E88A1CF-334A-42C4-B227-F132F95BD25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8"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pic>
        <p:nvPicPr>
          <p:cNvPr id="22" name="그림 21">
            <a:extLst>
              <a:ext uri="{FF2B5EF4-FFF2-40B4-BE49-F238E27FC236}">
                <a16:creationId xmlns:a16="http://schemas.microsoft.com/office/drawing/2014/main" id="{93AE05E2-65C9-487C-8E4E-2BA629733C9D}"/>
              </a:ext>
            </a:extLst>
          </p:cNvPr>
          <p:cNvPicPr>
            <a:picLocks noChangeAspect="1"/>
          </p:cNvPicPr>
          <p:nvPr/>
        </p:nvPicPr>
        <p:blipFill rotWithShape="1">
          <a:blip r:embed="rId3"/>
          <a:srcRect l="261" t="359" r="441" b="1"/>
          <a:stretch/>
        </p:blipFill>
        <p:spPr>
          <a:xfrm>
            <a:off x="4601526" y="3455476"/>
            <a:ext cx="4721749" cy="2636251"/>
          </a:xfrm>
          <a:prstGeom prst="rect">
            <a:avLst/>
          </a:prstGeom>
          <a:ln>
            <a:solidFill>
              <a:schemeClr val="bg1">
                <a:lumMod val="75000"/>
              </a:schemeClr>
            </a:solidFill>
          </a:ln>
        </p:spPr>
      </p:pic>
      <p:grpSp>
        <p:nvGrpSpPr>
          <p:cNvPr id="23" name="그룹 22">
            <a:extLst>
              <a:ext uri="{FF2B5EF4-FFF2-40B4-BE49-F238E27FC236}">
                <a16:creationId xmlns:a16="http://schemas.microsoft.com/office/drawing/2014/main" id="{A0BEA60B-4CAB-4D6D-A665-6E3A5FF3ECF1}"/>
              </a:ext>
            </a:extLst>
          </p:cNvPr>
          <p:cNvGrpSpPr/>
          <p:nvPr/>
        </p:nvGrpSpPr>
        <p:grpSpPr>
          <a:xfrm>
            <a:off x="712182" y="3455476"/>
            <a:ext cx="3635308" cy="2636251"/>
            <a:chOff x="712182" y="3528695"/>
            <a:chExt cx="3635308" cy="2636251"/>
          </a:xfrm>
        </p:grpSpPr>
        <p:pic>
          <p:nvPicPr>
            <p:cNvPr id="24" name="그림 23">
              <a:extLst>
                <a:ext uri="{FF2B5EF4-FFF2-40B4-BE49-F238E27FC236}">
                  <a16:creationId xmlns:a16="http://schemas.microsoft.com/office/drawing/2014/main" id="{EE859389-1608-49F7-8002-F11401EE27EC}"/>
                </a:ext>
              </a:extLst>
            </p:cNvPr>
            <p:cNvPicPr>
              <a:picLocks noChangeAspect="1"/>
            </p:cNvPicPr>
            <p:nvPr/>
          </p:nvPicPr>
          <p:blipFill rotWithShape="1">
            <a:blip r:embed="rId4"/>
            <a:srcRect l="2120" t="3334" r="2032" b="3498"/>
            <a:stretch/>
          </p:blipFill>
          <p:spPr>
            <a:xfrm>
              <a:off x="712182" y="3528695"/>
              <a:ext cx="3635308" cy="2636251"/>
            </a:xfrm>
            <a:prstGeom prst="rect">
              <a:avLst/>
            </a:prstGeom>
            <a:ln>
              <a:solidFill>
                <a:schemeClr val="bg1">
                  <a:lumMod val="75000"/>
                </a:schemeClr>
              </a:solidFill>
            </a:ln>
          </p:spPr>
        </p:pic>
        <p:sp>
          <p:nvSpPr>
            <p:cNvPr id="25" name="직사각형 24">
              <a:extLst>
                <a:ext uri="{FF2B5EF4-FFF2-40B4-BE49-F238E27FC236}">
                  <a16:creationId xmlns:a16="http://schemas.microsoft.com/office/drawing/2014/main" id="{11DE5DF2-FCD4-44DA-8030-890784DCD358}"/>
                </a:ext>
              </a:extLst>
            </p:cNvPr>
            <p:cNvSpPr/>
            <p:nvPr/>
          </p:nvSpPr>
          <p:spPr>
            <a:xfrm>
              <a:off x="1843036" y="4594661"/>
              <a:ext cx="1917478" cy="4507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 name="직사각형 25">
              <a:extLst>
                <a:ext uri="{FF2B5EF4-FFF2-40B4-BE49-F238E27FC236}">
                  <a16:creationId xmlns:a16="http://schemas.microsoft.com/office/drawing/2014/main" id="{11DE5DF2-FCD4-44DA-8030-890784DCD358}"/>
                </a:ext>
              </a:extLst>
            </p:cNvPr>
            <p:cNvSpPr/>
            <p:nvPr/>
          </p:nvSpPr>
          <p:spPr>
            <a:xfrm>
              <a:off x="2527559" y="5670761"/>
              <a:ext cx="610516" cy="194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7" name="직사각형 26">
            <a:extLst>
              <a:ext uri="{FF2B5EF4-FFF2-40B4-BE49-F238E27FC236}">
                <a16:creationId xmlns:a16="http://schemas.microsoft.com/office/drawing/2014/main" id="{439DCE1C-801F-43E7-9286-D60EB80C9FCA}"/>
              </a:ext>
            </a:extLst>
          </p:cNvPr>
          <p:cNvSpPr/>
          <p:nvPr/>
        </p:nvSpPr>
        <p:spPr>
          <a:xfrm>
            <a:off x="712182" y="2188259"/>
            <a:ext cx="4180967"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Username:</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pi</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Password: Enter the password you used when setting up the Raspberry Pi.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Click OK </a:t>
            </a:r>
          </a:p>
        </p:txBody>
      </p:sp>
      <p:sp>
        <p:nvSpPr>
          <p:cNvPr id="37" name="직사각형 36">
            <a:extLst>
              <a:ext uri="{FF2B5EF4-FFF2-40B4-BE49-F238E27FC236}">
                <a16:creationId xmlns:a16="http://schemas.microsoft.com/office/drawing/2014/main" id="{439DCE1C-801F-43E7-9286-D60EB80C9FCA}"/>
              </a:ext>
            </a:extLst>
          </p:cNvPr>
          <p:cNvSpPr/>
          <p:nvPr/>
        </p:nvSpPr>
        <p:spPr>
          <a:xfrm>
            <a:off x="4601526" y="2188259"/>
            <a:ext cx="4837749"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If the Raspberry Pi is successfully connected to the PC, your PC monitor will show as below. </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This is the same Raspberry Pi OS with the one you checked on the Raspberry Pi’s screen that you previously connected to. </a:t>
            </a:r>
          </a:p>
        </p:txBody>
      </p:sp>
    </p:spTree>
    <p:extLst>
      <p:ext uri="{BB962C8B-B14F-4D97-AF65-F5344CB8AC3E}">
        <p14:creationId xmlns:p14="http://schemas.microsoft.com/office/powerpoint/2010/main" val="32700887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FD4739A5-5CD6-4066-B857-01C8BB4C061A}"/>
              </a:ext>
            </a:extLst>
          </p:cNvPr>
          <p:cNvGrpSpPr/>
          <p:nvPr/>
        </p:nvGrpSpPr>
        <p:grpSpPr>
          <a:xfrm>
            <a:off x="561235" y="1888051"/>
            <a:ext cx="8780379" cy="215572"/>
            <a:chOff x="1027113" y="2045625"/>
            <a:chExt cx="8785225" cy="215691"/>
          </a:xfrm>
        </p:grpSpPr>
        <p:sp>
          <p:nvSpPr>
            <p:cNvPr id="14" name="직사각형 13">
              <a:extLst>
                <a:ext uri="{FF2B5EF4-FFF2-40B4-BE49-F238E27FC236}">
                  <a16:creationId xmlns:a16="http://schemas.microsoft.com/office/drawing/2014/main" id="{D38E420D-8102-4AD8-93CD-4C2535CC9C6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15" name="직사각형 14">
              <a:extLst>
                <a:ext uri="{FF2B5EF4-FFF2-40B4-BE49-F238E27FC236}">
                  <a16:creationId xmlns:a16="http://schemas.microsoft.com/office/drawing/2014/main" id="{3CB52929-6B3A-42CB-918B-C1D702FF40AA}"/>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Send File from Windows to Raspberry Pi(VNC)</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3" name="직사각형 32">
            <a:extLst>
              <a:ext uri="{FF2B5EF4-FFF2-40B4-BE49-F238E27FC236}">
                <a16:creationId xmlns:a16="http://schemas.microsoft.com/office/drawing/2014/main" id="{20EF3AB7-8874-4D6B-BCA3-CEE5FA5F0C69}"/>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34"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5" name="직사각형 3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sp>
        <p:nvSpPr>
          <p:cNvPr id="42" name="직사각형 41">
            <a:extLst>
              <a:ext uri="{FF2B5EF4-FFF2-40B4-BE49-F238E27FC236}">
                <a16:creationId xmlns:a16="http://schemas.microsoft.com/office/drawing/2014/main" id="{439DCE1C-801F-43E7-9286-D60EB80C9FCA}"/>
              </a:ext>
            </a:extLst>
          </p:cNvPr>
          <p:cNvSpPr/>
          <p:nvPr/>
        </p:nvSpPr>
        <p:spPr>
          <a:xfrm>
            <a:off x="712182" y="2188259"/>
            <a:ext cx="659117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Learn how to send files to the Raspberry Pi from the Windows PC using VNC. </a:t>
            </a:r>
          </a:p>
        </p:txBody>
      </p:sp>
      <p:sp>
        <p:nvSpPr>
          <p:cNvPr id="46" name="Rectangle 7"/>
          <p:cNvSpPr/>
          <p:nvPr/>
        </p:nvSpPr>
        <p:spPr>
          <a:xfrm>
            <a:off x="6047117" y="2741241"/>
            <a:ext cx="3420883" cy="1297791"/>
          </a:xfrm>
          <a:prstGeom prst="rect">
            <a:avLst/>
          </a:prstGeom>
        </p:spPr>
        <p:txBody>
          <a:bodyPr wrap="square">
            <a:spAutoFit/>
          </a:bodyPr>
          <a:lstStyle/>
          <a:p>
            <a:pPr marL="266700" indent="-266700">
              <a:spcAft>
                <a:spcPts val="800"/>
              </a:spcAft>
              <a:buFont typeface="+mj-ea"/>
              <a:buAutoNum type="circleNumDbPlain"/>
            </a:pPr>
            <a:r>
              <a:rPr lang="en-US" altLang="ko-KR" sz="1300" b="1" dirty="0">
                <a:solidFill>
                  <a:srgbClr val="1429A0"/>
                </a:solidFill>
                <a:latin typeface="SamsungOne-400" panose="020B0503030303020204" pitchFamily="34" charset="0"/>
                <a:ea typeface="SamsungOne-400" panose="020B0503030303020204" pitchFamily="34" charset="0"/>
              </a:rPr>
              <a:t>Create the ‘</a:t>
            </a:r>
            <a:r>
              <a:rPr lang="en-US" altLang="ko-KR" sz="1300" b="1" dirty="0" err="1">
                <a:solidFill>
                  <a:srgbClr val="1429A0"/>
                </a:solidFill>
                <a:latin typeface="SamsungOne-400" panose="020B0503030303020204" pitchFamily="34" charset="0"/>
                <a:ea typeface="SamsungOne-400" panose="020B0503030303020204" pitchFamily="34" charset="0"/>
              </a:rPr>
              <a:t>RaspberryPi</a:t>
            </a:r>
            <a:r>
              <a:rPr lang="en-US" altLang="ko-KR" sz="1300" b="1" dirty="0">
                <a:solidFill>
                  <a:srgbClr val="1429A0"/>
                </a:solidFill>
                <a:latin typeface="SamsungOne-400" panose="020B0503030303020204" pitchFamily="34" charset="0"/>
                <a:ea typeface="SamsungOne-400" panose="020B0503030303020204" pitchFamily="34" charset="0"/>
              </a:rPr>
              <a:t>’ directory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in the desired location </a:t>
            </a:r>
            <a:r>
              <a:rPr lang="en-US" altLang="ko-KR" sz="1300" b="1" dirty="0">
                <a:solidFill>
                  <a:srgbClr val="1429A0"/>
                </a:solidFill>
                <a:latin typeface="SamsungOne-400" panose="020B0503030303020204" pitchFamily="34" charset="0"/>
                <a:ea typeface="SamsungOne-400" panose="020B0503030303020204" pitchFamily="34" charset="0"/>
              </a:rPr>
              <a:t>in your Windows PC (this PC)</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for easy file management. </a:t>
            </a:r>
          </a:p>
          <a:p>
            <a:pPr marL="266700" indent="-266700">
              <a:spcAft>
                <a:spcPts val="800"/>
              </a:spcAft>
              <a:buFont typeface="+mj-ea"/>
              <a:buAutoNum type="circleNumDbPlain"/>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Generate a txt file as ‘test’ </a:t>
            </a:r>
          </a:p>
          <a:p>
            <a:pPr marL="266700" indent="-266700">
              <a:spcAft>
                <a:spcPts val="800"/>
              </a:spcAft>
              <a:buFont typeface="+mj-ea"/>
              <a:buAutoNum type="circleNumDbPlain"/>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Save it in the location. </a:t>
            </a:r>
          </a:p>
        </p:txBody>
      </p:sp>
      <p:grpSp>
        <p:nvGrpSpPr>
          <p:cNvPr id="20" name="그룹 19">
            <a:extLst>
              <a:ext uri="{FF2B5EF4-FFF2-40B4-BE49-F238E27FC236}">
                <a16:creationId xmlns:a16="http://schemas.microsoft.com/office/drawing/2014/main" id="{2F4C07AF-9A0E-4057-988D-8576883A7047}"/>
              </a:ext>
            </a:extLst>
          </p:cNvPr>
          <p:cNvGrpSpPr/>
          <p:nvPr/>
        </p:nvGrpSpPr>
        <p:grpSpPr>
          <a:xfrm>
            <a:off x="559817" y="2627595"/>
            <a:ext cx="5452794" cy="3203981"/>
            <a:chOff x="559817" y="2627595"/>
            <a:chExt cx="5452794" cy="3203981"/>
          </a:xfrm>
        </p:grpSpPr>
        <p:grpSp>
          <p:nvGrpSpPr>
            <p:cNvPr id="21" name="그룹 20">
              <a:extLst>
                <a:ext uri="{FF2B5EF4-FFF2-40B4-BE49-F238E27FC236}">
                  <a16:creationId xmlns:a16="http://schemas.microsoft.com/office/drawing/2014/main" id="{C67698DE-FC55-4033-B106-C894680C2EF2}"/>
                </a:ext>
              </a:extLst>
            </p:cNvPr>
            <p:cNvGrpSpPr/>
            <p:nvPr/>
          </p:nvGrpSpPr>
          <p:grpSpPr>
            <a:xfrm>
              <a:off x="559817" y="2741241"/>
              <a:ext cx="5452794" cy="3090335"/>
              <a:chOff x="5016309" y="3872711"/>
              <a:chExt cx="4032441" cy="2285359"/>
            </a:xfrm>
          </p:grpSpPr>
          <p:pic>
            <p:nvPicPr>
              <p:cNvPr id="32" name="그림 31" descr="텍스트, 모니터, 스크린샷, 실내이(가) 표시된 사진&#10;&#10;자동 생성된 설명">
                <a:extLst>
                  <a:ext uri="{FF2B5EF4-FFF2-40B4-BE49-F238E27FC236}">
                    <a16:creationId xmlns:a16="http://schemas.microsoft.com/office/drawing/2014/main" id="{8A5A10FB-4336-4B5E-97D7-E29477E1B636}"/>
                  </a:ext>
                </a:extLst>
              </p:cNvPr>
              <p:cNvPicPr>
                <a:picLocks noChangeAspect="1"/>
              </p:cNvPicPr>
              <p:nvPr/>
            </p:nvPicPr>
            <p:blipFill>
              <a:blip r:embed="rId3"/>
              <a:stretch>
                <a:fillRect/>
              </a:stretch>
            </p:blipFill>
            <p:spPr>
              <a:xfrm>
                <a:off x="5016309" y="3872711"/>
                <a:ext cx="4032441" cy="2285359"/>
              </a:xfrm>
              <a:prstGeom prst="rect">
                <a:avLst/>
              </a:prstGeom>
            </p:spPr>
          </p:pic>
          <p:sp>
            <p:nvSpPr>
              <p:cNvPr id="36" name="직사각형 35">
                <a:extLst>
                  <a:ext uri="{FF2B5EF4-FFF2-40B4-BE49-F238E27FC236}">
                    <a16:creationId xmlns:a16="http://schemas.microsoft.com/office/drawing/2014/main" id="{1F21CDF1-0561-49DC-9D5F-3F0C24EDC217}"/>
                  </a:ext>
                </a:extLst>
              </p:cNvPr>
              <p:cNvSpPr/>
              <p:nvPr/>
            </p:nvSpPr>
            <p:spPr>
              <a:xfrm>
                <a:off x="5436461" y="4100521"/>
                <a:ext cx="1091552" cy="1275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8" name="직사각형 47">
                <a:extLst>
                  <a:ext uri="{FF2B5EF4-FFF2-40B4-BE49-F238E27FC236}">
                    <a16:creationId xmlns:a16="http://schemas.microsoft.com/office/drawing/2014/main" id="{4AC71200-E4AF-4DA2-8F2E-686B68E37840}"/>
                  </a:ext>
                </a:extLst>
              </p:cNvPr>
              <p:cNvSpPr/>
              <p:nvPr/>
            </p:nvSpPr>
            <p:spPr>
              <a:xfrm>
                <a:off x="7216114" y="4273073"/>
                <a:ext cx="1479510" cy="3696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9" name="직사각형 48">
                <a:extLst>
                  <a:ext uri="{FF2B5EF4-FFF2-40B4-BE49-F238E27FC236}">
                    <a16:creationId xmlns:a16="http://schemas.microsoft.com/office/drawing/2014/main" id="{9F12807E-B597-4DCF-A4FE-DA1439D5EE02}"/>
                  </a:ext>
                </a:extLst>
              </p:cNvPr>
              <p:cNvSpPr/>
              <p:nvPr/>
            </p:nvSpPr>
            <p:spPr>
              <a:xfrm>
                <a:off x="5637674" y="4353547"/>
                <a:ext cx="890339" cy="1346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2" name="Oval 36">
              <a:extLst>
                <a:ext uri="{FF2B5EF4-FFF2-40B4-BE49-F238E27FC236}">
                  <a16:creationId xmlns:a16="http://schemas.microsoft.com/office/drawing/2014/main" id="{B01E3664-4773-4CEC-94F6-D2E1E2B79734}"/>
                </a:ext>
              </a:extLst>
            </p:cNvPr>
            <p:cNvSpPr/>
            <p:nvPr/>
          </p:nvSpPr>
          <p:spPr>
            <a:xfrm>
              <a:off x="3425509" y="3156109"/>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2</a:t>
              </a:r>
              <a:endParaRPr lang="ko-KR" altLang="en-US" sz="1200" dirty="0">
                <a:solidFill>
                  <a:schemeClr val="tx1"/>
                </a:solidFill>
                <a:latin typeface="SamsungOne-400" panose="020B0503030303020204" pitchFamily="34" charset="0"/>
              </a:endParaRPr>
            </a:p>
          </p:txBody>
        </p:sp>
        <p:sp>
          <p:nvSpPr>
            <p:cNvPr id="23" name="Oval 37">
              <a:extLst>
                <a:ext uri="{FF2B5EF4-FFF2-40B4-BE49-F238E27FC236}">
                  <a16:creationId xmlns:a16="http://schemas.microsoft.com/office/drawing/2014/main" id="{8215DD27-C652-4F7E-81B1-2989A2559829}"/>
                </a:ext>
              </a:extLst>
            </p:cNvPr>
            <p:cNvSpPr/>
            <p:nvPr/>
          </p:nvSpPr>
          <p:spPr>
            <a:xfrm>
              <a:off x="968655" y="2903834"/>
              <a:ext cx="217907" cy="2078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1</a:t>
              </a:r>
              <a:endParaRPr lang="ko-KR" altLang="en-US" sz="1200" dirty="0">
                <a:solidFill>
                  <a:schemeClr val="tx1"/>
                </a:solidFill>
                <a:latin typeface="SamsungOne-400" panose="020B0503030303020204" pitchFamily="34" charset="0"/>
              </a:endParaRPr>
            </a:p>
          </p:txBody>
        </p:sp>
        <p:sp>
          <p:nvSpPr>
            <p:cNvPr id="24" name="Oval 38">
              <a:extLst>
                <a:ext uri="{FF2B5EF4-FFF2-40B4-BE49-F238E27FC236}">
                  <a16:creationId xmlns:a16="http://schemas.microsoft.com/office/drawing/2014/main" id="{36EC4D49-F33F-4AE5-B225-C9A52866E7A8}"/>
                </a:ext>
              </a:extLst>
            </p:cNvPr>
            <p:cNvSpPr/>
            <p:nvPr/>
          </p:nvSpPr>
          <p:spPr>
            <a:xfrm>
              <a:off x="1275210" y="3316822"/>
              <a:ext cx="217907" cy="2078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3</a:t>
              </a:r>
              <a:endParaRPr lang="ko-KR" altLang="en-US" sz="1200" dirty="0">
                <a:solidFill>
                  <a:schemeClr val="tx1"/>
                </a:solidFill>
                <a:latin typeface="SamsungOne-400" panose="020B0503030303020204" pitchFamily="34" charset="0"/>
              </a:endParaRPr>
            </a:p>
          </p:txBody>
        </p:sp>
        <p:grpSp>
          <p:nvGrpSpPr>
            <p:cNvPr id="25" name="그룹 24">
              <a:extLst>
                <a:ext uri="{FF2B5EF4-FFF2-40B4-BE49-F238E27FC236}">
                  <a16:creationId xmlns:a16="http://schemas.microsoft.com/office/drawing/2014/main" id="{9C47FCAB-4B2D-45D1-92A2-CE6E7CEC6D68}"/>
                </a:ext>
              </a:extLst>
            </p:cNvPr>
            <p:cNvGrpSpPr/>
            <p:nvPr/>
          </p:nvGrpSpPr>
          <p:grpSpPr>
            <a:xfrm>
              <a:off x="1469833" y="2627595"/>
              <a:ext cx="2956294" cy="439978"/>
              <a:chOff x="1469833" y="2627595"/>
              <a:chExt cx="2956294" cy="439978"/>
            </a:xfrm>
          </p:grpSpPr>
          <p:sp>
            <p:nvSpPr>
              <p:cNvPr id="30" name="직사각형 29">
                <a:extLst>
                  <a:ext uri="{FF2B5EF4-FFF2-40B4-BE49-F238E27FC236}">
                    <a16:creationId xmlns:a16="http://schemas.microsoft.com/office/drawing/2014/main" id="{FE358C7B-F61A-44B6-BA45-978E7A636BA9}"/>
                  </a:ext>
                </a:extLst>
              </p:cNvPr>
              <p:cNvSpPr/>
              <p:nvPr/>
            </p:nvSpPr>
            <p:spPr>
              <a:xfrm>
                <a:off x="1469833" y="2627595"/>
                <a:ext cx="2956294"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This PC  &gt;  Local Disk(C</a:t>
                </a:r>
                <a:r>
                  <a:rPr lang="en-US" altLang="ko-KR" sz="1300" b="1" dirty="0">
                    <a:solidFill>
                      <a:schemeClr val="bg1"/>
                    </a:solidFill>
                    <a:latin typeface="SamsungOne-400" panose="020B0503030303020204" pitchFamily="34" charset="0"/>
                    <a:ea typeface="SamsungOne-400" panose="020B0503030303020204" pitchFamily="34" charset="0"/>
                    <a:sym typeface="Wingdings" panose="05000000000000000000" pitchFamily="2" charset="2"/>
                  </a:rPr>
                  <a:t>) &gt; RaspberryPi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31" name="직선 화살표 연결선 30">
                <a:extLst>
                  <a:ext uri="{FF2B5EF4-FFF2-40B4-BE49-F238E27FC236}">
                    <a16:creationId xmlns:a16="http://schemas.microsoft.com/office/drawing/2014/main" id="{64856768-3736-487A-98D4-6060CB8068BE}"/>
                  </a:ext>
                </a:extLst>
              </p:cNvPr>
              <p:cNvCxnSpPr/>
              <p:nvPr/>
            </p:nvCxnSpPr>
            <p:spPr>
              <a:xfrm>
                <a:off x="1948721" y="2880102"/>
                <a:ext cx="0" cy="18747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915E8F04-D1A1-4E29-9924-EDA24102FF0F}"/>
                </a:ext>
              </a:extLst>
            </p:cNvPr>
            <p:cNvSpPr/>
            <p:nvPr/>
          </p:nvSpPr>
          <p:spPr>
            <a:xfrm>
              <a:off x="1401580" y="3656919"/>
              <a:ext cx="591143"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test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07BED5DE-8E39-4F7E-A240-0D506CB0430B}"/>
                </a:ext>
              </a:extLst>
            </p:cNvPr>
            <p:cNvGrpSpPr/>
            <p:nvPr/>
          </p:nvGrpSpPr>
          <p:grpSpPr>
            <a:xfrm>
              <a:off x="2298192" y="3782417"/>
              <a:ext cx="3601213" cy="440960"/>
              <a:chOff x="2298192" y="3782417"/>
              <a:chExt cx="3601213" cy="440960"/>
            </a:xfrm>
          </p:grpSpPr>
          <p:sp>
            <p:nvSpPr>
              <p:cNvPr id="28" name="직사각형 27">
                <a:extLst>
                  <a:ext uri="{FF2B5EF4-FFF2-40B4-BE49-F238E27FC236}">
                    <a16:creationId xmlns:a16="http://schemas.microsoft.com/office/drawing/2014/main" id="{782DA8DA-F6B2-4E26-BB60-80C8760897EE}"/>
                  </a:ext>
                </a:extLst>
              </p:cNvPr>
              <p:cNvSpPr/>
              <p:nvPr/>
            </p:nvSpPr>
            <p:spPr>
              <a:xfrm>
                <a:off x="2298192" y="3987634"/>
                <a:ext cx="3601213" cy="235743"/>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This text file will be copied to Raspberry Pi ₩n </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29" name="직선 화살표 연결선 28">
                <a:extLst>
                  <a:ext uri="{FF2B5EF4-FFF2-40B4-BE49-F238E27FC236}">
                    <a16:creationId xmlns:a16="http://schemas.microsoft.com/office/drawing/2014/main" id="{1BC2E74D-FC06-458F-911D-3D75B06B4245}"/>
                  </a:ext>
                </a:extLst>
              </p:cNvPr>
              <p:cNvCxnSpPr/>
              <p:nvPr/>
            </p:nvCxnSpPr>
            <p:spPr>
              <a:xfrm flipV="1">
                <a:off x="4426127" y="3782417"/>
                <a:ext cx="0" cy="1958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91597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FD4739A5-5CD6-4066-B857-01C8BB4C061A}"/>
              </a:ext>
            </a:extLst>
          </p:cNvPr>
          <p:cNvGrpSpPr/>
          <p:nvPr/>
        </p:nvGrpSpPr>
        <p:grpSpPr>
          <a:xfrm>
            <a:off x="561235" y="1888051"/>
            <a:ext cx="8780379" cy="215572"/>
            <a:chOff x="1027113" y="2045625"/>
            <a:chExt cx="8785225" cy="215691"/>
          </a:xfrm>
        </p:grpSpPr>
        <p:sp>
          <p:nvSpPr>
            <p:cNvPr id="14" name="직사각형 13">
              <a:extLst>
                <a:ext uri="{FF2B5EF4-FFF2-40B4-BE49-F238E27FC236}">
                  <a16:creationId xmlns:a16="http://schemas.microsoft.com/office/drawing/2014/main" id="{D38E420D-8102-4AD8-93CD-4C2535CC9C6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15" name="직사각형 14">
              <a:extLst>
                <a:ext uri="{FF2B5EF4-FFF2-40B4-BE49-F238E27FC236}">
                  <a16:creationId xmlns:a16="http://schemas.microsoft.com/office/drawing/2014/main" id="{3CB52929-6B3A-42CB-918B-C1D702FF40AA}"/>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Send File from Windows to Raspberry Pi(VNC)</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3" name="직사각형 32">
            <a:extLst>
              <a:ext uri="{FF2B5EF4-FFF2-40B4-BE49-F238E27FC236}">
                <a16:creationId xmlns:a16="http://schemas.microsoft.com/office/drawing/2014/main" id="{20EF3AB7-8874-4D6B-BCA3-CEE5FA5F0C69}"/>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34"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5" name="직사각형 3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sp>
        <p:nvSpPr>
          <p:cNvPr id="42" name="직사각형 41">
            <a:extLst>
              <a:ext uri="{FF2B5EF4-FFF2-40B4-BE49-F238E27FC236}">
                <a16:creationId xmlns:a16="http://schemas.microsoft.com/office/drawing/2014/main" id="{439DCE1C-801F-43E7-9286-D60EB80C9FCA}"/>
              </a:ext>
            </a:extLst>
          </p:cNvPr>
          <p:cNvSpPr/>
          <p:nvPr/>
        </p:nvSpPr>
        <p:spPr>
          <a:xfrm>
            <a:off x="712182" y="2188259"/>
            <a:ext cx="6591171"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Learn how to send files to the Raspberry Pi from the Windows PC using VNC. </a:t>
            </a:r>
          </a:p>
        </p:txBody>
      </p:sp>
      <p:sp>
        <p:nvSpPr>
          <p:cNvPr id="21" name="직사각형 20">
            <a:extLst>
              <a:ext uri="{FF2B5EF4-FFF2-40B4-BE49-F238E27FC236}">
                <a16:creationId xmlns:a16="http://schemas.microsoft.com/office/drawing/2014/main" id="{439DCE1C-801F-43E7-9286-D60EB80C9FCA}"/>
              </a:ext>
            </a:extLst>
          </p:cNvPr>
          <p:cNvSpPr/>
          <p:nvPr/>
        </p:nvSpPr>
        <p:spPr>
          <a:xfrm>
            <a:off x="5934975" y="2669384"/>
            <a:ext cx="3533026" cy="2151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449263" indent="-274638">
              <a:spcAft>
                <a:spcPts val="800"/>
              </a:spcAft>
              <a:buFont typeface="+mj-ea"/>
              <a:buAutoNum type="circleNumDbPlain" startAt="4"/>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the top of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the Raspberry Pi’s Desktop screen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the menu appears as seen below. Hover your mouse over it for the menu to drop down.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Click the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Transfer</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Files</a:t>
            </a:r>
            <a:r>
              <a:rPr lang="ko-KR" altLang="en-US"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icon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449263" indent="-274638">
              <a:spcAft>
                <a:spcPts val="800"/>
              </a:spcAft>
              <a:buFont typeface="+mj-ea"/>
              <a:buAutoNum type="circleNumDbPlain" startAt="4"/>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Designate Fetch files to Desktop and click Send Files. </a:t>
            </a:r>
          </a:p>
          <a:p>
            <a:pPr marL="449263" indent="-274638">
              <a:spcAft>
                <a:spcPts val="800"/>
              </a:spcAft>
              <a:buFont typeface="+mj-ea"/>
              <a:buAutoNum type="circleNumDbPlain" startAt="4"/>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Select the test file you want to send and click Open.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6" name="그룹 35">
            <a:extLst>
              <a:ext uri="{FF2B5EF4-FFF2-40B4-BE49-F238E27FC236}">
                <a16:creationId xmlns:a16="http://schemas.microsoft.com/office/drawing/2014/main" id="{D1CA973F-3C79-4803-98BE-35FF619B0854}"/>
              </a:ext>
            </a:extLst>
          </p:cNvPr>
          <p:cNvGrpSpPr/>
          <p:nvPr/>
        </p:nvGrpSpPr>
        <p:grpSpPr>
          <a:xfrm>
            <a:off x="559817" y="2576945"/>
            <a:ext cx="5433887" cy="3044027"/>
            <a:chOff x="559817" y="2576945"/>
            <a:chExt cx="5433887" cy="3044027"/>
          </a:xfrm>
        </p:grpSpPr>
        <p:grpSp>
          <p:nvGrpSpPr>
            <p:cNvPr id="37" name="그룹 36">
              <a:extLst>
                <a:ext uri="{FF2B5EF4-FFF2-40B4-BE49-F238E27FC236}">
                  <a16:creationId xmlns:a16="http://schemas.microsoft.com/office/drawing/2014/main" id="{DA6CAA79-3EB9-4F25-BCC1-B7E76A840ABF}"/>
                </a:ext>
              </a:extLst>
            </p:cNvPr>
            <p:cNvGrpSpPr/>
            <p:nvPr/>
          </p:nvGrpSpPr>
          <p:grpSpPr>
            <a:xfrm>
              <a:off x="559817" y="2576945"/>
              <a:ext cx="5433887" cy="3044027"/>
              <a:chOff x="559819" y="2576945"/>
              <a:chExt cx="5433887" cy="3044027"/>
            </a:xfrm>
          </p:grpSpPr>
          <p:grpSp>
            <p:nvGrpSpPr>
              <p:cNvPr id="39" name="그룹 38">
                <a:extLst>
                  <a:ext uri="{FF2B5EF4-FFF2-40B4-BE49-F238E27FC236}">
                    <a16:creationId xmlns:a16="http://schemas.microsoft.com/office/drawing/2014/main" id="{28BED7F7-A08B-4439-B613-6FE891603F8A}"/>
                  </a:ext>
                </a:extLst>
              </p:cNvPr>
              <p:cNvGrpSpPr/>
              <p:nvPr/>
            </p:nvGrpSpPr>
            <p:grpSpPr>
              <a:xfrm>
                <a:off x="559819" y="2576945"/>
                <a:ext cx="5433887" cy="3044027"/>
                <a:chOff x="559819" y="2485505"/>
                <a:chExt cx="5433887" cy="3044027"/>
              </a:xfrm>
            </p:grpSpPr>
            <p:grpSp>
              <p:nvGrpSpPr>
                <p:cNvPr id="46" name="그룹 4">
                  <a:extLst>
                    <a:ext uri="{FF2B5EF4-FFF2-40B4-BE49-F238E27FC236}">
                      <a16:creationId xmlns:a16="http://schemas.microsoft.com/office/drawing/2014/main" id="{F17F5ABE-615B-4B0F-B92E-CFF13AAB1850}"/>
                    </a:ext>
                  </a:extLst>
                </p:cNvPr>
                <p:cNvGrpSpPr/>
                <p:nvPr/>
              </p:nvGrpSpPr>
              <p:grpSpPr>
                <a:xfrm>
                  <a:off x="559819" y="2564690"/>
                  <a:ext cx="5433887" cy="2964842"/>
                  <a:chOff x="5381021" y="3980343"/>
                  <a:chExt cx="3944433" cy="2194711"/>
                </a:xfrm>
              </p:grpSpPr>
              <p:grpSp>
                <p:nvGrpSpPr>
                  <p:cNvPr id="54" name="그룹 3">
                    <a:extLst>
                      <a:ext uri="{FF2B5EF4-FFF2-40B4-BE49-F238E27FC236}">
                        <a16:creationId xmlns:a16="http://schemas.microsoft.com/office/drawing/2014/main" id="{2479277C-CE51-4326-BC88-5A3789B89C52}"/>
                      </a:ext>
                    </a:extLst>
                  </p:cNvPr>
                  <p:cNvGrpSpPr/>
                  <p:nvPr/>
                </p:nvGrpSpPr>
                <p:grpSpPr>
                  <a:xfrm>
                    <a:off x="5381021" y="3980343"/>
                    <a:ext cx="3944433" cy="2194711"/>
                    <a:chOff x="1993497" y="2095501"/>
                    <a:chExt cx="7331955" cy="4079554"/>
                  </a:xfrm>
                </p:grpSpPr>
                <p:pic>
                  <p:nvPicPr>
                    <p:cNvPr id="61" name="그림 16">
                      <a:extLst>
                        <a:ext uri="{FF2B5EF4-FFF2-40B4-BE49-F238E27FC236}">
                          <a16:creationId xmlns:a16="http://schemas.microsoft.com/office/drawing/2014/main" id="{901DE669-8F3B-4124-BEBE-818B10CEB108}"/>
                        </a:ext>
                      </a:extLst>
                    </p:cNvPr>
                    <p:cNvPicPr>
                      <a:picLocks noChangeAspect="1"/>
                    </p:cNvPicPr>
                    <p:nvPr/>
                  </p:nvPicPr>
                  <p:blipFill>
                    <a:blip r:embed="rId3"/>
                    <a:stretch>
                      <a:fillRect/>
                    </a:stretch>
                  </p:blipFill>
                  <p:spPr>
                    <a:xfrm>
                      <a:off x="1993497" y="2095501"/>
                      <a:ext cx="7331955" cy="4079554"/>
                    </a:xfrm>
                    <a:prstGeom prst="rect">
                      <a:avLst/>
                    </a:prstGeom>
                  </p:spPr>
                </p:pic>
                <p:pic>
                  <p:nvPicPr>
                    <p:cNvPr id="62" name="그림 2">
                      <a:extLst>
                        <a:ext uri="{FF2B5EF4-FFF2-40B4-BE49-F238E27FC236}">
                          <a16:creationId xmlns:a16="http://schemas.microsoft.com/office/drawing/2014/main" id="{6204833D-7836-45EB-944E-FE8CBB1FF53E}"/>
                        </a:ext>
                      </a:extLst>
                    </p:cNvPr>
                    <p:cNvPicPr>
                      <a:picLocks noChangeAspect="1"/>
                    </p:cNvPicPr>
                    <p:nvPr/>
                  </p:nvPicPr>
                  <p:blipFill rotWithShape="1">
                    <a:blip r:embed="rId4"/>
                    <a:srcRect l="42304" t="2650" r="41158" b="93399"/>
                    <a:stretch/>
                  </p:blipFill>
                  <p:spPr>
                    <a:xfrm>
                      <a:off x="5050681" y="2207355"/>
                      <a:ext cx="1191369" cy="158338"/>
                    </a:xfrm>
                    <a:prstGeom prst="rect">
                      <a:avLst/>
                    </a:prstGeom>
                  </p:spPr>
                </p:pic>
              </p:grpSp>
              <p:sp>
                <p:nvSpPr>
                  <p:cNvPr id="55" name="직사각형 26">
                    <a:extLst>
                      <a:ext uri="{FF2B5EF4-FFF2-40B4-BE49-F238E27FC236}">
                        <a16:creationId xmlns:a16="http://schemas.microsoft.com/office/drawing/2014/main" id="{93B33E2B-824E-46D0-83EB-B9E553B78F17}"/>
                      </a:ext>
                    </a:extLst>
                  </p:cNvPr>
                  <p:cNvSpPr/>
                  <p:nvPr/>
                </p:nvSpPr>
                <p:spPr>
                  <a:xfrm>
                    <a:off x="7269614" y="4036265"/>
                    <a:ext cx="115960" cy="99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6" name="직사각형 27">
                    <a:extLst>
                      <a:ext uri="{FF2B5EF4-FFF2-40B4-BE49-F238E27FC236}">
                        <a16:creationId xmlns:a16="http://schemas.microsoft.com/office/drawing/2014/main" id="{FACA57CA-C513-487E-AC19-45EAFCA16EB6}"/>
                      </a:ext>
                    </a:extLst>
                  </p:cNvPr>
                  <p:cNvSpPr/>
                  <p:nvPr/>
                </p:nvSpPr>
                <p:spPr>
                  <a:xfrm>
                    <a:off x="7112613" y="5325026"/>
                    <a:ext cx="697299" cy="81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7" name="직사각형 28">
                    <a:extLst>
                      <a:ext uri="{FF2B5EF4-FFF2-40B4-BE49-F238E27FC236}">
                        <a16:creationId xmlns:a16="http://schemas.microsoft.com/office/drawing/2014/main" id="{C6AF37C6-A6EA-4B67-A45D-7FF7F4F035E1}"/>
                      </a:ext>
                    </a:extLst>
                  </p:cNvPr>
                  <p:cNvSpPr/>
                  <p:nvPr/>
                </p:nvSpPr>
                <p:spPr>
                  <a:xfrm>
                    <a:off x="6799429" y="5325026"/>
                    <a:ext cx="205431" cy="749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8" name="직사각형 29">
                    <a:extLst>
                      <a:ext uri="{FF2B5EF4-FFF2-40B4-BE49-F238E27FC236}">
                        <a16:creationId xmlns:a16="http://schemas.microsoft.com/office/drawing/2014/main" id="{8B91BBA4-A67D-4580-B1A6-41D4EACDDB27}"/>
                      </a:ext>
                    </a:extLst>
                  </p:cNvPr>
                  <p:cNvSpPr/>
                  <p:nvPr/>
                </p:nvSpPr>
                <p:spPr>
                  <a:xfrm>
                    <a:off x="7245556" y="4368194"/>
                    <a:ext cx="321325" cy="66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9" name="직사각형 30">
                    <a:extLst>
                      <a:ext uri="{FF2B5EF4-FFF2-40B4-BE49-F238E27FC236}">
                        <a16:creationId xmlns:a16="http://schemas.microsoft.com/office/drawing/2014/main" id="{03AB49FF-5DE8-401A-803A-91F10F9566D8}"/>
                      </a:ext>
                    </a:extLst>
                  </p:cNvPr>
                  <p:cNvSpPr/>
                  <p:nvPr/>
                </p:nvSpPr>
                <p:spPr>
                  <a:xfrm>
                    <a:off x="7251088" y="4480633"/>
                    <a:ext cx="140312" cy="619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직사각형 31">
                    <a:extLst>
                      <a:ext uri="{FF2B5EF4-FFF2-40B4-BE49-F238E27FC236}">
                        <a16:creationId xmlns:a16="http://schemas.microsoft.com/office/drawing/2014/main" id="{5B5AB316-75AD-46FD-8516-BC24B6CB4B22}"/>
                      </a:ext>
                    </a:extLst>
                  </p:cNvPr>
                  <p:cNvSpPr/>
                  <p:nvPr/>
                </p:nvSpPr>
                <p:spPr>
                  <a:xfrm>
                    <a:off x="8055506" y="5061734"/>
                    <a:ext cx="169777" cy="68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51" name="Oval 49">
                  <a:extLst>
                    <a:ext uri="{FF2B5EF4-FFF2-40B4-BE49-F238E27FC236}">
                      <a16:creationId xmlns:a16="http://schemas.microsoft.com/office/drawing/2014/main" id="{111711B1-6EB4-4321-9B30-365750EB4DD5}"/>
                    </a:ext>
                  </a:extLst>
                </p:cNvPr>
                <p:cNvSpPr/>
                <p:nvPr/>
              </p:nvSpPr>
              <p:spPr>
                <a:xfrm>
                  <a:off x="2989253" y="2485505"/>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4</a:t>
                  </a:r>
                  <a:endParaRPr lang="ko-KR" altLang="en-US" sz="1200" dirty="0">
                    <a:solidFill>
                      <a:schemeClr val="tx1"/>
                    </a:solidFill>
                    <a:latin typeface="SamsungOne-400" panose="020B0503030303020204" pitchFamily="34" charset="0"/>
                  </a:endParaRPr>
                </a:p>
              </p:txBody>
            </p:sp>
            <p:sp>
              <p:nvSpPr>
                <p:cNvPr id="52" name="Oval 50">
                  <a:extLst>
                    <a:ext uri="{FF2B5EF4-FFF2-40B4-BE49-F238E27FC236}">
                      <a16:creationId xmlns:a16="http://schemas.microsoft.com/office/drawing/2014/main" id="{DA6F817C-EB74-44C5-9D25-65B77723D2C2}"/>
                    </a:ext>
                  </a:extLst>
                </p:cNvPr>
                <p:cNvSpPr/>
                <p:nvPr/>
              </p:nvSpPr>
              <p:spPr>
                <a:xfrm>
                  <a:off x="2330922" y="4242933"/>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5</a:t>
                  </a:r>
                  <a:endParaRPr lang="ko-KR" altLang="en-US" sz="1200" dirty="0">
                    <a:solidFill>
                      <a:schemeClr val="tx1"/>
                    </a:solidFill>
                    <a:latin typeface="SamsungOne-400" panose="020B0503030303020204" pitchFamily="34" charset="0"/>
                  </a:endParaRPr>
                </a:p>
              </p:txBody>
            </p:sp>
            <p:sp>
              <p:nvSpPr>
                <p:cNvPr id="53" name="Oval 51">
                  <a:extLst>
                    <a:ext uri="{FF2B5EF4-FFF2-40B4-BE49-F238E27FC236}">
                      <a16:creationId xmlns:a16="http://schemas.microsoft.com/office/drawing/2014/main" id="{7AD9F6F5-3F51-4084-9990-8BCC19286034}"/>
                    </a:ext>
                  </a:extLst>
                </p:cNvPr>
                <p:cNvSpPr/>
                <p:nvPr/>
              </p:nvSpPr>
              <p:spPr>
                <a:xfrm>
                  <a:off x="2910511" y="2960571"/>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6</a:t>
                  </a:r>
                  <a:endParaRPr lang="ko-KR" altLang="en-US" sz="1200" dirty="0">
                    <a:solidFill>
                      <a:schemeClr val="tx1"/>
                    </a:solidFill>
                    <a:latin typeface="SamsungOne-400" panose="020B0503030303020204" pitchFamily="34" charset="0"/>
                  </a:endParaRPr>
                </a:p>
              </p:txBody>
            </p:sp>
          </p:grpSp>
          <p:sp>
            <p:nvSpPr>
              <p:cNvPr id="40" name="직사각형 39">
                <a:extLst>
                  <a:ext uri="{FF2B5EF4-FFF2-40B4-BE49-F238E27FC236}">
                    <a16:creationId xmlns:a16="http://schemas.microsoft.com/office/drawing/2014/main" id="{13936D1A-E2C5-4E3E-A70E-65F1D250E8D2}"/>
                  </a:ext>
                </a:extLst>
              </p:cNvPr>
              <p:cNvSpPr/>
              <p:nvPr/>
            </p:nvSpPr>
            <p:spPr>
              <a:xfrm>
                <a:off x="4571216" y="3148029"/>
                <a:ext cx="1115508"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RaspberryPi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41" name="직사각형 40">
                <a:extLst>
                  <a:ext uri="{FF2B5EF4-FFF2-40B4-BE49-F238E27FC236}">
                    <a16:creationId xmlns:a16="http://schemas.microsoft.com/office/drawing/2014/main" id="{0A229737-C2B2-4BE7-9C86-D5CC192B3534}"/>
                  </a:ext>
                </a:extLst>
              </p:cNvPr>
              <p:cNvSpPr/>
              <p:nvPr/>
            </p:nvSpPr>
            <p:spPr>
              <a:xfrm>
                <a:off x="4571216" y="3423124"/>
                <a:ext cx="477521"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test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43" name="직선 화살표 연결선 42">
                <a:extLst>
                  <a:ext uri="{FF2B5EF4-FFF2-40B4-BE49-F238E27FC236}">
                    <a16:creationId xmlns:a16="http://schemas.microsoft.com/office/drawing/2014/main" id="{A471F082-658F-482E-9383-B567B946BFC1}"/>
                  </a:ext>
                </a:extLst>
              </p:cNvPr>
              <p:cNvCxnSpPr>
                <a:stCxn id="40" idx="1"/>
              </p:cNvCxnSpPr>
              <p:nvPr/>
            </p:nvCxnSpPr>
            <p:spPr>
              <a:xfrm flipH="1" flipV="1">
                <a:off x="3581400" y="3218180"/>
                <a:ext cx="989816" cy="5189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01A35D9-680C-4593-BB84-739648AADA58}"/>
                  </a:ext>
                </a:extLst>
              </p:cNvPr>
              <p:cNvCxnSpPr>
                <a:stCxn id="41" idx="1"/>
              </p:cNvCxnSpPr>
              <p:nvPr/>
            </p:nvCxnSpPr>
            <p:spPr>
              <a:xfrm flipH="1" flipV="1">
                <a:off x="3346619" y="3387548"/>
                <a:ext cx="1224597" cy="15762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45" name="그림 2">
                <a:extLst>
                  <a:ext uri="{FF2B5EF4-FFF2-40B4-BE49-F238E27FC236}">
                    <a16:creationId xmlns:a16="http://schemas.microsoft.com/office/drawing/2014/main" id="{2DE1E65B-3443-4B9A-AF34-57C436EEF93D}"/>
                  </a:ext>
                </a:extLst>
              </p:cNvPr>
              <p:cNvPicPr>
                <a:picLocks noChangeAspect="1"/>
              </p:cNvPicPr>
              <p:nvPr/>
            </p:nvPicPr>
            <p:blipFill rotWithShape="1">
              <a:blip r:embed="rId4"/>
              <a:srcRect l="49257" t="3385" r="49233" b="93881"/>
              <a:stretch/>
            </p:blipFill>
            <p:spPr>
              <a:xfrm>
                <a:off x="3415153" y="2651847"/>
                <a:ext cx="293370" cy="289560"/>
              </a:xfrm>
              <a:prstGeom prst="rect">
                <a:avLst/>
              </a:prstGeom>
              <a:solidFill>
                <a:srgbClr val="161B21"/>
              </a:solidFill>
              <a:ln>
                <a:solidFill>
                  <a:srgbClr val="00B0F0"/>
                </a:solidFill>
              </a:ln>
            </p:spPr>
          </p:pic>
        </p:grpSp>
        <p:sp>
          <p:nvSpPr>
            <p:cNvPr id="38" name="직사각형 37">
              <a:extLst>
                <a:ext uri="{FF2B5EF4-FFF2-40B4-BE49-F238E27FC236}">
                  <a16:creationId xmlns:a16="http://schemas.microsoft.com/office/drawing/2014/main" id="{4E6337AD-17AF-435C-BE4E-28877A19EE02}"/>
                </a:ext>
              </a:extLst>
            </p:cNvPr>
            <p:cNvSpPr/>
            <p:nvPr/>
          </p:nvSpPr>
          <p:spPr>
            <a:xfrm>
              <a:off x="1789678" y="4631406"/>
              <a:ext cx="1035288"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Send files…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2624601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023B724D-1366-47AF-80E4-EB733E42159A}"/>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1"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grpSp>
        <p:nvGrpSpPr>
          <p:cNvPr id="24" name="그룹 23">
            <a:extLst>
              <a:ext uri="{FF2B5EF4-FFF2-40B4-BE49-F238E27FC236}">
                <a16:creationId xmlns:a16="http://schemas.microsoft.com/office/drawing/2014/main" id="{17DB59E4-EB89-49C8-BDC5-9CF28938F7A5}"/>
              </a:ext>
            </a:extLst>
          </p:cNvPr>
          <p:cNvGrpSpPr/>
          <p:nvPr/>
        </p:nvGrpSpPr>
        <p:grpSpPr>
          <a:xfrm>
            <a:off x="559817" y="1935554"/>
            <a:ext cx="8879458" cy="215444"/>
            <a:chOff x="1027113" y="2045622"/>
            <a:chExt cx="8881513" cy="215496"/>
          </a:xfrm>
        </p:grpSpPr>
        <p:sp>
          <p:nvSpPr>
            <p:cNvPr id="25" name="직사각형 24">
              <a:extLst>
                <a:ext uri="{FF2B5EF4-FFF2-40B4-BE49-F238E27FC236}">
                  <a16:creationId xmlns:a16="http://schemas.microsoft.com/office/drawing/2014/main" id="{F5A95472-7370-4B42-9BCB-6DC1D29B2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40511911-EEFB-4DDD-88EA-926570C57B0C}"/>
                </a:ext>
              </a:extLst>
            </p:cNvPr>
            <p:cNvSpPr/>
            <p:nvPr/>
          </p:nvSpPr>
          <p:spPr>
            <a:xfrm>
              <a:off x="1179513" y="2045622"/>
              <a:ext cx="8729113" cy="215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Bef>
                  <a:spcPts val="1400"/>
                </a:spcBef>
                <a:spcAft>
                  <a:spcPts val="600"/>
                </a:spcAft>
                <a:buClr>
                  <a:srgbClr val="000000"/>
                </a:buClr>
                <a:buSzPts val="1100"/>
              </a:pPr>
              <a:r>
                <a:rPr lang="en-US" altLang="ko-KR" sz="1400" dirty="0">
                  <a:solidFill>
                    <a:prstClr val="black">
                      <a:lumMod val="85000"/>
                      <a:lumOff val="15000"/>
                    </a:prstClr>
                  </a:solidFill>
                  <a:latin typeface="SamsungOne-400" panose="020B0503030303020204" pitchFamily="34" charset="0"/>
                  <a:sym typeface="Arial"/>
                </a:rPr>
                <a:t>Send Files from Windows to Raspberry Pi with VNC</a:t>
              </a:r>
            </a:p>
          </p:txBody>
        </p:sp>
      </p:grpSp>
      <p:sp>
        <p:nvSpPr>
          <p:cNvPr id="27" name="직사각형 26"/>
          <p:cNvSpPr/>
          <p:nvPr/>
        </p:nvSpPr>
        <p:spPr>
          <a:xfrm>
            <a:off x="5995357" y="2451464"/>
            <a:ext cx="3472643"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414338" indent="-239713">
              <a:spcAft>
                <a:spcPts val="800"/>
              </a:spcAft>
              <a:buFont typeface="+mj-ea"/>
              <a:buAutoNum type="circleNumDbPlain" startAt="7"/>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By clicking Open, the VNC runs the File Transfer, and you can see the ‘test’ file existing in the Raspberry Pi’s desktop screen. </a:t>
            </a:r>
          </a:p>
          <a:p>
            <a:pPr marL="414338" indent="-239713">
              <a:spcAft>
                <a:spcPts val="800"/>
              </a:spcAft>
              <a:buFont typeface="+mj-ea"/>
              <a:buAutoNum type="circleNumDbPlain" startAt="7"/>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Double click the file to open it.</a:t>
            </a:r>
          </a:p>
        </p:txBody>
      </p:sp>
      <p:grpSp>
        <p:nvGrpSpPr>
          <p:cNvPr id="22" name="그룹 21">
            <a:extLst>
              <a:ext uri="{FF2B5EF4-FFF2-40B4-BE49-F238E27FC236}">
                <a16:creationId xmlns:a16="http://schemas.microsoft.com/office/drawing/2014/main" id="{D609E189-5DF5-41A6-B7BD-F2CEEC38A5A0}"/>
              </a:ext>
            </a:extLst>
          </p:cNvPr>
          <p:cNvGrpSpPr/>
          <p:nvPr/>
        </p:nvGrpSpPr>
        <p:grpSpPr>
          <a:xfrm>
            <a:off x="524424" y="2126880"/>
            <a:ext cx="5640890" cy="3307761"/>
            <a:chOff x="524424" y="2126880"/>
            <a:chExt cx="5640890" cy="3307761"/>
          </a:xfrm>
        </p:grpSpPr>
        <p:grpSp>
          <p:nvGrpSpPr>
            <p:cNvPr id="37" name="Group 2">
              <a:extLst>
                <a:ext uri="{FF2B5EF4-FFF2-40B4-BE49-F238E27FC236}">
                  <a16:creationId xmlns:a16="http://schemas.microsoft.com/office/drawing/2014/main" id="{6050C9E7-1D0C-4370-B542-75CB37E91790}"/>
                </a:ext>
              </a:extLst>
            </p:cNvPr>
            <p:cNvGrpSpPr/>
            <p:nvPr/>
          </p:nvGrpSpPr>
          <p:grpSpPr>
            <a:xfrm>
              <a:off x="524424" y="2126880"/>
              <a:ext cx="5523649" cy="3307761"/>
              <a:chOff x="559817" y="2556908"/>
              <a:chExt cx="5063743" cy="3032353"/>
            </a:xfrm>
          </p:grpSpPr>
          <p:grpSp>
            <p:nvGrpSpPr>
              <p:cNvPr id="40" name="그룹 39">
                <a:extLst>
                  <a:ext uri="{FF2B5EF4-FFF2-40B4-BE49-F238E27FC236}">
                    <a16:creationId xmlns:a16="http://schemas.microsoft.com/office/drawing/2014/main" id="{1C8B6B2C-72B9-45D7-BAAD-7B6A700F8E2E}"/>
                  </a:ext>
                </a:extLst>
              </p:cNvPr>
              <p:cNvGrpSpPr/>
              <p:nvPr/>
            </p:nvGrpSpPr>
            <p:grpSpPr>
              <a:xfrm>
                <a:off x="559817" y="2556908"/>
                <a:ext cx="5063743" cy="3032353"/>
                <a:chOff x="545961" y="2031958"/>
                <a:chExt cx="5083219" cy="3032353"/>
              </a:xfrm>
            </p:grpSpPr>
            <p:pic>
              <p:nvPicPr>
                <p:cNvPr id="44" name="그림 43">
                  <a:extLst>
                    <a:ext uri="{FF2B5EF4-FFF2-40B4-BE49-F238E27FC236}">
                      <a16:creationId xmlns:a16="http://schemas.microsoft.com/office/drawing/2014/main" id="{19673950-90A9-410C-8E55-235D066B1E17}"/>
                    </a:ext>
                  </a:extLst>
                </p:cNvPr>
                <p:cNvPicPr>
                  <a:picLocks noChangeAspect="1"/>
                </p:cNvPicPr>
                <p:nvPr/>
              </p:nvPicPr>
              <p:blipFill>
                <a:blip r:embed="rId3"/>
                <a:stretch>
                  <a:fillRect/>
                </a:stretch>
              </p:blipFill>
              <p:spPr>
                <a:xfrm>
                  <a:off x="545961" y="2031958"/>
                  <a:ext cx="5083219" cy="3032353"/>
                </a:xfrm>
                <a:prstGeom prst="rect">
                  <a:avLst/>
                </a:prstGeom>
              </p:spPr>
            </p:pic>
            <p:sp>
              <p:nvSpPr>
                <p:cNvPr id="45" name="직사각형 44">
                  <a:extLst>
                    <a:ext uri="{FF2B5EF4-FFF2-40B4-BE49-F238E27FC236}">
                      <a16:creationId xmlns:a16="http://schemas.microsoft.com/office/drawing/2014/main" id="{8A00E3C3-EE17-44BE-9FAE-DB02FF3FA86A}"/>
                    </a:ext>
                  </a:extLst>
                </p:cNvPr>
                <p:cNvSpPr/>
                <p:nvPr/>
              </p:nvSpPr>
              <p:spPr>
                <a:xfrm>
                  <a:off x="618548" y="2720777"/>
                  <a:ext cx="262801" cy="2767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직사각형 45">
                  <a:extLst>
                    <a:ext uri="{FF2B5EF4-FFF2-40B4-BE49-F238E27FC236}">
                      <a16:creationId xmlns:a16="http://schemas.microsoft.com/office/drawing/2014/main" id="{7D162195-E066-4B21-9D45-25715C85127B}"/>
                    </a:ext>
                  </a:extLst>
                </p:cNvPr>
                <p:cNvSpPr/>
                <p:nvPr/>
              </p:nvSpPr>
              <p:spPr>
                <a:xfrm>
                  <a:off x="2330700" y="3279218"/>
                  <a:ext cx="1493645" cy="1769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7" name="직사각형 46">
                  <a:extLst>
                    <a:ext uri="{FF2B5EF4-FFF2-40B4-BE49-F238E27FC236}">
                      <a16:creationId xmlns:a16="http://schemas.microsoft.com/office/drawing/2014/main" id="{A2E2377F-A84E-4A4D-93C5-F49BE2F40EC5}"/>
                    </a:ext>
                  </a:extLst>
                </p:cNvPr>
                <p:cNvSpPr/>
                <p:nvPr/>
              </p:nvSpPr>
              <p:spPr>
                <a:xfrm>
                  <a:off x="2865949" y="3473586"/>
                  <a:ext cx="1430272" cy="3045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48" name="그림 47">
                  <a:extLst>
                    <a:ext uri="{FF2B5EF4-FFF2-40B4-BE49-F238E27FC236}">
                      <a16:creationId xmlns:a16="http://schemas.microsoft.com/office/drawing/2014/main" id="{F6F7DB7F-8F65-4717-A1DE-F3F53956E54B}"/>
                    </a:ext>
                  </a:extLst>
                </p:cNvPr>
                <p:cNvPicPr>
                  <a:picLocks noChangeAspect="1"/>
                </p:cNvPicPr>
                <p:nvPr/>
              </p:nvPicPr>
              <p:blipFill rotWithShape="1">
                <a:blip r:embed="rId3"/>
                <a:srcRect l="2234" t="23138" r="94440" b="69236"/>
                <a:stretch/>
              </p:blipFill>
              <p:spPr>
                <a:xfrm>
                  <a:off x="1001105" y="2500768"/>
                  <a:ext cx="512421" cy="700890"/>
                </a:xfrm>
                <a:prstGeom prst="rect">
                  <a:avLst/>
                </a:prstGeom>
                <a:solidFill>
                  <a:srgbClr val="161B21"/>
                </a:solidFill>
                <a:ln w="12700">
                  <a:solidFill>
                    <a:srgbClr val="FF0000"/>
                  </a:solidFill>
                </a:ln>
              </p:spPr>
            </p:pic>
          </p:grpSp>
          <p:grpSp>
            <p:nvGrpSpPr>
              <p:cNvPr id="41" name="Group 1">
                <a:extLst>
                  <a:ext uri="{FF2B5EF4-FFF2-40B4-BE49-F238E27FC236}">
                    <a16:creationId xmlns:a16="http://schemas.microsoft.com/office/drawing/2014/main" id="{937D66FC-41FB-499F-B507-A3D3F0A44C88}"/>
                  </a:ext>
                </a:extLst>
              </p:cNvPr>
              <p:cNvGrpSpPr/>
              <p:nvPr/>
            </p:nvGrpSpPr>
            <p:grpSpPr>
              <a:xfrm>
                <a:off x="2081541" y="3788448"/>
                <a:ext cx="739186" cy="462996"/>
                <a:chOff x="2081541" y="3263515"/>
                <a:chExt cx="739186" cy="462996"/>
              </a:xfrm>
            </p:grpSpPr>
            <p:sp>
              <p:nvSpPr>
                <p:cNvPr id="42" name="Oval 15">
                  <a:extLst>
                    <a:ext uri="{FF2B5EF4-FFF2-40B4-BE49-F238E27FC236}">
                      <a16:creationId xmlns:a16="http://schemas.microsoft.com/office/drawing/2014/main" id="{04A4C654-66ED-406D-86AA-00380513964F}"/>
                    </a:ext>
                  </a:extLst>
                </p:cNvPr>
                <p:cNvSpPr/>
                <p:nvPr/>
              </p:nvSpPr>
              <p:spPr>
                <a:xfrm>
                  <a:off x="2081541" y="3263515"/>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7</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43" name="Oval 16">
                  <a:extLst>
                    <a:ext uri="{FF2B5EF4-FFF2-40B4-BE49-F238E27FC236}">
                      <a16:creationId xmlns:a16="http://schemas.microsoft.com/office/drawing/2014/main" id="{4B4EA75E-2488-478A-A00B-C2EAB835167F}"/>
                    </a:ext>
                  </a:extLst>
                </p:cNvPr>
                <p:cNvSpPr/>
                <p:nvPr/>
              </p:nvSpPr>
              <p:spPr>
                <a:xfrm>
                  <a:off x="2602820" y="3518684"/>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8</a:t>
                  </a:r>
                  <a:endParaRPr lang="ko-KR" altLang="en-US" sz="1200" dirty="0">
                    <a:solidFill>
                      <a:schemeClr val="tx1"/>
                    </a:solidFill>
                    <a:latin typeface="SamsungOne-400" panose="020B0503030303020204" pitchFamily="34" charset="0"/>
                    <a:ea typeface="SamsungOne-400" panose="020B0503030303020204" pitchFamily="34" charset="0"/>
                  </a:endParaRPr>
                </a:p>
              </p:txBody>
            </p:sp>
          </p:grpSp>
        </p:grpSp>
        <p:sp>
          <p:nvSpPr>
            <p:cNvPr id="38" name="직사각형 37">
              <a:extLst>
                <a:ext uri="{FF2B5EF4-FFF2-40B4-BE49-F238E27FC236}">
                  <a16:creationId xmlns:a16="http://schemas.microsoft.com/office/drawing/2014/main" id="{BE717288-9EB2-4ED6-9A48-EF8E36F2D9D8}"/>
                </a:ext>
              </a:extLst>
            </p:cNvPr>
            <p:cNvSpPr/>
            <p:nvPr/>
          </p:nvSpPr>
          <p:spPr>
            <a:xfrm>
              <a:off x="2871828" y="4065588"/>
              <a:ext cx="3293486"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This text file will be copied to Raspberry Pi</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9" name="직사각형 38">
              <a:extLst>
                <a:ext uri="{FF2B5EF4-FFF2-40B4-BE49-F238E27FC236}">
                  <a16:creationId xmlns:a16="http://schemas.microsoft.com/office/drawing/2014/main" id="{381A742C-7D10-411D-A4FB-56368564B49E}"/>
                </a:ext>
              </a:extLst>
            </p:cNvPr>
            <p:cNvSpPr/>
            <p:nvPr/>
          </p:nvSpPr>
          <p:spPr>
            <a:xfrm>
              <a:off x="2453606" y="3025141"/>
              <a:ext cx="1664806" cy="403668"/>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b="1" dirty="0">
                  <a:solidFill>
                    <a:schemeClr val="bg1"/>
                  </a:solidFill>
                  <a:latin typeface="SamsungOne-400" panose="020B0503030303020204" pitchFamily="34" charset="0"/>
                  <a:ea typeface="SamsungOne-400" panose="020B0503030303020204" pitchFamily="34" charset="0"/>
                </a:rPr>
                <a:t>test.txt</a:t>
              </a:r>
            </a:p>
            <a:p>
              <a:r>
                <a:rPr lang="en-US" altLang="ko-KR" sz="1300" b="1" dirty="0">
                  <a:solidFill>
                    <a:schemeClr val="bg1"/>
                  </a:solidFill>
                  <a:latin typeface="SamsungOne-400" panose="020B0503030303020204" pitchFamily="34" charset="0"/>
                  <a:ea typeface="SamsungOne-400" panose="020B0503030303020204" pitchFamily="34" charset="0"/>
                </a:rPr>
                <a:t>Download complete</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619226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FD4739A5-5CD6-4066-B857-01C8BB4C061A}"/>
              </a:ext>
            </a:extLst>
          </p:cNvPr>
          <p:cNvGrpSpPr/>
          <p:nvPr/>
        </p:nvGrpSpPr>
        <p:grpSpPr>
          <a:xfrm>
            <a:off x="561235" y="1888607"/>
            <a:ext cx="8780379" cy="215572"/>
            <a:chOff x="1027113" y="2045625"/>
            <a:chExt cx="8785225" cy="215691"/>
          </a:xfrm>
        </p:grpSpPr>
        <p:sp>
          <p:nvSpPr>
            <p:cNvPr id="14" name="직사각형 13">
              <a:extLst>
                <a:ext uri="{FF2B5EF4-FFF2-40B4-BE49-F238E27FC236}">
                  <a16:creationId xmlns:a16="http://schemas.microsoft.com/office/drawing/2014/main" id="{D38E420D-8102-4AD8-93CD-4C2535CC9C6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15" name="직사각형 14">
              <a:extLst>
                <a:ext uri="{FF2B5EF4-FFF2-40B4-BE49-F238E27FC236}">
                  <a16:creationId xmlns:a16="http://schemas.microsoft.com/office/drawing/2014/main" id="{3CB52929-6B3A-42CB-918B-C1D702FF40AA}"/>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Send File from Raspberry Pi to Windows (VNC)</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7" name="직사각형 16">
            <a:extLst>
              <a:ext uri="{FF2B5EF4-FFF2-40B4-BE49-F238E27FC236}">
                <a16:creationId xmlns:a16="http://schemas.microsoft.com/office/drawing/2014/main" id="{D8BCB405-8F49-4620-BFBE-6C277D8B221C}"/>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8"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sp>
        <p:nvSpPr>
          <p:cNvPr id="25" name="직사각형 24">
            <a:extLst>
              <a:ext uri="{FF2B5EF4-FFF2-40B4-BE49-F238E27FC236}">
                <a16:creationId xmlns:a16="http://schemas.microsoft.com/office/drawing/2014/main" id="{E6DF71A9-C61F-4083-A760-526B9E9AEFA9}"/>
              </a:ext>
            </a:extLst>
          </p:cNvPr>
          <p:cNvSpPr/>
          <p:nvPr/>
        </p:nvSpPr>
        <p:spPr>
          <a:xfrm>
            <a:off x="6244443" y="2426927"/>
            <a:ext cx="3227793" cy="1853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403225" indent="-228600">
              <a:spcAft>
                <a:spcPts val="800"/>
              </a:spcAft>
              <a:buFont typeface="+mj-ea"/>
              <a:buAutoNum type="circleNumDbPlain"/>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This time, send the file from Raspberry Pi to Windows reversely.</a:t>
            </a:r>
          </a:p>
          <a:p>
            <a:pPr marL="403225" indent="-228600">
              <a:spcAft>
                <a:spcPts val="800"/>
              </a:spcAft>
              <a:buFont typeface="+mj-ea"/>
              <a:buAutoNum type="circleNumDbPlain"/>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Right click on the VNC icon at the top right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and the dropdown menu appears. Click File Transfer.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403225" indent="-228600">
              <a:spcAft>
                <a:spcPts val="800"/>
              </a:spcAft>
              <a:buFont typeface="+mj-ea"/>
              <a:buAutoNum type="circleNumDbPlain"/>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Set the Fetch files to Desktop.</a:t>
            </a:r>
          </a:p>
          <a:p>
            <a:pPr marL="403225" indent="-228600">
              <a:spcAft>
                <a:spcPts val="800"/>
              </a:spcAft>
              <a:buFont typeface="+mj-ea"/>
              <a:buAutoNum type="circleNumDbPlain"/>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Click Send files. </a:t>
            </a:r>
          </a:p>
        </p:txBody>
      </p:sp>
      <p:grpSp>
        <p:nvGrpSpPr>
          <p:cNvPr id="21" name="그룹 20">
            <a:extLst>
              <a:ext uri="{FF2B5EF4-FFF2-40B4-BE49-F238E27FC236}">
                <a16:creationId xmlns:a16="http://schemas.microsoft.com/office/drawing/2014/main" id="{11420E07-DE9A-4B86-A88C-AE649592422D}"/>
              </a:ext>
            </a:extLst>
          </p:cNvPr>
          <p:cNvGrpSpPr/>
          <p:nvPr/>
        </p:nvGrpSpPr>
        <p:grpSpPr>
          <a:xfrm>
            <a:off x="559816" y="2320746"/>
            <a:ext cx="5673951" cy="3157028"/>
            <a:chOff x="559816" y="2320746"/>
            <a:chExt cx="5673951" cy="3157028"/>
          </a:xfrm>
        </p:grpSpPr>
        <p:grpSp>
          <p:nvGrpSpPr>
            <p:cNvPr id="22" name="그룹 21">
              <a:extLst>
                <a:ext uri="{FF2B5EF4-FFF2-40B4-BE49-F238E27FC236}">
                  <a16:creationId xmlns:a16="http://schemas.microsoft.com/office/drawing/2014/main" id="{7EB68C63-4527-4F43-85F1-03573254C7CD}"/>
                </a:ext>
              </a:extLst>
            </p:cNvPr>
            <p:cNvGrpSpPr/>
            <p:nvPr/>
          </p:nvGrpSpPr>
          <p:grpSpPr>
            <a:xfrm>
              <a:off x="559816" y="2320746"/>
              <a:ext cx="5673951" cy="3157028"/>
              <a:chOff x="559816" y="2320746"/>
              <a:chExt cx="5673951" cy="3157028"/>
            </a:xfrm>
          </p:grpSpPr>
          <p:grpSp>
            <p:nvGrpSpPr>
              <p:cNvPr id="39" name="그룹 38">
                <a:extLst>
                  <a:ext uri="{FF2B5EF4-FFF2-40B4-BE49-F238E27FC236}">
                    <a16:creationId xmlns:a16="http://schemas.microsoft.com/office/drawing/2014/main" id="{1700E1EE-FE87-453A-8E39-25C65FD2BB17}"/>
                  </a:ext>
                </a:extLst>
              </p:cNvPr>
              <p:cNvGrpSpPr/>
              <p:nvPr/>
            </p:nvGrpSpPr>
            <p:grpSpPr>
              <a:xfrm>
                <a:off x="559816" y="2320746"/>
                <a:ext cx="5673951" cy="3157028"/>
                <a:chOff x="567460" y="2241525"/>
                <a:chExt cx="5040000" cy="2804293"/>
              </a:xfrm>
            </p:grpSpPr>
            <p:pic>
              <p:nvPicPr>
                <p:cNvPr id="44" name="그림 43">
                  <a:extLst>
                    <a:ext uri="{FF2B5EF4-FFF2-40B4-BE49-F238E27FC236}">
                      <a16:creationId xmlns:a16="http://schemas.microsoft.com/office/drawing/2014/main" id="{5A3DCF83-3FFB-4845-BAB5-9D2B246AB3F3}"/>
                    </a:ext>
                  </a:extLst>
                </p:cNvPr>
                <p:cNvPicPr>
                  <a:picLocks noChangeAspect="1"/>
                </p:cNvPicPr>
                <p:nvPr/>
              </p:nvPicPr>
              <p:blipFill>
                <a:blip r:embed="rId3"/>
                <a:stretch>
                  <a:fillRect/>
                </a:stretch>
              </p:blipFill>
              <p:spPr>
                <a:xfrm>
                  <a:off x="567460" y="2241525"/>
                  <a:ext cx="5040000" cy="2804293"/>
                </a:xfrm>
                <a:prstGeom prst="rect">
                  <a:avLst/>
                </a:prstGeom>
              </p:spPr>
            </p:pic>
            <p:sp>
              <p:nvSpPr>
                <p:cNvPr id="45" name="직사각형 44">
                  <a:extLst>
                    <a:ext uri="{FF2B5EF4-FFF2-40B4-BE49-F238E27FC236}">
                      <a16:creationId xmlns:a16="http://schemas.microsoft.com/office/drawing/2014/main" id="{CC589347-D0F9-43E3-856A-2F476DF9436B}"/>
                    </a:ext>
                  </a:extLst>
                </p:cNvPr>
                <p:cNvSpPr/>
                <p:nvPr/>
              </p:nvSpPr>
              <p:spPr>
                <a:xfrm>
                  <a:off x="4993851" y="2317116"/>
                  <a:ext cx="114998" cy="1184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직사각형 45">
                  <a:extLst>
                    <a:ext uri="{FF2B5EF4-FFF2-40B4-BE49-F238E27FC236}">
                      <a16:creationId xmlns:a16="http://schemas.microsoft.com/office/drawing/2014/main" id="{6589E47E-DEAF-4BE4-BC2A-AAD1865D3A3E}"/>
                    </a:ext>
                  </a:extLst>
                </p:cNvPr>
                <p:cNvSpPr/>
                <p:nvPr/>
              </p:nvSpPr>
              <p:spPr>
                <a:xfrm>
                  <a:off x="4311755" y="2989796"/>
                  <a:ext cx="779058" cy="96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7" name="직사각형 46">
                  <a:extLst>
                    <a:ext uri="{FF2B5EF4-FFF2-40B4-BE49-F238E27FC236}">
                      <a16:creationId xmlns:a16="http://schemas.microsoft.com/office/drawing/2014/main" id="{9FA3EFC9-180C-4048-833B-5B2D9DDE2D46}"/>
                    </a:ext>
                  </a:extLst>
                </p:cNvPr>
                <p:cNvSpPr/>
                <p:nvPr/>
              </p:nvSpPr>
              <p:spPr>
                <a:xfrm>
                  <a:off x="3001622" y="4100085"/>
                  <a:ext cx="831922" cy="85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8" name="직사각형 47">
                  <a:extLst>
                    <a:ext uri="{FF2B5EF4-FFF2-40B4-BE49-F238E27FC236}">
                      <a16:creationId xmlns:a16="http://schemas.microsoft.com/office/drawing/2014/main" id="{8508B3A1-E7F4-4A73-8C1B-E139B835FED6}"/>
                    </a:ext>
                  </a:extLst>
                </p:cNvPr>
                <p:cNvSpPr/>
                <p:nvPr/>
              </p:nvSpPr>
              <p:spPr>
                <a:xfrm>
                  <a:off x="2319507" y="4100085"/>
                  <a:ext cx="231384" cy="768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40" name="Oval 18">
                <a:extLst>
                  <a:ext uri="{FF2B5EF4-FFF2-40B4-BE49-F238E27FC236}">
                    <a16:creationId xmlns:a16="http://schemas.microsoft.com/office/drawing/2014/main" id="{8A068772-3A07-45A7-AFA0-5B91C9526F0B}"/>
                  </a:ext>
                </a:extLst>
              </p:cNvPr>
              <p:cNvSpPr/>
              <p:nvPr/>
            </p:nvSpPr>
            <p:spPr>
              <a:xfrm>
                <a:off x="5295698" y="2372658"/>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1</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41" name="Oval 27">
                <a:extLst>
                  <a:ext uri="{FF2B5EF4-FFF2-40B4-BE49-F238E27FC236}">
                    <a16:creationId xmlns:a16="http://schemas.microsoft.com/office/drawing/2014/main" id="{ADDEE3ED-8DB4-4CF5-8BCB-2144F04FA795}"/>
                  </a:ext>
                </a:extLst>
              </p:cNvPr>
              <p:cNvSpPr/>
              <p:nvPr/>
            </p:nvSpPr>
            <p:spPr>
              <a:xfrm>
                <a:off x="4534536" y="3114314"/>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2</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42" name="Oval 28">
                <a:extLst>
                  <a:ext uri="{FF2B5EF4-FFF2-40B4-BE49-F238E27FC236}">
                    <a16:creationId xmlns:a16="http://schemas.microsoft.com/office/drawing/2014/main" id="{0025C4C2-10EB-4652-9940-6C3DEC7BE62A}"/>
                  </a:ext>
                </a:extLst>
              </p:cNvPr>
              <p:cNvSpPr/>
              <p:nvPr/>
            </p:nvSpPr>
            <p:spPr>
              <a:xfrm>
                <a:off x="3241327" y="4190129"/>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3</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43" name="Oval 29">
                <a:extLst>
                  <a:ext uri="{FF2B5EF4-FFF2-40B4-BE49-F238E27FC236}">
                    <a16:creationId xmlns:a16="http://schemas.microsoft.com/office/drawing/2014/main" id="{E2729DA9-2B8A-418F-8399-FC56C2B6A85C}"/>
                  </a:ext>
                </a:extLst>
              </p:cNvPr>
              <p:cNvSpPr/>
              <p:nvPr/>
            </p:nvSpPr>
            <p:spPr>
              <a:xfrm>
                <a:off x="2492237" y="4190128"/>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4</a:t>
                </a:r>
                <a:endParaRPr lang="ko-KR" altLang="en-US" sz="1200" dirty="0">
                  <a:solidFill>
                    <a:schemeClr val="tx1"/>
                  </a:solidFill>
                  <a:latin typeface="SamsungOne-400" panose="020B0503030303020204" pitchFamily="34" charset="0"/>
                  <a:ea typeface="SamsungOne-400" panose="020B0503030303020204" pitchFamily="34" charset="0"/>
                </a:endParaRPr>
              </a:p>
            </p:txBody>
          </p:sp>
        </p:grpSp>
        <p:sp>
          <p:nvSpPr>
            <p:cNvPr id="23" name="직사각형 22">
              <a:extLst>
                <a:ext uri="{FF2B5EF4-FFF2-40B4-BE49-F238E27FC236}">
                  <a16:creationId xmlns:a16="http://schemas.microsoft.com/office/drawing/2014/main" id="{F61C2A83-5572-4965-B6CD-27EB47814B3B}"/>
                </a:ext>
              </a:extLst>
            </p:cNvPr>
            <p:cNvSpPr/>
            <p:nvPr/>
          </p:nvSpPr>
          <p:spPr>
            <a:xfrm>
              <a:off x="2076368" y="4594248"/>
              <a:ext cx="1013542"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Send files…</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BDAECD4D-44C4-4E5E-9689-B47ABA5699E6}"/>
                </a:ext>
              </a:extLst>
            </p:cNvPr>
            <p:cNvSpPr/>
            <p:nvPr/>
          </p:nvSpPr>
          <p:spPr>
            <a:xfrm>
              <a:off x="3300156" y="4591821"/>
              <a:ext cx="796709"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Desktop</a:t>
              </a:r>
              <a:endParaRPr lang="ko-KR" altLang="en-US" sz="1300" b="1" dirty="0">
                <a:solidFill>
                  <a:schemeClr val="bg1"/>
                </a:solidFill>
                <a:latin typeface="SamsungOne-400" panose="020B0503030303020204" pitchFamily="34" charset="0"/>
                <a:ea typeface="SamsungOne-400" panose="020B0503030303020204" pitchFamily="34" charset="0"/>
              </a:endParaRPr>
            </a:p>
          </p:txBody>
        </p:sp>
        <p:sp>
          <p:nvSpPr>
            <p:cNvPr id="38" name="직사각형 37">
              <a:extLst>
                <a:ext uri="{FF2B5EF4-FFF2-40B4-BE49-F238E27FC236}">
                  <a16:creationId xmlns:a16="http://schemas.microsoft.com/office/drawing/2014/main" id="{A7B0A364-FA75-4F6F-BF1D-F54A0325D43F}"/>
                </a:ext>
              </a:extLst>
            </p:cNvPr>
            <p:cNvSpPr/>
            <p:nvPr/>
          </p:nvSpPr>
          <p:spPr>
            <a:xfrm>
              <a:off x="4934746" y="3304640"/>
              <a:ext cx="1224080"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File Transfer…</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479782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E8D2C785-5F9C-4C19-A79E-59DEF23EB0C3}"/>
              </a:ext>
            </a:extLst>
          </p:cNvPr>
          <p:cNvGrpSpPr/>
          <p:nvPr/>
        </p:nvGrpSpPr>
        <p:grpSpPr>
          <a:xfrm>
            <a:off x="561235" y="1881155"/>
            <a:ext cx="8780379" cy="215572"/>
            <a:chOff x="1027113" y="2045625"/>
            <a:chExt cx="8785225" cy="215691"/>
          </a:xfrm>
        </p:grpSpPr>
        <p:sp>
          <p:nvSpPr>
            <p:cNvPr id="18" name="직사각형 17">
              <a:extLst>
                <a:ext uri="{FF2B5EF4-FFF2-40B4-BE49-F238E27FC236}">
                  <a16:creationId xmlns:a16="http://schemas.microsoft.com/office/drawing/2014/main" id="{D7D3FBDE-B262-4FF7-A442-2930D0F5E06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endParaRPr>
            </a:p>
          </p:txBody>
        </p:sp>
        <p:sp>
          <p:nvSpPr>
            <p:cNvPr id="19" name="직사각형 18">
              <a:extLst>
                <a:ext uri="{FF2B5EF4-FFF2-40B4-BE49-F238E27FC236}">
                  <a16:creationId xmlns:a16="http://schemas.microsoft.com/office/drawing/2014/main" id="{7D05B76F-91E9-48D0-8214-7991955ACEAA}"/>
                </a:ext>
              </a:extLst>
            </p:cNvPr>
            <p:cNvSpPr/>
            <p:nvPr/>
          </p:nvSpPr>
          <p:spPr>
            <a:xfrm>
              <a:off x="1179512" y="2045625"/>
              <a:ext cx="8632826" cy="215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1">
                  <a:solidFill>
                    <a:prstClr val="black">
                      <a:lumMod val="85000"/>
                      <a:lumOff val="15000"/>
                    </a:prstClr>
                  </a:solidFill>
                  <a:latin typeface="SamsungOne-400" panose="020B0503030303020204" pitchFamily="34" charset="0"/>
                  <a:ea typeface="SamsungOne-400" panose="020B0503030303020204" pitchFamily="34" charset="0"/>
                </a:rPr>
                <a:t>Send File from Raspberry Pi to Windows (VNC)</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pic>
        <p:nvPicPr>
          <p:cNvPr id="5" name="그림 4">
            <a:extLst>
              <a:ext uri="{FF2B5EF4-FFF2-40B4-BE49-F238E27FC236}">
                <a16:creationId xmlns:a16="http://schemas.microsoft.com/office/drawing/2014/main" id="{7A6C9D03-AD76-4535-818C-412942F1BE7C}"/>
              </a:ext>
            </a:extLst>
          </p:cNvPr>
          <p:cNvPicPr>
            <a:picLocks noChangeAspect="1"/>
          </p:cNvPicPr>
          <p:nvPr/>
        </p:nvPicPr>
        <p:blipFill rotWithShape="1">
          <a:blip r:embed="rId3"/>
          <a:srcRect r="9368"/>
          <a:stretch/>
        </p:blipFill>
        <p:spPr>
          <a:xfrm>
            <a:off x="6748310" y="3905062"/>
            <a:ext cx="595465" cy="885540"/>
          </a:xfrm>
          <a:prstGeom prst="rect">
            <a:avLst/>
          </a:prstGeom>
        </p:spPr>
      </p:pic>
      <p:sp>
        <p:nvSpPr>
          <p:cNvPr id="27" name="직사각형 26">
            <a:extLst>
              <a:ext uri="{FF2B5EF4-FFF2-40B4-BE49-F238E27FC236}">
                <a16:creationId xmlns:a16="http://schemas.microsoft.com/office/drawing/2014/main" id="{4720027E-ADD0-4523-8362-3DE7B57409A9}"/>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24"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1000"/>
              </a:spcAft>
              <a:buSzPct val="120000"/>
              <a:defRPr/>
            </a:pP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Use Raspberry Pi with Windows PC</a:t>
            </a:r>
          </a:p>
        </p:txBody>
      </p:sp>
      <p:sp>
        <p:nvSpPr>
          <p:cNvPr id="25" name="직사각형 24">
            <a:extLst>
              <a:ext uri="{FF2B5EF4-FFF2-40B4-BE49-F238E27FC236}">
                <a16:creationId xmlns:a16="http://schemas.microsoft.com/office/drawing/2014/main" id="{439DCE1C-801F-43E7-9286-D60EB80C9FCA}"/>
              </a:ext>
            </a:extLst>
          </p:cNvPr>
          <p:cNvSpPr/>
          <p:nvPr/>
        </p:nvSpPr>
        <p:spPr>
          <a:xfrm>
            <a:off x="6314535" y="2456769"/>
            <a:ext cx="3153465"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449263" indent="-274638">
              <a:spcAft>
                <a:spcPts val="800"/>
              </a:spcAft>
              <a:buFont typeface="+mj-ea"/>
              <a:buAutoNum type="circleNumDbPlain" startAt="6"/>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You can see the test.txt file which was sent from /home/pi/Desktop. Select the file and press OK.</a:t>
            </a:r>
          </a:p>
          <a:p>
            <a:pPr marL="449263" indent="-274638">
              <a:spcAft>
                <a:spcPts val="800"/>
              </a:spcAft>
              <a:buFont typeface="+mj-ea"/>
              <a:buAutoNum type="circleNumDbPlain" startAt="6"/>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Go to the Windows Desktop of the PC, you can see that test.txt file exists.</a:t>
            </a:r>
          </a:p>
        </p:txBody>
      </p:sp>
      <p:grpSp>
        <p:nvGrpSpPr>
          <p:cNvPr id="57" name="그룹 56">
            <a:extLst>
              <a:ext uri="{FF2B5EF4-FFF2-40B4-BE49-F238E27FC236}">
                <a16:creationId xmlns:a16="http://schemas.microsoft.com/office/drawing/2014/main" id="{76186619-78ED-45A7-B8A8-60403DFA6F92}"/>
              </a:ext>
            </a:extLst>
          </p:cNvPr>
          <p:cNvGrpSpPr/>
          <p:nvPr/>
        </p:nvGrpSpPr>
        <p:grpSpPr>
          <a:xfrm>
            <a:off x="430530" y="2329372"/>
            <a:ext cx="5930681" cy="3243292"/>
            <a:chOff x="430530" y="2329372"/>
            <a:chExt cx="5930681" cy="3243292"/>
          </a:xfrm>
        </p:grpSpPr>
        <p:grpSp>
          <p:nvGrpSpPr>
            <p:cNvPr id="58" name="그룹 57">
              <a:extLst>
                <a:ext uri="{FF2B5EF4-FFF2-40B4-BE49-F238E27FC236}">
                  <a16:creationId xmlns:a16="http://schemas.microsoft.com/office/drawing/2014/main" id="{3FBD8EAF-6B13-464F-9238-6B08CEB5A585}"/>
                </a:ext>
              </a:extLst>
            </p:cNvPr>
            <p:cNvGrpSpPr/>
            <p:nvPr/>
          </p:nvGrpSpPr>
          <p:grpSpPr>
            <a:xfrm>
              <a:off x="559817" y="2329372"/>
              <a:ext cx="5801394" cy="3243292"/>
              <a:chOff x="552602" y="2289595"/>
              <a:chExt cx="2441069" cy="1364689"/>
            </a:xfrm>
          </p:grpSpPr>
          <p:pic>
            <p:nvPicPr>
              <p:cNvPr id="67" name="그림 66">
                <a:extLst>
                  <a:ext uri="{FF2B5EF4-FFF2-40B4-BE49-F238E27FC236}">
                    <a16:creationId xmlns:a16="http://schemas.microsoft.com/office/drawing/2014/main" id="{A01B74CD-BDF7-47F2-848A-D279BF7990EF}"/>
                  </a:ext>
                </a:extLst>
              </p:cNvPr>
              <p:cNvPicPr>
                <a:picLocks noChangeAspect="1"/>
              </p:cNvPicPr>
              <p:nvPr/>
            </p:nvPicPr>
            <p:blipFill rotWithShape="1">
              <a:blip r:embed="rId4"/>
              <a:srcRect l="239" t="187" r="420"/>
              <a:stretch/>
            </p:blipFill>
            <p:spPr>
              <a:xfrm>
                <a:off x="552602" y="2289595"/>
                <a:ext cx="2441069" cy="1364689"/>
              </a:xfrm>
              <a:prstGeom prst="rect">
                <a:avLst/>
              </a:prstGeom>
              <a:ln>
                <a:solidFill>
                  <a:schemeClr val="bg1">
                    <a:lumMod val="75000"/>
                  </a:schemeClr>
                </a:solidFill>
              </a:ln>
            </p:spPr>
          </p:pic>
          <p:sp>
            <p:nvSpPr>
              <p:cNvPr id="68" name="직사각형 67">
                <a:extLst>
                  <a:ext uri="{FF2B5EF4-FFF2-40B4-BE49-F238E27FC236}">
                    <a16:creationId xmlns:a16="http://schemas.microsoft.com/office/drawing/2014/main" id="{A1CC4F5E-FBC2-4BE6-A439-06B22C10B29C}"/>
                  </a:ext>
                </a:extLst>
              </p:cNvPr>
              <p:cNvSpPr/>
              <p:nvPr/>
            </p:nvSpPr>
            <p:spPr>
              <a:xfrm>
                <a:off x="1502712" y="2900630"/>
                <a:ext cx="162519" cy="56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9" name="직사각형 68">
                <a:extLst>
                  <a:ext uri="{FF2B5EF4-FFF2-40B4-BE49-F238E27FC236}">
                    <a16:creationId xmlns:a16="http://schemas.microsoft.com/office/drawing/2014/main" id="{C0F2F93A-D304-45ED-B844-74051C86289B}"/>
                  </a:ext>
                </a:extLst>
              </p:cNvPr>
              <p:cNvSpPr/>
              <p:nvPr/>
            </p:nvSpPr>
            <p:spPr>
              <a:xfrm>
                <a:off x="1504442" y="3065441"/>
                <a:ext cx="214821" cy="47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70" name="직사각형 69">
                <a:extLst>
                  <a:ext uri="{FF2B5EF4-FFF2-40B4-BE49-F238E27FC236}">
                    <a16:creationId xmlns:a16="http://schemas.microsoft.com/office/drawing/2014/main" id="{FF935A31-30E4-419F-902B-5F34BF188C78}"/>
                  </a:ext>
                </a:extLst>
              </p:cNvPr>
              <p:cNvSpPr/>
              <p:nvPr/>
            </p:nvSpPr>
            <p:spPr>
              <a:xfrm>
                <a:off x="1846446" y="3101340"/>
                <a:ext cx="96189" cy="457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59" name="Oval 29">
              <a:extLst>
                <a:ext uri="{FF2B5EF4-FFF2-40B4-BE49-F238E27FC236}">
                  <a16:creationId xmlns:a16="http://schemas.microsoft.com/office/drawing/2014/main" id="{EE0F6A44-7C7A-4DEF-8581-77FF79340908}"/>
                </a:ext>
              </a:extLst>
            </p:cNvPr>
            <p:cNvSpPr/>
            <p:nvPr/>
          </p:nvSpPr>
          <p:spPr>
            <a:xfrm>
              <a:off x="3645434" y="4012851"/>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6</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60" name="Oval 29">
              <a:extLst>
                <a:ext uri="{FF2B5EF4-FFF2-40B4-BE49-F238E27FC236}">
                  <a16:creationId xmlns:a16="http://schemas.microsoft.com/office/drawing/2014/main" id="{AF946D09-55F0-4F6A-8562-E951D38CC091}"/>
                </a:ext>
              </a:extLst>
            </p:cNvPr>
            <p:cNvSpPr/>
            <p:nvPr/>
          </p:nvSpPr>
          <p:spPr>
            <a:xfrm>
              <a:off x="2434342" y="3309974"/>
              <a:ext cx="217907" cy="207827"/>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7</a:t>
              </a:r>
              <a:endParaRPr lang="ko-KR" altLang="en-US" sz="1200" dirty="0">
                <a:solidFill>
                  <a:schemeClr val="tx1"/>
                </a:solidFill>
                <a:latin typeface="SamsungOne-400" panose="020B0503030303020204" pitchFamily="34" charset="0"/>
                <a:ea typeface="SamsungOne-400" panose="020B0503030303020204" pitchFamily="34" charset="0"/>
              </a:endParaRPr>
            </a:p>
          </p:txBody>
        </p:sp>
        <p:sp>
          <p:nvSpPr>
            <p:cNvPr id="61" name="직사각형 60">
              <a:extLst>
                <a:ext uri="{FF2B5EF4-FFF2-40B4-BE49-F238E27FC236}">
                  <a16:creationId xmlns:a16="http://schemas.microsoft.com/office/drawing/2014/main" id="{03A77BFE-CF19-44A2-98A9-A140C7D28BC9}"/>
                </a:ext>
              </a:extLst>
            </p:cNvPr>
            <p:cNvSpPr/>
            <p:nvPr/>
          </p:nvSpPr>
          <p:spPr>
            <a:xfrm>
              <a:off x="1625183" y="3720292"/>
              <a:ext cx="775692"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Test. txt</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62" name="직선 화살표 연결선 61">
              <a:extLst>
                <a:ext uri="{FF2B5EF4-FFF2-40B4-BE49-F238E27FC236}">
                  <a16:creationId xmlns:a16="http://schemas.microsoft.com/office/drawing/2014/main" id="{818A85BE-BDAE-48FD-847B-9ED22981C59C}"/>
                </a:ext>
              </a:extLst>
            </p:cNvPr>
            <p:cNvCxnSpPr>
              <a:stCxn id="61" idx="3"/>
              <a:endCxn id="68" idx="1"/>
            </p:cNvCxnSpPr>
            <p:nvPr/>
          </p:nvCxnSpPr>
          <p:spPr>
            <a:xfrm>
              <a:off x="2400875" y="3842338"/>
              <a:ext cx="416954" cy="66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a16="http://schemas.microsoft.com/office/drawing/2014/main" id="{23226409-69C6-49D1-99AB-B94A39456466}"/>
                </a:ext>
              </a:extLst>
            </p:cNvPr>
            <p:cNvGrpSpPr/>
            <p:nvPr/>
          </p:nvGrpSpPr>
          <p:grpSpPr>
            <a:xfrm>
              <a:off x="430530" y="4118997"/>
              <a:ext cx="2387299" cy="244091"/>
              <a:chOff x="430530" y="4189874"/>
              <a:chExt cx="2387299" cy="244091"/>
            </a:xfrm>
          </p:grpSpPr>
          <p:sp>
            <p:nvSpPr>
              <p:cNvPr id="65" name="직사각형 64">
                <a:extLst>
                  <a:ext uri="{FF2B5EF4-FFF2-40B4-BE49-F238E27FC236}">
                    <a16:creationId xmlns:a16="http://schemas.microsoft.com/office/drawing/2014/main" id="{CBC0E7E0-5B5C-4F35-9C02-11FAE34E7FEF}"/>
                  </a:ext>
                </a:extLst>
              </p:cNvPr>
              <p:cNvSpPr/>
              <p:nvPr/>
            </p:nvSpPr>
            <p:spPr>
              <a:xfrm>
                <a:off x="430530" y="4189874"/>
                <a:ext cx="1969351"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Path: /home/pi/Desktop</a:t>
                </a:r>
                <a:endParaRPr lang="ko-KR" altLang="en-US" sz="1300" b="1" dirty="0">
                  <a:solidFill>
                    <a:schemeClr val="bg1"/>
                  </a:solidFill>
                  <a:latin typeface="SamsungOne-400" panose="020B0503030303020204" pitchFamily="34" charset="0"/>
                  <a:ea typeface="SamsungOne-400" panose="020B0503030303020204" pitchFamily="34" charset="0"/>
                </a:endParaRPr>
              </a:p>
            </p:txBody>
          </p:sp>
          <p:cxnSp>
            <p:nvCxnSpPr>
              <p:cNvPr id="66" name="직선 화살표 연결선 65">
                <a:extLst>
                  <a:ext uri="{FF2B5EF4-FFF2-40B4-BE49-F238E27FC236}">
                    <a16:creationId xmlns:a16="http://schemas.microsoft.com/office/drawing/2014/main" id="{C15D57F4-5800-40C7-AD4B-05AA4BFB8181}"/>
                  </a:ext>
                </a:extLst>
              </p:cNvPr>
              <p:cNvCxnSpPr>
                <a:stCxn id="65" idx="3"/>
              </p:cNvCxnSpPr>
              <p:nvPr/>
            </p:nvCxnSpPr>
            <p:spPr>
              <a:xfrm flipV="1">
                <a:off x="2399881" y="4305300"/>
                <a:ext cx="417948" cy="66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직사각형 63">
              <a:extLst>
                <a:ext uri="{FF2B5EF4-FFF2-40B4-BE49-F238E27FC236}">
                  <a16:creationId xmlns:a16="http://schemas.microsoft.com/office/drawing/2014/main" id="{E2E47250-16DF-4AA9-BB8E-A83D05DBBA5F}"/>
                </a:ext>
              </a:extLst>
            </p:cNvPr>
            <p:cNvSpPr/>
            <p:nvPr/>
          </p:nvSpPr>
          <p:spPr>
            <a:xfrm>
              <a:off x="3546107" y="4423169"/>
              <a:ext cx="405865" cy="244091"/>
            </a:xfrm>
            <a:prstGeom prst="rect">
              <a:avLst/>
            </a:prstGeom>
            <a:solidFill>
              <a:srgbClr val="161B2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OK</a:t>
              </a:r>
              <a:endParaRPr lang="ko-KR" altLang="en-US" sz="1300" b="1" dirty="0">
                <a:solidFill>
                  <a:schemeClr val="bg1"/>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77903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Raspberry Pi</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2" name="그룹 1">
            <a:extLst>
              <a:ext uri="{FF2B5EF4-FFF2-40B4-BE49-F238E27FC236}">
                <a16:creationId xmlns:a16="http://schemas.microsoft.com/office/drawing/2014/main" id="{6DA87133-3D59-49F9-AD3B-3798B7731414}"/>
              </a:ext>
            </a:extLst>
          </p:cNvPr>
          <p:cNvGrpSpPr/>
          <p:nvPr/>
        </p:nvGrpSpPr>
        <p:grpSpPr>
          <a:xfrm>
            <a:off x="4715454" y="1958384"/>
            <a:ext cx="4824786" cy="2499355"/>
            <a:chOff x="580388" y="1944537"/>
            <a:chExt cx="4371025" cy="2499352"/>
          </a:xfrm>
        </p:grpSpPr>
        <p:sp>
          <p:nvSpPr>
            <p:cNvPr id="10" name="직사각형 9">
              <a:extLst>
                <a:ext uri="{FF2B5EF4-FFF2-40B4-BE49-F238E27FC236}">
                  <a16:creationId xmlns:a16="http://schemas.microsoft.com/office/drawing/2014/main" id="{DA1363AA-3AFD-4660-A7A4-6E18C2F1B878}"/>
                </a:ext>
              </a:extLst>
            </p:cNvPr>
            <p:cNvSpPr/>
            <p:nvPr/>
          </p:nvSpPr>
          <p:spPr>
            <a:xfrm>
              <a:off x="580388" y="1944537"/>
              <a:ext cx="4371025" cy="1247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Bộ xử lý ARM (không phải dòng Intel x86)</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Linux (không phải MS Windows)</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Phần cứng do chương trình người dùng điều khiển</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Chi phí thấp</a:t>
              </a:r>
            </a:p>
          </p:txBody>
        </p:sp>
        <p:sp>
          <p:nvSpPr>
            <p:cNvPr id="9" name="직사각형 8">
              <a:extLst>
                <a:ext uri="{FF2B5EF4-FFF2-40B4-BE49-F238E27FC236}">
                  <a16:creationId xmlns:a16="http://schemas.microsoft.com/office/drawing/2014/main" id="{C590890C-D473-4FC2-9BAE-ABAD0BCC9E31}"/>
                </a:ext>
              </a:extLst>
            </p:cNvPr>
            <p:cNvSpPr/>
            <p:nvPr/>
          </p:nvSpPr>
          <p:spPr>
            <a:xfrm>
              <a:off x="712183" y="3191033"/>
              <a:ext cx="4239230" cy="1252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Raspberry Pi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hành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lần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tháng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02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năm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2012</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Raspberry Pi 3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hành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tháng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02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năm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2016</a:t>
              </a:r>
            </a:p>
            <a:p>
              <a:pPr marL="182548" indent="-182548">
                <a:spcAft>
                  <a:spcPts val="802"/>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Raspberry Pi 4 Model B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hành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tháng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6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năm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2019</a:t>
              </a:r>
            </a:p>
            <a:p>
              <a:pPr marL="182548" indent="-182548">
                <a:spcAft>
                  <a:spcPts val="802"/>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Doanh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thu</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đạt</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19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triệu</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tháng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03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năm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2018.</a:t>
              </a:r>
            </a:p>
          </p:txBody>
        </p:sp>
      </p:grpSp>
      <p:sp>
        <p:nvSpPr>
          <p:cNvPr id="12" name="직사각형 11">
            <a:extLst>
              <a:ext uri="{FF2B5EF4-FFF2-40B4-BE49-F238E27FC236}">
                <a16:creationId xmlns:a16="http://schemas.microsoft.com/office/drawing/2014/main" id="{5DD766B3-4C12-4036-9225-0D3C951AD5BF}"/>
              </a:ext>
            </a:extLst>
          </p:cNvPr>
          <p:cNvSpPr/>
          <p:nvPr/>
        </p:nvSpPr>
        <p:spPr>
          <a:xfrm>
            <a:off x="414345" y="1952634"/>
            <a:ext cx="4134795" cy="297750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pic>
        <p:nvPicPr>
          <p:cNvPr id="21506" name="Picture 2" descr="1822098 | Raspberry Pi 4 1.5GHz Quad-Core, 8GB RAM | Distrelec Export Shop">
            <a:extLst>
              <a:ext uri="{FF2B5EF4-FFF2-40B4-BE49-F238E27FC236}">
                <a16:creationId xmlns:a16="http://schemas.microsoft.com/office/drawing/2014/main" id="{DC1B42B9-4112-4C0B-B559-736103FF92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7" t="4227" r="12516" b="2473"/>
          <a:stretch/>
        </p:blipFill>
        <p:spPr bwMode="auto">
          <a:xfrm>
            <a:off x="648094" y="2091359"/>
            <a:ext cx="3657206" cy="2602570"/>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
        <p:nvSpPr>
          <p:cNvPr id="13" name="직사각형 12">
            <a:extLst>
              <a:ext uri="{FF2B5EF4-FFF2-40B4-BE49-F238E27FC236}">
                <a16:creationId xmlns:a16="http://schemas.microsoft.com/office/drawing/2014/main" id="{9515E37D-E948-4831-BC48-1CFF1CC4B051}"/>
              </a:ext>
            </a:extLst>
          </p:cNvPr>
          <p:cNvSpPr/>
          <p:nvPr/>
        </p:nvSpPr>
        <p:spPr>
          <a:xfrm>
            <a:off x="1532610" y="4822417"/>
            <a:ext cx="1832232" cy="215444"/>
          </a:xfrm>
          <a:prstGeom prst="rect">
            <a:avLst/>
          </a:prstGeom>
          <a:solidFill>
            <a:schemeClr val="bg1"/>
          </a:solidFill>
        </p:spPr>
        <p:txBody>
          <a:bodyPr wrap="none" lIns="0" tIns="0" rIns="0" bIns="0" rtlCol="0" anchor="ctr">
            <a:spAutoFit/>
            <a:scene3d>
              <a:camera prst="orthographicFront"/>
              <a:lightRig rig="threePt" dir="t"/>
            </a:scene3d>
            <a:sp3d>
              <a:bevelT w="0" h="6350"/>
              <a:bevelB w="0" h="0"/>
            </a:sp3d>
          </a:bodyPr>
          <a:lstStyle/>
          <a:p>
            <a:pPr algn="ctr">
              <a:spcAft>
                <a:spcPts val="199"/>
              </a:spcAft>
            </a:pPr>
            <a:r>
              <a:rPr lang="en-US" altLang="ko-KR" sz="1400" dirty="0">
                <a:solidFill>
                  <a:srgbClr val="000000"/>
                </a:solidFill>
                <a:latin typeface="SamsungOne-700" panose="020B0803030303020204" pitchFamily="34" charset="0"/>
                <a:ea typeface="SamsungOne-700" panose="020B0803030303020204" pitchFamily="34" charset="0"/>
              </a:rPr>
              <a:t>Raspberry Pi 4 Model B</a:t>
            </a:r>
            <a:endParaRPr lang="ko-KR" altLang="en-US" sz="1400" dirty="0">
              <a:solidFill>
                <a:srgbClr val="000000"/>
              </a:solidFill>
              <a:latin typeface="SamsungOne-700" panose="020B0803030303020204" pitchFamily="34" charset="0"/>
              <a:ea typeface="SamsungOne-400" panose="020B0503030303020204" pitchFamily="34" charset="0"/>
            </a:endParaRPr>
          </a:p>
        </p:txBody>
      </p:sp>
    </p:spTree>
    <p:extLst>
      <p:ext uri="{BB962C8B-B14F-4D97-AF65-F5344CB8AC3E}">
        <p14:creationId xmlns:p14="http://schemas.microsoft.com/office/powerpoint/2010/main" val="3268826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8" name="직사각형 7">
            <a:extLst>
              <a:ext uri="{FF2B5EF4-FFF2-40B4-BE49-F238E27FC236}">
                <a16:creationId xmlns:a16="http://schemas.microsoft.com/office/drawing/2014/main" id="{36EDC45F-392A-4DEE-A7ED-A357FFEEFE1B}"/>
              </a:ext>
            </a:extLst>
          </p:cNvPr>
          <p:cNvSpPr/>
          <p:nvPr/>
        </p:nvSpPr>
        <p:spPr>
          <a:xfrm>
            <a:off x="580400" y="1437855"/>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Check the Raspberry Pi's IP address from the router by using the router admin page or IP scanner. </a:t>
            </a:r>
          </a:p>
        </p:txBody>
      </p:sp>
      <p:sp>
        <p:nvSpPr>
          <p:cNvPr id="6" name="직사각형 5">
            <a:extLst>
              <a:ext uri="{FF2B5EF4-FFF2-40B4-BE49-F238E27FC236}">
                <a16:creationId xmlns:a16="http://schemas.microsoft.com/office/drawing/2014/main" id="{6B1DDB23-C697-43A7-B882-AF28AEC80653}"/>
              </a:ext>
            </a:extLst>
          </p:cNvPr>
          <p:cNvSpPr/>
          <p:nvPr/>
        </p:nvSpPr>
        <p:spPr>
          <a:xfrm>
            <a:off x="712189" y="1667969"/>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You can connect to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ssh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using this IP. Putty is available on Windows.</a:t>
            </a:r>
          </a:p>
        </p:txBody>
      </p:sp>
      <p:sp>
        <p:nvSpPr>
          <p:cNvPr id="7" name="직사각형 6">
            <a:extLst>
              <a:ext uri="{FF2B5EF4-FFF2-40B4-BE49-F238E27FC236}">
                <a16:creationId xmlns:a16="http://schemas.microsoft.com/office/drawing/2014/main" id="{9C4715D7-EB94-457C-A6CC-4775C8F0836B}"/>
              </a:ext>
            </a:extLst>
          </p:cNvPr>
          <p:cNvSpPr/>
          <p:nvPr/>
        </p:nvSpPr>
        <p:spPr>
          <a:xfrm>
            <a:off x="580400" y="2053461"/>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Raspberry Pi Default Account: </a:t>
            </a:r>
            <a:r>
              <a:rPr lang="en-US" altLang="ko-KR" sz="1401" b="1" dirty="0">
                <a:solidFill>
                  <a:srgbClr val="FF0000"/>
                </a:solidFill>
                <a:latin typeface="SamsungOne-400" panose="020B0503030303020204" pitchFamily="34" charset="0"/>
                <a:ea typeface="SamsungOne-400" panose="020B0503030303020204" pitchFamily="34" charset="0"/>
              </a:rPr>
              <a:t>pi/raspberry</a:t>
            </a:r>
          </a:p>
        </p:txBody>
      </p:sp>
      <p:sp>
        <p:nvSpPr>
          <p:cNvPr id="10" name="직사각형 9">
            <a:extLst>
              <a:ext uri="{FF2B5EF4-FFF2-40B4-BE49-F238E27FC236}">
                <a16:creationId xmlns:a16="http://schemas.microsoft.com/office/drawing/2014/main" id="{5A214276-FB47-4056-93CA-E671169FC17E}"/>
              </a:ext>
            </a:extLst>
          </p:cNvPr>
          <p:cNvSpPr/>
          <p:nvPr/>
        </p:nvSpPr>
        <p:spPr>
          <a:xfrm>
            <a:off x="570868" y="3165913"/>
            <a:ext cx="8628700" cy="1060496"/>
          </a:xfrm>
          <a:prstGeom prst="rect">
            <a:avLst/>
          </a:prstGeom>
          <a:solidFill>
            <a:srgbClr val="F7F7F7"/>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bevelB w="0" h="0"/>
            </a:sp3d>
          </a:bodyPr>
          <a:lstStyle/>
          <a:p>
            <a:pPr marL="85720">
              <a:spcAft>
                <a:spcPts val="300"/>
              </a:spcAft>
              <a:buClr>
                <a:srgbClr val="193EB0"/>
              </a:buClr>
            </a:pPr>
            <a:r>
              <a:rPr lang="en-US" altLang="ko-KR" sz="1299" dirty="0">
                <a:solidFill>
                  <a:srgbClr val="0033CC"/>
                </a:solidFill>
                <a:latin typeface="SamsungOne-400" panose="020B0503030303020204" pitchFamily="34" charset="0"/>
                <a:ea typeface="SamsungOne-400" panose="020B0503030303020204" pitchFamily="34" charset="0"/>
              </a:rPr>
              <a:t>network={</a:t>
            </a:r>
          </a:p>
          <a:p>
            <a:pPr marL="85720">
              <a:spcAft>
                <a:spcPts val="300"/>
              </a:spcAft>
              <a:buClr>
                <a:srgbClr val="193EB0"/>
              </a:buClr>
            </a:pPr>
            <a:r>
              <a:rPr lang="en-US" altLang="ko-KR" sz="1299" dirty="0" err="1">
                <a:solidFill>
                  <a:srgbClr val="0033CC"/>
                </a:solidFill>
                <a:latin typeface="SamsungOne-400" panose="020B0503030303020204" pitchFamily="34" charset="0"/>
                <a:ea typeface="SamsungOne-400" panose="020B0503030303020204" pitchFamily="34" charset="0"/>
              </a:rPr>
              <a:t>ssid</a:t>
            </a:r>
            <a:r>
              <a:rPr lang="en-US" altLang="ko-KR" sz="1299" dirty="0">
                <a:solidFill>
                  <a:srgbClr val="0033CC"/>
                </a:solidFill>
                <a:latin typeface="SamsungOne-400" panose="020B0503030303020204" pitchFamily="34" charset="0"/>
                <a:ea typeface="SamsungOne-400" panose="020B0503030303020204" pitchFamily="34" charset="0"/>
              </a:rPr>
              <a:t>="SSID"</a:t>
            </a:r>
          </a:p>
          <a:p>
            <a:pPr marL="85720">
              <a:spcAft>
                <a:spcPts val="300"/>
              </a:spcAft>
              <a:buClr>
                <a:srgbClr val="193EB0"/>
              </a:buClr>
            </a:pPr>
            <a:r>
              <a:rPr lang="en-US" altLang="ko-KR" sz="1299" dirty="0" err="1">
                <a:solidFill>
                  <a:srgbClr val="0033CC"/>
                </a:solidFill>
                <a:latin typeface="SamsungOne-400" panose="020B0503030303020204" pitchFamily="34" charset="0"/>
                <a:ea typeface="SamsungOne-400" panose="020B0503030303020204" pitchFamily="34" charset="0"/>
              </a:rPr>
              <a:t>psk</a:t>
            </a:r>
            <a:r>
              <a:rPr lang="en-US" altLang="ko-KR" sz="1299" dirty="0">
                <a:solidFill>
                  <a:srgbClr val="0033CC"/>
                </a:solidFill>
                <a:latin typeface="SamsungOne-400" panose="020B0503030303020204" pitchFamily="34" charset="0"/>
                <a:ea typeface="SamsungOne-400" panose="020B0503030303020204" pitchFamily="34" charset="0"/>
              </a:rPr>
              <a:t>="WIFI PASSWORD"</a:t>
            </a:r>
          </a:p>
          <a:p>
            <a:pPr marL="85720">
              <a:spcAft>
                <a:spcPts val="300"/>
              </a:spcAft>
              <a:buClr>
                <a:srgbClr val="193EB0"/>
              </a:buClr>
            </a:pPr>
            <a:r>
              <a:rPr lang="en-US" altLang="ko-KR" sz="1299" dirty="0">
                <a:solidFill>
                  <a:srgbClr val="0033CC"/>
                </a:solidFill>
                <a:latin typeface="SamsungOne-400" panose="020B0503030303020204" pitchFamily="34" charset="0"/>
                <a:ea typeface="SamsungOne-400" panose="020B0503030303020204" pitchFamily="34" charset="0"/>
              </a:rPr>
              <a:t>}</a:t>
            </a:r>
          </a:p>
        </p:txBody>
      </p:sp>
      <p:sp>
        <p:nvSpPr>
          <p:cNvPr id="11" name="직사각형 10">
            <a:extLst>
              <a:ext uri="{FF2B5EF4-FFF2-40B4-BE49-F238E27FC236}">
                <a16:creationId xmlns:a16="http://schemas.microsoft.com/office/drawing/2014/main" id="{E00C52EB-0F1B-4C43-9879-C236420666FA}"/>
              </a:ext>
            </a:extLst>
          </p:cNvPr>
          <p:cNvSpPr/>
          <p:nvPr/>
        </p:nvSpPr>
        <p:spPr>
          <a:xfrm>
            <a:off x="712189" y="4257961"/>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Encryption method of router must be WPA</a:t>
            </a:r>
          </a:p>
        </p:txBody>
      </p:sp>
      <p:sp>
        <p:nvSpPr>
          <p:cNvPr id="15" name="직사각형 14">
            <a:extLst>
              <a:ext uri="{FF2B5EF4-FFF2-40B4-BE49-F238E27FC236}">
                <a16:creationId xmlns:a16="http://schemas.microsoft.com/office/drawing/2014/main" id="{DF59B815-1A27-4335-9166-25F5DB265387}"/>
              </a:ext>
            </a:extLst>
          </p:cNvPr>
          <p:cNvSpPr/>
          <p:nvPr/>
        </p:nvSpPr>
        <p:spPr>
          <a:xfrm>
            <a:off x="570868" y="2413945"/>
            <a:ext cx="8628700" cy="345300"/>
          </a:xfrm>
          <a:prstGeom prst="rect">
            <a:avLst/>
          </a:prstGeom>
          <a:solidFill>
            <a:srgbClr val="F7F7F7"/>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bevelB w="0" h="0"/>
            </a:sp3d>
          </a:bodyPr>
          <a:lstStyle/>
          <a:p>
            <a:pPr marL="85720">
              <a:spcAft>
                <a:spcPts val="300"/>
              </a:spcAft>
              <a:buClr>
                <a:srgbClr val="193EB0"/>
              </a:buClr>
            </a:pPr>
            <a:r>
              <a:rPr lang="en-US" altLang="ko-KR" sz="1299" dirty="0">
                <a:solidFill>
                  <a:srgbClr val="0033CC"/>
                </a:solidFill>
                <a:latin typeface="SamsungOne-400" panose="020B0503030303020204" pitchFamily="34" charset="0"/>
                <a:ea typeface="SamsungOne-400" panose="020B0503030303020204" pitchFamily="34" charset="0"/>
              </a:rPr>
              <a:t>$ </a:t>
            </a:r>
            <a:r>
              <a:rPr lang="en-US" altLang="ko-KR" sz="1299" dirty="0" err="1">
                <a:solidFill>
                  <a:srgbClr val="0033CC"/>
                </a:solidFill>
                <a:latin typeface="SamsungOne-400" panose="020B0503030303020204" pitchFamily="34" charset="0"/>
                <a:ea typeface="SamsungOne-400" panose="020B0503030303020204" pitchFamily="34" charset="0"/>
              </a:rPr>
              <a:t>sudo</a:t>
            </a:r>
            <a:r>
              <a:rPr lang="en-US" altLang="ko-KR" sz="1299" dirty="0">
                <a:solidFill>
                  <a:srgbClr val="0033CC"/>
                </a:solidFill>
                <a:latin typeface="SamsungOne-400" panose="020B0503030303020204" pitchFamily="34" charset="0"/>
                <a:ea typeface="SamsungOne-400" panose="020B0503030303020204" pitchFamily="34" charset="0"/>
              </a:rPr>
              <a:t> nano /</a:t>
            </a:r>
            <a:r>
              <a:rPr lang="en-US" altLang="ko-KR" sz="1299" dirty="0" err="1">
                <a:solidFill>
                  <a:srgbClr val="0033CC"/>
                </a:solidFill>
                <a:latin typeface="SamsungOne-400" panose="020B0503030303020204" pitchFamily="34" charset="0"/>
                <a:ea typeface="SamsungOne-400" panose="020B0503030303020204" pitchFamily="34" charset="0"/>
              </a:rPr>
              <a:t>etc</a:t>
            </a:r>
            <a:r>
              <a:rPr lang="en-US" altLang="ko-KR" sz="1299" dirty="0">
                <a:solidFill>
                  <a:srgbClr val="0033CC"/>
                </a:solidFill>
                <a:latin typeface="SamsungOne-400" panose="020B0503030303020204" pitchFamily="34" charset="0"/>
                <a:ea typeface="SamsungOne-400" panose="020B0503030303020204" pitchFamily="34" charset="0"/>
              </a:rPr>
              <a:t>/</a:t>
            </a:r>
            <a:r>
              <a:rPr lang="en-US" altLang="ko-KR" sz="1299" dirty="0" err="1">
                <a:solidFill>
                  <a:srgbClr val="0033CC"/>
                </a:solidFill>
                <a:latin typeface="SamsungOne-400" panose="020B0503030303020204" pitchFamily="34" charset="0"/>
                <a:ea typeface="SamsungOne-400" panose="020B0503030303020204" pitchFamily="34" charset="0"/>
              </a:rPr>
              <a:t>wpa_supplicant</a:t>
            </a:r>
            <a:r>
              <a:rPr lang="en-US" altLang="ko-KR" sz="1299" dirty="0">
                <a:solidFill>
                  <a:srgbClr val="0033CC"/>
                </a:solidFill>
                <a:latin typeface="SamsungOne-400" panose="020B0503030303020204" pitchFamily="34" charset="0"/>
                <a:ea typeface="SamsungOne-400" panose="020B0503030303020204" pitchFamily="34" charset="0"/>
              </a:rPr>
              <a:t>/</a:t>
            </a:r>
            <a:r>
              <a:rPr lang="en-US" altLang="ko-KR" sz="1299" dirty="0" err="1">
                <a:solidFill>
                  <a:srgbClr val="0033CC"/>
                </a:solidFill>
                <a:latin typeface="SamsungOne-400" panose="020B0503030303020204" pitchFamily="34" charset="0"/>
                <a:ea typeface="SamsungOne-400" panose="020B0503030303020204" pitchFamily="34" charset="0"/>
              </a:rPr>
              <a:t>wpa_supplicant.conf</a:t>
            </a:r>
            <a:r>
              <a:rPr lang="en-US" altLang="ko-KR" sz="1299" dirty="0">
                <a:solidFill>
                  <a:srgbClr val="0033CC"/>
                </a:solidFill>
                <a:latin typeface="SamsungOne-400" panose="020B0503030303020204" pitchFamily="34" charset="0"/>
                <a:ea typeface="SamsungOne-400" panose="020B0503030303020204" pitchFamily="34" charset="0"/>
              </a:rPr>
              <a:t> </a:t>
            </a:r>
          </a:p>
        </p:txBody>
      </p:sp>
      <p:sp>
        <p:nvSpPr>
          <p:cNvPr id="16" name="직사각형 15">
            <a:extLst>
              <a:ext uri="{FF2B5EF4-FFF2-40B4-BE49-F238E27FC236}">
                <a16:creationId xmlns:a16="http://schemas.microsoft.com/office/drawing/2014/main" id="{0AE4888E-87D9-409C-B2B2-07519B86F108}"/>
              </a:ext>
            </a:extLst>
          </p:cNvPr>
          <p:cNvSpPr/>
          <p:nvPr/>
        </p:nvSpPr>
        <p:spPr>
          <a:xfrm>
            <a:off x="580400" y="2862967"/>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In the file opened by the previous command, add the following:</a:t>
            </a:r>
          </a:p>
        </p:txBody>
      </p:sp>
      <p:sp>
        <p:nvSpPr>
          <p:cNvPr id="17" name="직사각형 16">
            <a:extLst>
              <a:ext uri="{FF2B5EF4-FFF2-40B4-BE49-F238E27FC236}">
                <a16:creationId xmlns:a16="http://schemas.microsoft.com/office/drawing/2014/main" id="{B08805A2-55D3-447B-8278-587E953C9B77}"/>
              </a:ext>
            </a:extLst>
          </p:cNvPr>
          <p:cNvSpPr/>
          <p:nvPr/>
        </p:nvSpPr>
        <p:spPr>
          <a:xfrm>
            <a:off x="570868" y="4633459"/>
            <a:ext cx="8628700" cy="545227"/>
          </a:xfrm>
          <a:prstGeom prst="rect">
            <a:avLst/>
          </a:prstGeom>
          <a:solidFill>
            <a:srgbClr val="F7F7F7"/>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bevelB w="0" h="0"/>
            </a:sp3d>
          </a:bodyPr>
          <a:lstStyle/>
          <a:p>
            <a:pPr marL="85720">
              <a:spcAft>
                <a:spcPts val="300"/>
              </a:spcAft>
              <a:buClr>
                <a:srgbClr val="193EB0"/>
              </a:buClr>
            </a:pPr>
            <a:r>
              <a:rPr lang="en-US" altLang="ko-KR" sz="1299" dirty="0">
                <a:solidFill>
                  <a:srgbClr val="0033CC"/>
                </a:solidFill>
                <a:latin typeface="SamsungOne-400" panose="020B0503030303020204" pitchFamily="34" charset="0"/>
                <a:ea typeface="SamsungOne-400" panose="020B0503030303020204" pitchFamily="34" charset="0"/>
              </a:rPr>
              <a:t>$ </a:t>
            </a:r>
            <a:r>
              <a:rPr lang="en-US" altLang="ko-KR" sz="1299" dirty="0" err="1">
                <a:solidFill>
                  <a:srgbClr val="0033CC"/>
                </a:solidFill>
                <a:latin typeface="SamsungOne-400" panose="020B0503030303020204" pitchFamily="34" charset="0"/>
                <a:ea typeface="SamsungOne-400" panose="020B0503030303020204" pitchFamily="34" charset="0"/>
              </a:rPr>
              <a:t>sudo</a:t>
            </a:r>
            <a:r>
              <a:rPr lang="en-US" altLang="ko-KR" sz="1299" dirty="0">
                <a:solidFill>
                  <a:srgbClr val="0033CC"/>
                </a:solidFill>
                <a:latin typeface="SamsungOne-400" panose="020B0503030303020204" pitchFamily="34" charset="0"/>
                <a:ea typeface="SamsungOne-400" panose="020B0503030303020204" pitchFamily="34" charset="0"/>
              </a:rPr>
              <a:t> </a:t>
            </a:r>
            <a:r>
              <a:rPr lang="en-US" altLang="ko-KR" sz="1299" dirty="0" err="1">
                <a:solidFill>
                  <a:srgbClr val="0033CC"/>
                </a:solidFill>
                <a:latin typeface="SamsungOne-400" panose="020B0503030303020204" pitchFamily="34" charset="0"/>
                <a:ea typeface="SamsungOne-400" panose="020B0503030303020204" pitchFamily="34" charset="0"/>
              </a:rPr>
              <a:t>ifdown</a:t>
            </a:r>
            <a:r>
              <a:rPr lang="en-US" altLang="ko-KR" sz="1299" dirty="0">
                <a:solidFill>
                  <a:srgbClr val="0033CC"/>
                </a:solidFill>
                <a:latin typeface="SamsungOne-400" panose="020B0503030303020204" pitchFamily="34" charset="0"/>
                <a:ea typeface="SamsungOne-400" panose="020B0503030303020204" pitchFamily="34" charset="0"/>
              </a:rPr>
              <a:t> wlan0</a:t>
            </a:r>
            <a:br>
              <a:rPr lang="en-US" altLang="ko-KR" sz="1299" dirty="0">
                <a:solidFill>
                  <a:srgbClr val="0033CC"/>
                </a:solidFill>
                <a:latin typeface="SamsungOne-400" panose="020B0503030303020204" pitchFamily="34" charset="0"/>
                <a:ea typeface="SamsungOne-400" panose="020B0503030303020204" pitchFamily="34" charset="0"/>
              </a:rPr>
            </a:br>
            <a:r>
              <a:rPr lang="en-US" altLang="ko-KR" sz="1299" dirty="0">
                <a:solidFill>
                  <a:srgbClr val="0033CC"/>
                </a:solidFill>
                <a:latin typeface="SamsungOne-400" panose="020B0503030303020204" pitchFamily="34" charset="0"/>
                <a:ea typeface="SamsungOne-400" panose="020B0503030303020204" pitchFamily="34" charset="0"/>
              </a:rPr>
              <a:t>  $ </a:t>
            </a:r>
            <a:r>
              <a:rPr lang="en-US" altLang="ko-KR" sz="1299" dirty="0" err="1">
                <a:solidFill>
                  <a:srgbClr val="0033CC"/>
                </a:solidFill>
                <a:latin typeface="SamsungOne-400" panose="020B0503030303020204" pitchFamily="34" charset="0"/>
                <a:ea typeface="SamsungOne-400" panose="020B0503030303020204" pitchFamily="34" charset="0"/>
              </a:rPr>
              <a:t>sudo</a:t>
            </a:r>
            <a:r>
              <a:rPr lang="en-US" altLang="ko-KR" sz="1299" dirty="0">
                <a:solidFill>
                  <a:srgbClr val="0033CC"/>
                </a:solidFill>
                <a:latin typeface="SamsungOne-400" panose="020B0503030303020204" pitchFamily="34" charset="0"/>
                <a:ea typeface="SamsungOne-400" panose="020B0503030303020204" pitchFamily="34" charset="0"/>
              </a:rPr>
              <a:t> </a:t>
            </a:r>
            <a:r>
              <a:rPr lang="en-US" altLang="ko-KR" sz="1299" dirty="0" err="1">
                <a:solidFill>
                  <a:srgbClr val="0033CC"/>
                </a:solidFill>
                <a:latin typeface="SamsungOne-400" panose="020B0503030303020204" pitchFamily="34" charset="0"/>
                <a:ea typeface="SamsungOne-400" panose="020B0503030303020204" pitchFamily="34" charset="0"/>
              </a:rPr>
              <a:t>ifup</a:t>
            </a:r>
            <a:r>
              <a:rPr lang="en-US" altLang="ko-KR" sz="1299" dirty="0">
                <a:solidFill>
                  <a:srgbClr val="0033CC"/>
                </a:solidFill>
                <a:latin typeface="SamsungOne-400" panose="020B0503030303020204" pitchFamily="34" charset="0"/>
                <a:ea typeface="SamsungOne-400" panose="020B0503030303020204" pitchFamily="34" charset="0"/>
              </a:rPr>
              <a:t> wlan0</a:t>
            </a:r>
          </a:p>
        </p:txBody>
      </p:sp>
      <p:sp>
        <p:nvSpPr>
          <p:cNvPr id="18" name="직사각형 17">
            <a:extLst>
              <a:ext uri="{FF2B5EF4-FFF2-40B4-BE49-F238E27FC236}">
                <a16:creationId xmlns:a16="http://schemas.microsoft.com/office/drawing/2014/main" id="{D9EDBDF4-6165-46E9-8319-0226225E89F6}"/>
              </a:ext>
            </a:extLst>
          </p:cNvPr>
          <p:cNvSpPr/>
          <p:nvPr/>
        </p:nvSpPr>
        <p:spPr>
          <a:xfrm>
            <a:off x="712189" y="5209011"/>
            <a:ext cx="8487381" cy="59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If error message doesn’t appear, the Wi-Fi is well connected.</a:t>
            </a:r>
          </a:p>
          <a:p>
            <a:pPr marL="182548" indent="-182548">
              <a:spcAft>
                <a:spcPts val="4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Check with the administrator page to see if the router is working properly.</a:t>
            </a:r>
          </a:p>
        </p:txBody>
      </p:sp>
      <p:sp>
        <p:nvSpPr>
          <p:cNvPr id="20" name="직사각형 19">
            <a:extLst>
              <a:ext uri="{FF2B5EF4-FFF2-40B4-BE49-F238E27FC236}">
                <a16:creationId xmlns:a16="http://schemas.microsoft.com/office/drawing/2014/main" id="{E41071E0-BA89-4E6D-A28D-633ED7E0C3A1}"/>
              </a:ext>
            </a:extLst>
          </p:cNvPr>
          <p:cNvSpPr/>
          <p:nvPr/>
        </p:nvSpPr>
        <p:spPr>
          <a:xfrm>
            <a:off x="580400" y="5939541"/>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Use Putty to connect to the </a:t>
            </a:r>
            <a:r>
              <a:rPr lang="en-US" altLang="ko-KR" sz="1401" dirty="0" err="1">
                <a:solidFill>
                  <a:schemeClr val="tx1"/>
                </a:solidFill>
                <a:latin typeface="SamsungOne-400" panose="020B0503030303020204" pitchFamily="34" charset="0"/>
                <a:ea typeface="SamsungOne-400" panose="020B0503030303020204" pitchFamily="34" charset="0"/>
              </a:rPr>
              <a:t>WiFi</a:t>
            </a:r>
            <a:r>
              <a:rPr lang="en-US" altLang="ko-KR" sz="1401" dirty="0">
                <a:solidFill>
                  <a:schemeClr val="tx1"/>
                </a:solidFill>
                <a:latin typeface="SamsungOne-400" panose="020B0503030303020204" pitchFamily="34" charset="0"/>
                <a:ea typeface="SamsungOne-400" panose="020B0503030303020204" pitchFamily="34" charset="0"/>
              </a:rPr>
              <a:t> IP you just checked for SSH connection.</a:t>
            </a:r>
          </a:p>
        </p:txBody>
      </p:sp>
      <p:sp>
        <p:nvSpPr>
          <p:cNvPr id="14" name="직사각형 18">
            <a:extLst>
              <a:ext uri="{FF2B5EF4-FFF2-40B4-BE49-F238E27FC236}">
                <a16:creationId xmlns:a16="http://schemas.microsoft.com/office/drawing/2014/main" id="{FDBCCCD9-3D61-4AED-A85D-EB4EB056EEDD}"/>
              </a:ext>
            </a:extLst>
          </p:cNvPr>
          <p:cNvSpPr/>
          <p:nvPr/>
        </p:nvSpPr>
        <p:spPr>
          <a:xfrm>
            <a:off x="416136" y="444876"/>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vi-VN"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Cấu hình môi trường thực hành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140514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điện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Đầu</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vào</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số</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mạch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điện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2.2. </a:t>
            </a:r>
            <a:r>
              <a:rPr lang="en-US" altLang="ko-KR" sz="1799" dirty="0" err="1">
                <a:solidFill>
                  <a:srgbClr val="A6A6A6"/>
                </a:solidFill>
                <a:latin typeface="SamsungOne-400" panose="020B0503030303020204" pitchFamily="34" charset="0"/>
                <a:ea typeface="SamsungOne-400" panose="020B0503030303020204" pitchFamily="34" charset="0"/>
              </a:rPr>
              <a:t>Đèn</a:t>
            </a:r>
            <a:r>
              <a:rPr lang="en-US" altLang="ko-KR" sz="1799" dirty="0">
                <a:solidFill>
                  <a:srgbClr val="A6A6A6"/>
                </a:solidFill>
                <a:latin typeface="SamsungOne-400" panose="020B0503030303020204" pitchFamily="34" charset="0"/>
                <a:ea typeface="SamsungOne-400" panose="020B0503030303020204" pitchFamily="34" charset="0"/>
              </a:rPr>
              <a:t> LED </a:t>
            </a: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2.3.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siêu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âm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2.4. </a:t>
            </a:r>
            <a:r>
              <a:rPr lang="en-US" altLang="ko-KR" sz="1799" dirty="0" err="1">
                <a:solidFill>
                  <a:srgbClr val="A6A6A6"/>
                </a:solidFill>
                <a:latin typeface="SamsungOne-400" panose="020B0503030303020204" pitchFamily="34" charset="0"/>
                <a:ea typeface="SamsungOne-400" panose="020B0503030303020204" pitchFamily="34" charset="0"/>
              </a:rPr>
              <a:t>Màn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hình</a:t>
            </a:r>
            <a:r>
              <a:rPr lang="en-US" altLang="ko-KR" sz="1799" dirty="0">
                <a:solidFill>
                  <a:srgbClr val="A6A6A6"/>
                </a:solidFill>
                <a:latin typeface="SamsungOne-400" panose="020B0503030303020204" pitchFamily="34" charset="0"/>
                <a:ea typeface="SamsungOne-400" panose="020B0503030303020204" pitchFamily="34" charset="0"/>
              </a:rPr>
              <a:t> 7 </a:t>
            </a:r>
            <a:r>
              <a:rPr lang="en-US" altLang="ko-KR" sz="1799" dirty="0" err="1">
                <a:solidFill>
                  <a:srgbClr val="A6A6A6"/>
                </a:solidFill>
                <a:latin typeface="SamsungOne-400" panose="020B0503030303020204" pitchFamily="34" charset="0"/>
                <a:ea typeface="SamsungOne-400" panose="020B0503030303020204" pitchFamily="34" charset="0"/>
              </a:rPr>
              <a:t>đoạn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đèn</a:t>
            </a:r>
            <a:r>
              <a:rPr lang="en-US" altLang="ko-KR" sz="1799" dirty="0">
                <a:solidFill>
                  <a:srgbClr val="A6A6A6"/>
                </a:solidFill>
                <a:latin typeface="SamsungOne-400" panose="020B0503030303020204" pitchFamily="34" charset="0"/>
                <a:ea typeface="SamsungOne-400" panose="020B0503030303020204" pitchFamily="34" charset="0"/>
              </a:rPr>
              <a:t> LED 4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a:t>
            </a:r>
          </a:p>
        </p:txBody>
      </p:sp>
      <p:sp>
        <p:nvSpPr>
          <p:cNvPr id="5" name="직사각형 4">
            <a:extLst>
              <a:ext uri="{FF2B5EF4-FFF2-40B4-BE49-F238E27FC236}">
                <a16:creationId xmlns:a16="http://schemas.microsoft.com/office/drawing/2014/main" id="{D0810496-60D5-44E1-B562-6ADD08E45F91}"/>
              </a:ext>
            </a:extLst>
          </p:cNvPr>
          <p:cNvSpPr/>
          <p:nvPr/>
        </p:nvSpPr>
        <p:spPr>
          <a:xfrm>
            <a:off x="5162257"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2.5.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nhiệt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độ-độ</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ẩm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2.6. </a:t>
            </a:r>
            <a:r>
              <a:rPr lang="en-US" altLang="ko-KR" sz="1799" dirty="0" err="1">
                <a:solidFill>
                  <a:srgbClr val="A6A6A6"/>
                </a:solidFill>
                <a:latin typeface="SamsungOne-400" panose="020B0503030303020204" pitchFamily="34" charset="0"/>
                <a:ea typeface="SamsungOne-400" panose="020B0503030303020204" pitchFamily="34" charset="0"/>
              </a:rPr>
              <a:t>Lập</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trình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điều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khiển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chính</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2.7. </a:t>
            </a:r>
            <a:r>
              <a:rPr lang="en-US" altLang="ko-KR" sz="1799" dirty="0" err="1">
                <a:solidFill>
                  <a:srgbClr val="A6A6A6"/>
                </a:solidFill>
                <a:latin typeface="SamsungOne-400" panose="020B0503030303020204" pitchFamily="34" charset="0"/>
                <a:ea typeface="SamsungOne-400" panose="020B0503030303020204" pitchFamily="34" charset="0"/>
              </a:rPr>
              <a:t>Chuẩn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giao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tiếp</a:t>
            </a:r>
            <a:r>
              <a:rPr lang="en-US" altLang="ko-KR" sz="1799" dirty="0">
                <a:solidFill>
                  <a:srgbClr val="A6A6A6"/>
                </a:solidFill>
                <a:latin typeface="SamsungOne-400" panose="020B0503030303020204" pitchFamily="34" charset="0"/>
                <a:ea typeface="SamsungOne-400" panose="020B0503030303020204" pitchFamily="34" charset="0"/>
              </a:rPr>
              <a:t> UART</a:t>
            </a:r>
          </a:p>
          <a:p>
            <a:pPr marL="176201" indent="-176201" fontAlgn="base">
              <a:spcBef>
                <a:spcPct val="0"/>
              </a:spcBef>
              <a:spcAft>
                <a:spcPts val="1000"/>
              </a:spcAft>
              <a:buSzPct val="120000"/>
              <a:buBlip>
                <a:blip r:embed="rId4"/>
              </a:buBlip>
              <a:defRPr/>
            </a:pPr>
            <a:r>
              <a:rPr lang="en-US" altLang="ko-KR" sz="1799" dirty="0">
                <a:solidFill>
                  <a:srgbClr val="A6A6A6"/>
                </a:solidFill>
                <a:latin typeface="SamsungOne-400" panose="020B0503030303020204" pitchFamily="34" charset="0"/>
                <a:ea typeface="SamsungOne-400" panose="020B0503030303020204" pitchFamily="34" charset="0"/>
              </a:rPr>
              <a:t>2.8. </a:t>
            </a:r>
            <a:r>
              <a:rPr lang="en-US" altLang="ko-KR" sz="1799" dirty="0" err="1">
                <a:solidFill>
                  <a:srgbClr val="A6A6A6"/>
                </a:solidFill>
                <a:latin typeface="SamsungOne-400" panose="020B0503030303020204" pitchFamily="34" charset="0"/>
                <a:ea typeface="SamsungOne-400" panose="020B0503030303020204" pitchFamily="34" charset="0"/>
              </a:rPr>
              <a:t>Chế</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tạo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thiết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bị</a:t>
            </a:r>
            <a:endParaRPr lang="en-US" altLang="ko-KR" sz="1799"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222756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Mạch</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điện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là</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gì</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t>
            </a:r>
          </a:p>
        </p:txBody>
      </p:sp>
      <p:sp>
        <p:nvSpPr>
          <p:cNvPr id="19"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Đầu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số</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0" name="직사각형 9">
            <a:extLst>
              <a:ext uri="{FF2B5EF4-FFF2-40B4-BE49-F238E27FC236}">
                <a16:creationId xmlns:a16="http://schemas.microsoft.com/office/drawing/2014/main" id="{5E3F5ED9-7CE1-4155-AF58-E84C06FFAF19}"/>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Mạch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điện</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E9283073-C239-492A-AE63-B12EC3A452FC}"/>
              </a:ext>
            </a:extLst>
          </p:cNvPr>
          <p:cNvSpPr/>
          <p:nvPr/>
        </p:nvSpPr>
        <p:spPr>
          <a:xfrm>
            <a:off x="712189" y="2174884"/>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Đoạn đường mà dòng điện chạy qua được gọi là mạch điện.</a:t>
            </a:r>
          </a:p>
        </p:txBody>
      </p:sp>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0871" y="2607263"/>
            <a:ext cx="4183250" cy="3646729"/>
          </a:xfrm>
          <a:prstGeom prst="rect">
            <a:avLst/>
          </a:prstGeom>
        </p:spPr>
      </p:pic>
    </p:spTree>
    <p:extLst>
      <p:ext uri="{BB962C8B-B14F-4D97-AF65-F5344CB8AC3E}">
        <p14:creationId xmlns:p14="http://schemas.microsoft.com/office/powerpoint/2010/main" val="2884174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Sử</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dụng</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bảng</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cắm</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dây</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0" name="직사각형 9">
            <a:extLst>
              <a:ext uri="{FF2B5EF4-FFF2-40B4-BE49-F238E27FC236}">
                <a16:creationId xmlns:a16="http://schemas.microsoft.com/office/drawing/2014/main" id="{5E3F5ED9-7CE1-4155-AF58-E84C06FFAF19}"/>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Bảng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cắm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dây</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không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mối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hàn</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E9283073-C239-492A-AE63-B12EC3A452FC}"/>
              </a:ext>
            </a:extLst>
          </p:cNvPr>
          <p:cNvSpPr/>
          <p:nvPr/>
        </p:nvSpPr>
        <p:spPr>
          <a:xfrm>
            <a:off x="4164168" y="2174882"/>
            <a:ext cx="5035407" cy="1247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Một loại bảng mẫu tạo thành đường đi cho dòng điện, được đặt dưới một khung nhựa có các lỗ cách nhau 2,54 mm (0,1 inch).</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Khác với bảng mạch PCB hoặc bảng cắm dây thông thường, bảng mẫu này không cần hàn và chủ yếu dùng trong giảng dạy hoặc trong các thử nghiệm mạch điện tử đơn giản.</a:t>
            </a:r>
          </a:p>
        </p:txBody>
      </p:sp>
      <p:grpSp>
        <p:nvGrpSpPr>
          <p:cNvPr id="2" name="그룹 1">
            <a:extLst>
              <a:ext uri="{FF2B5EF4-FFF2-40B4-BE49-F238E27FC236}">
                <a16:creationId xmlns:a16="http://schemas.microsoft.com/office/drawing/2014/main" id="{E8F373D4-08B7-40C0-B35C-113A1BB2FEE1}"/>
              </a:ext>
            </a:extLst>
          </p:cNvPr>
          <p:cNvGrpSpPr/>
          <p:nvPr/>
        </p:nvGrpSpPr>
        <p:grpSpPr>
          <a:xfrm>
            <a:off x="559762" y="2247405"/>
            <a:ext cx="3511549" cy="2666439"/>
            <a:chOff x="2819400" y="3347633"/>
            <a:chExt cx="3705226" cy="2813505"/>
          </a:xfrm>
        </p:grpSpPr>
        <p:pic>
          <p:nvPicPr>
            <p:cNvPr id="13" name="Picture 2">
              <a:extLst>
                <a:ext uri="{FF2B5EF4-FFF2-40B4-BE49-F238E27FC236}">
                  <a16:creationId xmlns:a16="http://schemas.microsoft.com/office/drawing/2014/main" id="{8EF3BB90-C5D7-42D7-A089-F71207D59B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917376" y="3430405"/>
              <a:ext cx="3510412" cy="2637912"/>
            </a:xfrm>
            <a:prstGeom prst="rect">
              <a:avLst/>
            </a:prstGeom>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B6A0DFA6-2326-4748-830D-827B141889ED}"/>
                </a:ext>
              </a:extLst>
            </p:cNvPr>
            <p:cNvSpPr/>
            <p:nvPr/>
          </p:nvSpPr>
          <p:spPr>
            <a:xfrm>
              <a:off x="2819400" y="3347633"/>
              <a:ext cx="3705226" cy="281350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8" name="직사각형 17">
            <a:extLst>
              <a:ext uri="{FF2B5EF4-FFF2-40B4-BE49-F238E27FC236}">
                <a16:creationId xmlns:a16="http://schemas.microsoft.com/office/drawing/2014/main" id="{EC59DB8B-2D8E-43A9-84E4-EDA2CAC53412}"/>
              </a:ext>
            </a:extLst>
          </p:cNvPr>
          <p:cNvSpPr/>
          <p:nvPr/>
        </p:nvSpPr>
        <p:spPr>
          <a:xfrm>
            <a:off x="1680588" y="4963167"/>
            <a:ext cx="1269899" cy="307905"/>
          </a:xfrm>
          <a:prstGeom prst="rect">
            <a:avLst/>
          </a:prstGeom>
        </p:spPr>
        <p:txBody>
          <a:bodyPr wrap="none">
            <a:spAutoFit/>
          </a:bodyPr>
          <a:lstStyle/>
          <a:p>
            <a:pPr algn="ctr"/>
            <a:r>
              <a:rPr lang="en-US" altLang="ko-KR" sz="1401" dirty="0" err="1">
                <a:latin typeface="SamsungOne-700" panose="020B0803030303020204" pitchFamily="34" charset="0"/>
                <a:ea typeface="SamsungOne-700" panose="020B0803030303020204" pitchFamily="34" charset="0"/>
              </a:rPr>
              <a:t>Bảng</a:t>
            </a:r>
            <a:r>
              <a:rPr lang="en-US" altLang="ko-KR" sz="1401" dirty="0">
                <a:latin typeface="SamsungOne-700" panose="020B0803030303020204" pitchFamily="34" charset="0"/>
                <a:ea typeface="SamsungOne-700" panose="020B0803030303020204" pitchFamily="34" charset="0"/>
              </a:rPr>
              <a:t> </a:t>
            </a:r>
            <a:r>
              <a:rPr lang="en-US" altLang="ko-KR" sz="1401" dirty="0" err="1">
                <a:latin typeface="SamsungOne-700" panose="020B0803030303020204" pitchFamily="34" charset="0"/>
                <a:ea typeface="SamsungOne-700" panose="020B0803030303020204" pitchFamily="34" charset="0"/>
              </a:rPr>
              <a:t>cắm</a:t>
            </a:r>
            <a:r>
              <a:rPr lang="en-US" altLang="ko-KR" sz="1401" dirty="0">
                <a:latin typeface="SamsungOne-700" panose="020B0803030303020204" pitchFamily="34" charset="0"/>
                <a:ea typeface="SamsungOne-700" panose="020B0803030303020204" pitchFamily="34" charset="0"/>
              </a:rPr>
              <a:t> </a:t>
            </a:r>
            <a:r>
              <a:rPr lang="en-US" altLang="ko-KR" sz="1401" dirty="0" err="1">
                <a:latin typeface="SamsungOne-700" panose="020B0803030303020204" pitchFamily="34" charset="0"/>
                <a:ea typeface="SamsungOne-700" panose="020B0803030303020204" pitchFamily="34" charset="0"/>
              </a:rPr>
              <a:t>dây</a:t>
            </a:r>
            <a:endParaRPr lang="en-US" altLang="ko-KR" sz="1401" dirty="0">
              <a:latin typeface="SamsungOne-700" panose="020B0803030303020204" pitchFamily="34" charset="0"/>
              <a:ea typeface="SamsungOne-700" panose="020B0803030303020204" pitchFamily="34" charset="0"/>
            </a:endParaRPr>
          </a:p>
        </p:txBody>
      </p:sp>
      <p:sp>
        <p:nvSpPr>
          <p:cNvPr id="11"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Đầu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số</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3754431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1" name="직사각형 10">
            <a:extLst>
              <a:ext uri="{FF2B5EF4-FFF2-40B4-BE49-F238E27FC236}">
                <a16:creationId xmlns:a16="http://schemas.microsoft.com/office/drawing/2014/main" id="{2FF94DDF-27A3-4FE5-A7E8-4708CBE28B56}"/>
              </a:ext>
            </a:extLst>
          </p:cNvPr>
          <p:cNvSpPr/>
          <p:nvPr/>
        </p:nvSpPr>
        <p:spPr>
          <a:xfrm>
            <a:off x="686785" y="1843602"/>
            <a:ext cx="8195845" cy="796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Tái chế linh kiện: Không cần hàn nên bạn có thể tiếp tục tái sử dụng các linh kiện trừ khi chúng bị hỏng.</a:t>
            </a:r>
          </a:p>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Tiết kiệm thời gian: Thiết kế mạch PCB rất khó và phương pháp hàn dây dẫn vào “Bảng cắm dây hàn” rất tốn thời gian. Tuy nhiên, bạn có thể tạo các bảng cắm dây bằng cách nối trực tiếp với dây nhảy.</a:t>
            </a:r>
          </a:p>
        </p:txBody>
      </p:sp>
      <p:sp>
        <p:nvSpPr>
          <p:cNvPr id="12" name="직사각형 11">
            <a:extLst>
              <a:ext uri="{FF2B5EF4-FFF2-40B4-BE49-F238E27FC236}">
                <a16:creationId xmlns:a16="http://schemas.microsoft.com/office/drawing/2014/main" id="{BEAB8E53-3DB5-4B25-9B85-623AD0D93D58}"/>
              </a:ext>
            </a:extLst>
          </p:cNvPr>
          <p:cNvSpPr/>
          <p:nvPr/>
        </p:nvSpPr>
        <p:spPr>
          <a:xfrm>
            <a:off x="580400" y="1521746"/>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Ưu điểm</a:t>
            </a:r>
          </a:p>
        </p:txBody>
      </p:sp>
      <p:grpSp>
        <p:nvGrpSpPr>
          <p:cNvPr id="5" name="그룹 4">
            <a:extLst>
              <a:ext uri="{FF2B5EF4-FFF2-40B4-BE49-F238E27FC236}">
                <a16:creationId xmlns:a16="http://schemas.microsoft.com/office/drawing/2014/main" id="{8A36BFC8-4A09-4F2F-A143-16AD7BBB93DA}"/>
              </a:ext>
            </a:extLst>
          </p:cNvPr>
          <p:cNvGrpSpPr/>
          <p:nvPr/>
        </p:nvGrpSpPr>
        <p:grpSpPr>
          <a:xfrm>
            <a:off x="1240848" y="3257396"/>
            <a:ext cx="7863286" cy="2770897"/>
            <a:chOff x="887412" y="2719381"/>
            <a:chExt cx="7863287" cy="2770897"/>
          </a:xfrm>
        </p:grpSpPr>
        <p:grpSp>
          <p:nvGrpSpPr>
            <p:cNvPr id="4" name="그룹 3">
              <a:extLst>
                <a:ext uri="{FF2B5EF4-FFF2-40B4-BE49-F238E27FC236}">
                  <a16:creationId xmlns:a16="http://schemas.microsoft.com/office/drawing/2014/main" id="{31E08A73-99C2-4E6B-A54A-63C7E52CF126}"/>
                </a:ext>
              </a:extLst>
            </p:cNvPr>
            <p:cNvGrpSpPr/>
            <p:nvPr/>
          </p:nvGrpSpPr>
          <p:grpSpPr>
            <a:xfrm>
              <a:off x="887412" y="2719381"/>
              <a:ext cx="3224213" cy="2395544"/>
              <a:chOff x="887412" y="2719381"/>
              <a:chExt cx="3224213" cy="2395544"/>
            </a:xfrm>
          </p:grpSpPr>
          <p:pic>
            <p:nvPicPr>
              <p:cNvPr id="15" name="그림 14">
                <a:extLst>
                  <a:ext uri="{FF2B5EF4-FFF2-40B4-BE49-F238E27FC236}">
                    <a16:creationId xmlns:a16="http://schemas.microsoft.com/office/drawing/2014/main" id="{E5C3D73F-1305-4C45-9B0A-9529B4F27D6F}"/>
                  </a:ext>
                </a:extLst>
              </p:cNvPr>
              <p:cNvPicPr>
                <a:picLocks noChangeAspect="1"/>
              </p:cNvPicPr>
              <p:nvPr/>
            </p:nvPicPr>
            <p:blipFill rotWithShape="1">
              <a:blip r:embed="rId4"/>
              <a:srcRect l="2892" t="682" r="4131" b="3881"/>
              <a:stretch/>
            </p:blipFill>
            <p:spPr>
              <a:xfrm>
                <a:off x="975518" y="2801272"/>
                <a:ext cx="3048000" cy="2231762"/>
              </a:xfrm>
              <a:prstGeom prst="rect">
                <a:avLst/>
              </a:prstGeom>
              <a:ln>
                <a:noFill/>
              </a:ln>
            </p:spPr>
          </p:pic>
          <p:sp>
            <p:nvSpPr>
              <p:cNvPr id="20" name="직사각형 19">
                <a:extLst>
                  <a:ext uri="{FF2B5EF4-FFF2-40B4-BE49-F238E27FC236}">
                    <a16:creationId xmlns:a16="http://schemas.microsoft.com/office/drawing/2014/main" id="{146B425E-6E2B-4757-A4A0-8CDA957245D9}"/>
                  </a:ext>
                </a:extLst>
              </p:cNvPr>
              <p:cNvSpPr/>
              <p:nvPr/>
            </p:nvSpPr>
            <p:spPr>
              <a:xfrm>
                <a:off x="887412" y="2719381"/>
                <a:ext cx="3224213" cy="23955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3" name="그룹 2">
              <a:extLst>
                <a:ext uri="{FF2B5EF4-FFF2-40B4-BE49-F238E27FC236}">
                  <a16:creationId xmlns:a16="http://schemas.microsoft.com/office/drawing/2014/main" id="{00A62E1B-3980-4549-9476-5AAE3261F1D4}"/>
                </a:ext>
              </a:extLst>
            </p:cNvPr>
            <p:cNvGrpSpPr/>
            <p:nvPr/>
          </p:nvGrpSpPr>
          <p:grpSpPr>
            <a:xfrm>
              <a:off x="4602048" y="2719381"/>
              <a:ext cx="3618027" cy="2395544"/>
              <a:chOff x="4602048" y="2719381"/>
              <a:chExt cx="3618027" cy="2395544"/>
            </a:xfrm>
          </p:grpSpPr>
          <p:pic>
            <p:nvPicPr>
              <p:cNvPr id="16" name="그림 15">
                <a:extLst>
                  <a:ext uri="{FF2B5EF4-FFF2-40B4-BE49-F238E27FC236}">
                    <a16:creationId xmlns:a16="http://schemas.microsoft.com/office/drawing/2014/main" id="{0698B52C-1992-4A46-B01A-3D919EFFEEC2}"/>
                  </a:ext>
                </a:extLst>
              </p:cNvPr>
              <p:cNvPicPr>
                <a:picLocks noChangeAspect="1"/>
              </p:cNvPicPr>
              <p:nvPr/>
            </p:nvPicPr>
            <p:blipFill>
              <a:blip r:embed="rId5"/>
              <a:stretch>
                <a:fillRect/>
              </a:stretch>
            </p:blipFill>
            <p:spPr>
              <a:xfrm>
                <a:off x="4693044" y="2802284"/>
                <a:ext cx="3436034" cy="2227960"/>
              </a:xfrm>
              <a:prstGeom prst="rect">
                <a:avLst/>
              </a:prstGeom>
              <a:ln>
                <a:noFill/>
              </a:ln>
            </p:spPr>
          </p:pic>
          <p:sp>
            <p:nvSpPr>
              <p:cNvPr id="22" name="직사각형 21">
                <a:extLst>
                  <a:ext uri="{FF2B5EF4-FFF2-40B4-BE49-F238E27FC236}">
                    <a16:creationId xmlns:a16="http://schemas.microsoft.com/office/drawing/2014/main" id="{25AAD921-4ECE-4E6F-82C9-F1A25AE859DE}"/>
                  </a:ext>
                </a:extLst>
              </p:cNvPr>
              <p:cNvSpPr/>
              <p:nvPr/>
            </p:nvSpPr>
            <p:spPr>
              <a:xfrm>
                <a:off x="4602048" y="2719381"/>
                <a:ext cx="3618027" cy="23955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23" name="직사각형 22">
              <a:extLst>
                <a:ext uri="{FF2B5EF4-FFF2-40B4-BE49-F238E27FC236}">
                  <a16:creationId xmlns:a16="http://schemas.microsoft.com/office/drawing/2014/main" id="{DD7C178B-BC92-4830-9B58-66784C747933}"/>
                </a:ext>
              </a:extLst>
            </p:cNvPr>
            <p:cNvSpPr/>
            <p:nvPr/>
          </p:nvSpPr>
          <p:spPr>
            <a:xfrm>
              <a:off x="1778809" y="5182373"/>
              <a:ext cx="1441421" cy="307905"/>
            </a:xfrm>
            <a:prstGeom prst="rect">
              <a:avLst/>
            </a:prstGeom>
          </p:spPr>
          <p:txBody>
            <a:bodyPr wrap="none">
              <a:spAutoFit/>
            </a:bodyPr>
            <a:lstStyle/>
            <a:p>
              <a:pPr algn="ctr"/>
              <a:r>
                <a:rPr lang="en-US" altLang="ko-KR" sz="1401" dirty="0" err="1">
                  <a:latin typeface="SamsungOne-400" panose="020B0503030303020204" pitchFamily="34" charset="0"/>
                  <a:ea typeface="SamsungOne-400" panose="020B0503030303020204" pitchFamily="34" charset="0"/>
                </a:rPr>
                <a:t>Tái</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chế</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linh</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kiện</a:t>
              </a:r>
              <a:endParaRPr lang="en-US" altLang="ko-KR" sz="1401" dirty="0">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D7D7DA91-30A6-489A-8C85-2C34D8498037}"/>
                </a:ext>
              </a:extLst>
            </p:cNvPr>
            <p:cNvSpPr/>
            <p:nvPr/>
          </p:nvSpPr>
          <p:spPr>
            <a:xfrm>
              <a:off x="4104874" y="5182373"/>
              <a:ext cx="4645825" cy="307905"/>
            </a:xfrm>
            <a:prstGeom prst="rect">
              <a:avLst/>
            </a:prstGeom>
          </p:spPr>
          <p:txBody>
            <a:bodyPr wrap="none">
              <a:spAutoFit/>
            </a:bodyPr>
            <a:lstStyle/>
            <a:p>
              <a:pPr algn="ctr"/>
              <a:r>
                <a:rPr lang="en-US" altLang="ko-KR" sz="1401" dirty="0" err="1">
                  <a:latin typeface="SamsungOne-400" panose="020B0503030303020204" pitchFamily="34" charset="0"/>
                  <a:ea typeface="SamsungOne-400" panose="020B0503030303020204" pitchFamily="34" charset="0"/>
                </a:rPr>
                <a:t>Nếu</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không</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có</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bảng</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cắm</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dây</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phải</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hàn</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các</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dây</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lại</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với</a:t>
              </a:r>
              <a:r>
                <a:rPr lang="en-US" altLang="ko-KR" sz="1401" dirty="0">
                  <a:latin typeface="SamsungOne-400" panose="020B0503030303020204" pitchFamily="34" charset="0"/>
                  <a:ea typeface="SamsungOne-400" panose="020B0503030303020204" pitchFamily="34" charset="0"/>
                </a:rPr>
                <a:t> </a:t>
              </a:r>
              <a:r>
                <a:rPr lang="en-US" altLang="ko-KR" sz="1401" dirty="0" err="1">
                  <a:latin typeface="SamsungOne-400" panose="020B0503030303020204" pitchFamily="34" charset="0"/>
                  <a:ea typeface="SamsungOne-400" panose="020B0503030303020204" pitchFamily="34" charset="0"/>
                </a:rPr>
                <a:t>nhau</a:t>
              </a:r>
              <a:endParaRPr lang="en-US" altLang="ko-KR" sz="1401" dirty="0">
                <a:latin typeface="SamsungOne-400" panose="020B0503030303020204" pitchFamily="34" charset="0"/>
                <a:ea typeface="SamsungOne-400" panose="020B0503030303020204" pitchFamily="34" charset="0"/>
              </a:endParaRPr>
            </a:p>
          </p:txBody>
        </p:sp>
      </p:grpSp>
      <p:sp>
        <p:nvSpPr>
          <p:cNvPr id="17"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Đầu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số</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1958975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7" name="직사각형 16">
            <a:extLst>
              <a:ext uri="{FF2B5EF4-FFF2-40B4-BE49-F238E27FC236}">
                <a16:creationId xmlns:a16="http://schemas.microsoft.com/office/drawing/2014/main" id="{87FB3BD8-D665-4927-9B2E-F11F6EB176E7}"/>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Mạch</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điện</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p:cNvGrpSpPr/>
          <p:nvPr/>
        </p:nvGrpSpPr>
        <p:grpSpPr>
          <a:xfrm>
            <a:off x="1154190" y="2055994"/>
            <a:ext cx="4104253" cy="3877100"/>
            <a:chOff x="559830" y="2055994"/>
            <a:chExt cx="4104253" cy="3877100"/>
          </a:xfrm>
        </p:grpSpPr>
        <p:sp>
          <p:nvSpPr>
            <p:cNvPr id="25" name="TextBox 24">
              <a:extLst>
                <a:ext uri="{FF2B5EF4-FFF2-40B4-BE49-F238E27FC236}">
                  <a16:creationId xmlns:a16="http://schemas.microsoft.com/office/drawing/2014/main" id="{3090A5A2-B4B1-4039-9A19-69FE03BC7572}"/>
                </a:ext>
              </a:extLst>
            </p:cNvPr>
            <p:cNvSpPr txBox="1"/>
            <p:nvPr/>
          </p:nvSpPr>
          <p:spPr>
            <a:xfrm>
              <a:off x="2408761" y="2055994"/>
              <a:ext cx="2198038" cy="338682"/>
            </a:xfrm>
            <a:prstGeom prst="rect">
              <a:avLst/>
            </a:prstGeom>
            <a:noFill/>
          </p:spPr>
          <p:txBody>
            <a:bodyPr wrap="none" rtlCol="0">
              <a:spAutoFit/>
              <a:scene3d>
                <a:camera prst="orthographicFront"/>
                <a:lightRig rig="threePt" dir="t"/>
              </a:scene3d>
              <a:sp3d>
                <a:bevelT w="0" h="6350"/>
                <a:bevelB w="0" h="0"/>
              </a:sp3d>
            </a:bodyPr>
            <a:lstStyle/>
            <a:p>
              <a:pPr latinLnBrk="0">
                <a:defRPr/>
              </a:pP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Đầu</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cắm</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GPIO 40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chân</a:t>
              </a:r>
              <a:endPar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endParaRPr>
            </a:p>
          </p:txBody>
        </p:sp>
        <p:pic>
          <p:nvPicPr>
            <p:cNvPr id="26" name="Picture 20" descr="브레드보드">
              <a:extLst>
                <a:ext uri="{FF2B5EF4-FFF2-40B4-BE49-F238E27FC236}">
                  <a16:creationId xmlns:a16="http://schemas.microsoft.com/office/drawing/2014/main" id="{3059A2B6-92A0-42F3-8AC4-D78B50C3B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606" y="2392538"/>
              <a:ext cx="2641477" cy="3540556"/>
            </a:xfrm>
            <a:prstGeom prst="rect">
              <a:avLst/>
            </a:prstGeom>
            <a:noFill/>
            <a:extLst>
              <a:ext uri="{909E8E84-426E-40DD-AFC4-6F175D3DCCD1}">
                <a14:hiddenFill xmlns:a14="http://schemas.microsoft.com/office/drawing/2010/main">
                  <a:solidFill>
                    <a:srgbClr val="FFFFFF"/>
                  </a:solidFill>
                </a14:hiddenFill>
              </a:ext>
            </a:extLst>
          </p:spPr>
        </p:pic>
        <p:sp>
          <p:nvSpPr>
            <p:cNvPr id="30" name="말풍선: 모서리가 둥근 사각형 29">
              <a:extLst>
                <a:ext uri="{FF2B5EF4-FFF2-40B4-BE49-F238E27FC236}">
                  <a16:creationId xmlns:a16="http://schemas.microsoft.com/office/drawing/2014/main" id="{CD387447-DFCD-49FD-BF92-133C3C5C01B2}"/>
                </a:ext>
              </a:extLst>
            </p:cNvPr>
            <p:cNvSpPr/>
            <p:nvPr/>
          </p:nvSpPr>
          <p:spPr>
            <a:xfrm>
              <a:off x="559830" y="2504100"/>
              <a:ext cx="1207189" cy="492328"/>
            </a:xfrm>
            <a:prstGeom prst="wedgeRoundRectCallout">
              <a:avLst>
                <a:gd name="adj1" fmla="val 77963"/>
                <a:gd name="adj2" fmla="val 45088"/>
                <a:gd name="adj3" fmla="val 16667"/>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r>
                <a:rPr lang="en-US" sz="1799" dirty="0">
                  <a:solidFill>
                    <a:srgbClr val="FF0000"/>
                  </a:solidFill>
                  <a:latin typeface="SamsungOne-700" panose="020B0803030303020204" pitchFamily="34" charset="0"/>
                  <a:ea typeface="SamsungOne-700" panose="020B0803030303020204" pitchFamily="34" charset="0"/>
                </a:rPr>
                <a:t>  , 5V</a:t>
              </a:r>
            </a:p>
          </p:txBody>
        </p:sp>
        <p:sp>
          <p:nvSpPr>
            <p:cNvPr id="31" name="Line 23">
              <a:extLst>
                <a:ext uri="{FF2B5EF4-FFF2-40B4-BE49-F238E27FC236}">
                  <a16:creationId xmlns:a16="http://schemas.microsoft.com/office/drawing/2014/main" id="{A777B5FF-B35E-4D49-9FFA-5BF5238032A6}"/>
                </a:ext>
              </a:extLst>
            </p:cNvPr>
            <p:cNvSpPr>
              <a:spLocks noChangeShapeType="1"/>
            </p:cNvSpPr>
            <p:nvPr/>
          </p:nvSpPr>
          <p:spPr bwMode="auto">
            <a:xfrm>
              <a:off x="2140072" y="2666213"/>
              <a:ext cx="0" cy="302400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scene3d>
                <a:camera prst="orthographicFront"/>
                <a:lightRig rig="threePt" dir="t"/>
              </a:scene3d>
              <a:sp3d>
                <a:bevelT w="0" h="6350"/>
                <a:bevelB w="0" h="0"/>
              </a:sp3d>
            </a:bodyPr>
            <a:lstStyle/>
            <a:p>
              <a:pPr fontAlgn="base" latinLnBrk="0">
                <a:spcBef>
                  <a:spcPct val="0"/>
                </a:spcBef>
                <a:spcAft>
                  <a:spcPct val="0"/>
                </a:spcAft>
                <a:defRPr/>
              </a:pPr>
              <a:endParaRPr kumimoji="1" lang="ko-KR" altLang="en-US" sz="1799">
                <a:solidFill>
                  <a:srgbClr val="0033CC"/>
                </a:solidFill>
                <a:latin typeface="KoPub돋움체 Bold" panose="02020603020101020101" pitchFamily="18" charset="-127"/>
                <a:ea typeface="KoPub돋움체 Bold" panose="02020603020101020101" pitchFamily="18" charset="-127"/>
              </a:endParaRPr>
            </a:p>
          </p:txBody>
        </p:sp>
        <p:sp>
          <p:nvSpPr>
            <p:cNvPr id="32" name="말풍선: 모서리가 둥근 사각형 31">
              <a:extLst>
                <a:ext uri="{FF2B5EF4-FFF2-40B4-BE49-F238E27FC236}">
                  <a16:creationId xmlns:a16="http://schemas.microsoft.com/office/drawing/2014/main" id="{513BF91B-F63E-4E1B-BD18-1486765B2391}"/>
                </a:ext>
              </a:extLst>
            </p:cNvPr>
            <p:cNvSpPr/>
            <p:nvPr/>
          </p:nvSpPr>
          <p:spPr>
            <a:xfrm>
              <a:off x="682068" y="3223098"/>
              <a:ext cx="1207189" cy="492328"/>
            </a:xfrm>
            <a:prstGeom prst="wedgeRoundRectCallout">
              <a:avLst>
                <a:gd name="adj1" fmla="val 77963"/>
                <a:gd name="adj2" fmla="val 45088"/>
                <a:gd name="adj3" fmla="val 16667"/>
              </a:avLst>
            </a:prstGeom>
            <a:solidFill>
              <a:schemeClr val="bg1"/>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r>
                <a:rPr lang="en-US" sz="1799" dirty="0">
                  <a:solidFill>
                    <a:schemeClr val="tx1">
                      <a:lumMod val="85000"/>
                      <a:lumOff val="15000"/>
                    </a:schemeClr>
                  </a:solidFill>
                  <a:latin typeface="SamsungOne-700" panose="020B0803030303020204" pitchFamily="34" charset="0"/>
                  <a:ea typeface="SamsungOne-700" panose="020B0803030303020204" pitchFamily="34" charset="0"/>
                </a:rPr>
                <a:t>   , GND</a:t>
              </a:r>
            </a:p>
          </p:txBody>
        </p:sp>
        <p:sp>
          <p:nvSpPr>
            <p:cNvPr id="33" name="Line 23">
              <a:extLst>
                <a:ext uri="{FF2B5EF4-FFF2-40B4-BE49-F238E27FC236}">
                  <a16:creationId xmlns:a16="http://schemas.microsoft.com/office/drawing/2014/main" id="{29C0ABE2-06A1-4479-94B6-54C21D2E3ACA}"/>
                </a:ext>
              </a:extLst>
            </p:cNvPr>
            <p:cNvSpPr>
              <a:spLocks noChangeShapeType="1"/>
            </p:cNvSpPr>
            <p:nvPr/>
          </p:nvSpPr>
          <p:spPr bwMode="auto">
            <a:xfrm>
              <a:off x="2262309" y="2666213"/>
              <a:ext cx="0" cy="3024001"/>
            </a:xfrm>
            <a:prstGeom prst="line">
              <a:avLst/>
            </a:prstGeom>
            <a:noFill/>
            <a:ln w="28575">
              <a:solidFill>
                <a:schemeClr val="tx1">
                  <a:lumMod val="85000"/>
                  <a:lumOff val="1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scene3d>
                <a:camera prst="orthographicFront"/>
                <a:lightRig rig="threePt" dir="t"/>
              </a:scene3d>
              <a:sp3d>
                <a:bevelT w="0" h="6350"/>
                <a:bevelB w="0" h="0"/>
              </a:sp3d>
            </a:bodyPr>
            <a:lstStyle/>
            <a:p>
              <a:pPr fontAlgn="base" latinLnBrk="0">
                <a:spcBef>
                  <a:spcPct val="0"/>
                </a:spcBef>
                <a:spcAft>
                  <a:spcPct val="0"/>
                </a:spcAft>
                <a:defRPr/>
              </a:pPr>
              <a:endParaRPr kumimoji="1" lang="ko-KR" altLang="en-US" sz="1799">
                <a:solidFill>
                  <a:srgbClr val="0033CC"/>
                </a:solidFill>
                <a:latin typeface="KoPub돋움체 Bold" panose="02020603020101020101" pitchFamily="18" charset="-127"/>
                <a:ea typeface="KoPub돋움체 Bold" panose="02020603020101020101" pitchFamily="18" charset="-127"/>
              </a:endParaRPr>
            </a:p>
          </p:txBody>
        </p:sp>
        <p:cxnSp>
          <p:nvCxnSpPr>
            <p:cNvPr id="34" name="직선 연결선 33">
              <a:extLst>
                <a:ext uri="{FF2B5EF4-FFF2-40B4-BE49-F238E27FC236}">
                  <a16:creationId xmlns:a16="http://schemas.microsoft.com/office/drawing/2014/main" id="{94553E83-8B97-4D63-8520-374D217B6618}"/>
                </a:ext>
              </a:extLst>
            </p:cNvPr>
            <p:cNvCxnSpPr/>
            <p:nvPr/>
          </p:nvCxnSpPr>
          <p:spPr>
            <a:xfrm>
              <a:off x="2633103" y="2599341"/>
              <a:ext cx="523876" cy="0"/>
            </a:xfrm>
            <a:prstGeom prst="line">
              <a:avLst/>
            </a:prstGeom>
            <a:noFill/>
            <a:ln w="28575">
              <a:solidFill>
                <a:srgbClr val="193EB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타원 34">
              <a:extLst>
                <a:ext uri="{FF2B5EF4-FFF2-40B4-BE49-F238E27FC236}">
                  <a16:creationId xmlns:a16="http://schemas.microsoft.com/office/drawing/2014/main" id="{EB970D73-6FEE-4D4F-AE74-D12E75253A3B}"/>
                </a:ext>
              </a:extLst>
            </p:cNvPr>
            <p:cNvSpPr/>
            <p:nvPr/>
          </p:nvSpPr>
          <p:spPr>
            <a:xfrm>
              <a:off x="762764" y="2623456"/>
              <a:ext cx="253623" cy="2536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latinLnBrk="0">
                <a:spcAft>
                  <a:spcPts val="600"/>
                </a:spcAft>
              </a:pPr>
              <a:r>
                <a:rPr lang="en-US" sz="1999" dirty="0">
                  <a:solidFill>
                    <a:schemeClr val="bg1"/>
                  </a:solidFill>
                  <a:latin typeface="SamsungOne-700" panose="020B0803030303020204" pitchFamily="34" charset="0"/>
                  <a:ea typeface="SamsungOne-700" panose="020B0803030303020204" pitchFamily="34" charset="0"/>
                </a:rPr>
                <a:t>+</a:t>
              </a:r>
            </a:p>
          </p:txBody>
        </p:sp>
        <p:sp>
          <p:nvSpPr>
            <p:cNvPr id="36" name="타원 35">
              <a:extLst>
                <a:ext uri="{FF2B5EF4-FFF2-40B4-BE49-F238E27FC236}">
                  <a16:creationId xmlns:a16="http://schemas.microsoft.com/office/drawing/2014/main" id="{DC058B89-499E-4DAD-A2E5-3C01C8AAF1C9}"/>
                </a:ext>
              </a:extLst>
            </p:cNvPr>
            <p:cNvSpPr/>
            <p:nvPr/>
          </p:nvSpPr>
          <p:spPr>
            <a:xfrm>
              <a:off x="847180" y="3339781"/>
              <a:ext cx="253623" cy="25362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latinLnBrk="0">
                <a:spcAft>
                  <a:spcPts val="600"/>
                </a:spcAft>
              </a:pPr>
              <a:r>
                <a:rPr lang="en-US" sz="1999" dirty="0">
                  <a:solidFill>
                    <a:schemeClr val="bg1"/>
                  </a:solidFill>
                  <a:latin typeface="SamsungOne-700" panose="020B0803030303020204" pitchFamily="34" charset="0"/>
                  <a:ea typeface="SamsungOne-700" panose="020B0803030303020204" pitchFamily="34" charset="0"/>
                </a:rPr>
                <a:t>-</a:t>
              </a:r>
            </a:p>
          </p:txBody>
        </p:sp>
      </p:grpSp>
      <p:grpSp>
        <p:nvGrpSpPr>
          <p:cNvPr id="7" name="그룹 6">
            <a:extLst>
              <a:ext uri="{FF2B5EF4-FFF2-40B4-BE49-F238E27FC236}">
                <a16:creationId xmlns:a16="http://schemas.microsoft.com/office/drawing/2014/main" id="{46994C40-8ABB-4FFD-A52F-61F695CD5BC3}"/>
              </a:ext>
            </a:extLst>
          </p:cNvPr>
          <p:cNvGrpSpPr/>
          <p:nvPr/>
        </p:nvGrpSpPr>
        <p:grpSpPr>
          <a:xfrm>
            <a:off x="5841443" y="2771720"/>
            <a:ext cx="1630942" cy="2138048"/>
            <a:chOff x="6176714" y="2771712"/>
            <a:chExt cx="1630942" cy="2138047"/>
          </a:xfrm>
        </p:grpSpPr>
        <p:sp>
          <p:nvSpPr>
            <p:cNvPr id="27" name="TextBox 26">
              <a:extLst>
                <a:ext uri="{FF2B5EF4-FFF2-40B4-BE49-F238E27FC236}">
                  <a16:creationId xmlns:a16="http://schemas.microsoft.com/office/drawing/2014/main" id="{23069F27-D6C7-4D4B-9840-7C1F4A8DAEB3}"/>
                </a:ext>
              </a:extLst>
            </p:cNvPr>
            <p:cNvSpPr txBox="1"/>
            <p:nvPr/>
          </p:nvSpPr>
          <p:spPr>
            <a:xfrm>
              <a:off x="6548256" y="4571077"/>
              <a:ext cx="936475" cy="338682"/>
            </a:xfrm>
            <a:prstGeom prst="rect">
              <a:avLst/>
            </a:prstGeom>
            <a:noFill/>
          </p:spPr>
          <p:txBody>
            <a:bodyPr wrap="none" rtlCol="0">
              <a:spAutoFit/>
              <a:scene3d>
                <a:camera prst="orthographicFront"/>
                <a:lightRig rig="threePt" dir="t"/>
              </a:scene3d>
              <a:sp3d>
                <a:bevelT w="0" h="6350"/>
                <a:bevelB w="0" h="0"/>
              </a:sp3d>
            </a:bodyPr>
            <a:lstStyle/>
            <a:p>
              <a:pPr algn="ctr" latinLnBrk="0">
                <a:defRPr/>
              </a:pP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Đèn</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LED</a:t>
              </a:r>
            </a:p>
          </p:txBody>
        </p:sp>
        <p:sp>
          <p:nvSpPr>
            <p:cNvPr id="28" name="타원 27">
              <a:extLst>
                <a:ext uri="{FF2B5EF4-FFF2-40B4-BE49-F238E27FC236}">
                  <a16:creationId xmlns:a16="http://schemas.microsoft.com/office/drawing/2014/main" id="{19C05498-F6F9-432E-9A7B-1D572541821E}"/>
                </a:ext>
              </a:extLst>
            </p:cNvPr>
            <p:cNvSpPr/>
            <p:nvPr/>
          </p:nvSpPr>
          <p:spPr>
            <a:xfrm>
              <a:off x="6176714" y="3435158"/>
              <a:ext cx="253622" cy="25362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latinLnBrk="0">
                <a:spcAft>
                  <a:spcPts val="600"/>
                </a:spcAft>
              </a:pPr>
              <a:r>
                <a:rPr lang="en-US" sz="1999" dirty="0">
                  <a:solidFill>
                    <a:schemeClr val="bg1"/>
                  </a:solidFill>
                  <a:latin typeface="SamsungOne-700" panose="020B0803030303020204" pitchFamily="34" charset="0"/>
                  <a:ea typeface="SamsungOne-700" panose="020B0803030303020204" pitchFamily="34" charset="0"/>
                </a:rPr>
                <a:t>+</a:t>
              </a:r>
            </a:p>
          </p:txBody>
        </p:sp>
        <p:sp>
          <p:nvSpPr>
            <p:cNvPr id="29" name="타원 28">
              <a:extLst>
                <a:ext uri="{FF2B5EF4-FFF2-40B4-BE49-F238E27FC236}">
                  <a16:creationId xmlns:a16="http://schemas.microsoft.com/office/drawing/2014/main" id="{56410573-F98C-49B1-96A2-FCABBDF020BA}"/>
                </a:ext>
              </a:extLst>
            </p:cNvPr>
            <p:cNvSpPr/>
            <p:nvPr/>
          </p:nvSpPr>
          <p:spPr>
            <a:xfrm>
              <a:off x="7554034" y="3435158"/>
              <a:ext cx="253622" cy="25362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latinLnBrk="0">
                <a:spcAft>
                  <a:spcPts val="600"/>
                </a:spcAft>
              </a:pPr>
              <a:r>
                <a:rPr lang="en-US" sz="1999" dirty="0">
                  <a:solidFill>
                    <a:schemeClr val="bg1"/>
                  </a:solidFill>
                  <a:latin typeface="SamsungOne-700" panose="020B0803030303020204" pitchFamily="34" charset="0"/>
                  <a:ea typeface="SamsungOne-700" panose="020B0803030303020204" pitchFamily="34" charset="0"/>
                </a:rPr>
                <a:t>-</a:t>
              </a:r>
            </a:p>
          </p:txBody>
        </p:sp>
        <p:pic>
          <p:nvPicPr>
            <p:cNvPr id="6" name="그림 5">
              <a:extLst>
                <a:ext uri="{FF2B5EF4-FFF2-40B4-BE49-F238E27FC236}">
                  <a16:creationId xmlns:a16="http://schemas.microsoft.com/office/drawing/2014/main" id="{54A2B756-216B-4384-A667-174AB87127A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241" b="91379" l="9268" r="89268">
                          <a14:foregroundMark x1="52683" y1="7586" x2="52683" y2="7586"/>
                          <a14:foregroundMark x1="46341" y1="91379" x2="46341" y2="91379"/>
                        </a14:backgroundRemoval>
                      </a14:imgEffect>
                    </a14:imgLayer>
                  </a14:imgProps>
                </a:ext>
              </a:extLst>
            </a:blip>
            <a:stretch>
              <a:fillRect/>
            </a:stretch>
          </p:blipFill>
          <p:spPr>
            <a:xfrm>
              <a:off x="6303525" y="2771712"/>
              <a:ext cx="1334200" cy="1887404"/>
            </a:xfrm>
            <a:prstGeom prst="rect">
              <a:avLst/>
            </a:prstGeom>
          </p:spPr>
        </p:pic>
      </p:grpSp>
      <p:sp>
        <p:nvSpPr>
          <p:cNvPr id="20"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Đầu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số</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29844869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pic>
        <p:nvPicPr>
          <p:cNvPr id="28674" name="Picture 2" descr="Raspberry Pi 4 Model B GPIO Pinout Diagram | element14 | Raspberry Pi">
            <a:extLst>
              <a:ext uri="{FF2B5EF4-FFF2-40B4-BE49-F238E27FC236}">
                <a16:creationId xmlns:a16="http://schemas.microsoft.com/office/drawing/2014/main" id="{72E8817C-92A3-4E5E-A078-75914C97F9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3825" y="1442621"/>
            <a:ext cx="3280775" cy="4796261"/>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Đầu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số</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grpSp>
        <p:nvGrpSpPr>
          <p:cNvPr id="2" name="그룹 1"/>
          <p:cNvGrpSpPr/>
          <p:nvPr/>
        </p:nvGrpSpPr>
        <p:grpSpPr>
          <a:xfrm>
            <a:off x="1054108" y="1310399"/>
            <a:ext cx="3765552" cy="4928486"/>
            <a:chOff x="558808" y="1272299"/>
            <a:chExt cx="3765552" cy="4928486"/>
          </a:xfrm>
        </p:grpSpPr>
        <p:pic>
          <p:nvPicPr>
            <p:cNvPr id="28676" name="Picture 4" descr="CanaKit Raspberry Pi 4 Basic Kit PI4-4GB-K102-RT - Best Buy">
              <a:extLst>
                <a:ext uri="{FF2B5EF4-FFF2-40B4-BE49-F238E27FC236}">
                  <a16:creationId xmlns:a16="http://schemas.microsoft.com/office/drawing/2014/main" id="{3C227CA1-45DE-4501-B7EA-B50F30B759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77853" y="2772857"/>
              <a:ext cx="4130063" cy="2725787"/>
            </a:xfrm>
            <a:prstGeom prst="rect">
              <a:avLst/>
            </a:prstGeom>
            <a:noFill/>
            <a:extLst>
              <a:ext uri="{909E8E84-426E-40DD-AFC4-6F175D3DCCD1}">
                <a14:hiddenFill xmlns:a14="http://schemas.microsoft.com/office/drawing/2010/main">
                  <a:solidFill>
                    <a:srgbClr val="FFFFFF"/>
                  </a:solidFill>
                </a14:hiddenFill>
              </a:ext>
            </a:extLst>
          </p:spPr>
        </p:pic>
        <p:sp>
          <p:nvSpPr>
            <p:cNvPr id="21" name="모서리가 둥근 직사각형 5">
              <a:extLst>
                <a:ext uri="{FF2B5EF4-FFF2-40B4-BE49-F238E27FC236}">
                  <a16:creationId xmlns:a16="http://schemas.microsoft.com/office/drawing/2014/main" id="{BF433587-3C33-4757-B29D-0ED2CD17307B}"/>
                </a:ext>
              </a:extLst>
            </p:cNvPr>
            <p:cNvSpPr/>
            <p:nvPr/>
          </p:nvSpPr>
          <p:spPr>
            <a:xfrm>
              <a:off x="3329194" y="2311766"/>
              <a:ext cx="418565" cy="249186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fontAlgn="base" latinLnBrk="0">
                <a:spcBef>
                  <a:spcPct val="0"/>
                </a:spcBef>
                <a:spcAft>
                  <a:spcPct val="0"/>
                </a:spcAft>
                <a:defRPr/>
              </a:pPr>
              <a:endParaRPr kumimoji="1" lang="ko-KR" altLang="en-US" sz="1401">
                <a:solidFill>
                  <a:srgbClr val="000000"/>
                </a:solidFill>
                <a:latin typeface="-윤고딕330" panose="02030504000101010101" pitchFamily="18" charset="-127"/>
                <a:ea typeface="-윤고딕330" panose="02030504000101010101" pitchFamily="18" charset="-127"/>
              </a:endParaRPr>
            </a:p>
          </p:txBody>
        </p:sp>
        <p:sp>
          <p:nvSpPr>
            <p:cNvPr id="24" name="직사각형 23">
              <a:extLst>
                <a:ext uri="{FF2B5EF4-FFF2-40B4-BE49-F238E27FC236}">
                  <a16:creationId xmlns:a16="http://schemas.microsoft.com/office/drawing/2014/main" id="{27484A1E-3E8D-4346-940E-9EF32DDFFC26}"/>
                </a:ext>
              </a:extLst>
            </p:cNvPr>
            <p:cNvSpPr/>
            <p:nvPr/>
          </p:nvSpPr>
          <p:spPr>
            <a:xfrm>
              <a:off x="558808" y="1520835"/>
              <a:ext cx="3765552" cy="46799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2" name="TextBox 21">
              <a:extLst>
                <a:ext uri="{FF2B5EF4-FFF2-40B4-BE49-F238E27FC236}">
                  <a16:creationId xmlns:a16="http://schemas.microsoft.com/office/drawing/2014/main" id="{54E89CE7-85F1-436C-884C-E907B17BD28A}"/>
                </a:ext>
              </a:extLst>
            </p:cNvPr>
            <p:cNvSpPr txBox="1"/>
            <p:nvPr/>
          </p:nvSpPr>
          <p:spPr>
            <a:xfrm>
              <a:off x="1343226" y="1272299"/>
              <a:ext cx="2262158" cy="523477"/>
            </a:xfrm>
            <a:prstGeom prst="rect">
              <a:avLst/>
            </a:prstGeom>
            <a:solidFill>
              <a:schemeClr val="bg1"/>
            </a:solidFill>
          </p:spPr>
          <p:txBody>
            <a:bodyPr wrap="none" rtlCol="0">
              <a:spAutoFit/>
              <a:scene3d>
                <a:camera prst="orthographicFront"/>
                <a:lightRig rig="threePt" dir="t"/>
              </a:scene3d>
              <a:sp3d>
                <a:bevelT w="0" h="6350"/>
                <a:bevelB w="0" h="0"/>
              </a:sp3d>
            </a:bodyPr>
            <a:lstStyle/>
            <a:p>
              <a:pPr latinLnBrk="0">
                <a:defRPr/>
              </a:pP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Các</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chân</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phụ</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trách</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I/O:</a:t>
              </a:r>
            </a:p>
            <a:p>
              <a:pPr latinLnBrk="0">
                <a:defRPr/>
              </a:pP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Hỗ</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trợ</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chân</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SPI, I2C, UART</a:t>
              </a:r>
            </a:p>
          </p:txBody>
        </p:sp>
      </p:grpSp>
    </p:spTree>
    <p:extLst>
      <p:ext uri="{BB962C8B-B14F-4D97-AF65-F5344CB8AC3E}">
        <p14:creationId xmlns:p14="http://schemas.microsoft.com/office/powerpoint/2010/main" val="3624105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descr="CanaKit Raspberry Pi 4 Basic Kit PI4-4GB-K102-RT - Best Buy">
            <a:extLst>
              <a:ext uri="{FF2B5EF4-FFF2-40B4-BE49-F238E27FC236}">
                <a16:creationId xmlns:a16="http://schemas.microsoft.com/office/drawing/2014/main" id="{F8180B21-052C-411A-82C2-8607E98141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377909" y="3551984"/>
            <a:ext cx="2750275" cy="1815144"/>
          </a:xfrm>
          <a:prstGeom prst="rect">
            <a:avLst/>
          </a:prstGeom>
          <a:noFill/>
          <a:extLst>
            <a:ext uri="{909E8E84-426E-40DD-AFC4-6F175D3DCCD1}">
              <a14:hiddenFill xmlns:a14="http://schemas.microsoft.com/office/drawing/2010/main">
                <a:solidFill>
                  <a:srgbClr val="FFFFFF"/>
                </a:solidFill>
              </a14:hiddenFill>
            </a:ext>
          </a:extLst>
        </p:spPr>
      </p:pic>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2" name="직사각형 11">
            <a:extLst>
              <a:ext uri="{FF2B5EF4-FFF2-40B4-BE49-F238E27FC236}">
                <a16:creationId xmlns:a16="http://schemas.microsoft.com/office/drawing/2014/main" id="{D908D64A-14D4-420F-8077-C51D89B6048A}"/>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GPIO</a:t>
            </a:r>
          </a:p>
        </p:txBody>
      </p:sp>
      <p:sp>
        <p:nvSpPr>
          <p:cNvPr id="52" name="TextBox 51">
            <a:extLst>
              <a:ext uri="{FF2B5EF4-FFF2-40B4-BE49-F238E27FC236}">
                <a16:creationId xmlns:a16="http://schemas.microsoft.com/office/drawing/2014/main" id="{C39F6644-1ECB-4A76-BC42-EC4E92FD38D9}"/>
              </a:ext>
            </a:extLst>
          </p:cNvPr>
          <p:cNvSpPr txBox="1"/>
          <p:nvPr/>
        </p:nvSpPr>
        <p:spPr>
          <a:xfrm>
            <a:off x="-1676400" y="1736847"/>
            <a:ext cx="12014200" cy="338682"/>
          </a:xfrm>
          <a:prstGeom prst="rect">
            <a:avLst/>
          </a:prstGeom>
          <a:noFill/>
        </p:spPr>
        <p:txBody>
          <a:bodyPr wrap="square" rtlCol="0">
            <a:spAutoFit/>
            <a:scene3d>
              <a:camera prst="orthographicFront"/>
              <a:lightRig rig="threePt" dir="t"/>
            </a:scene3d>
            <a:sp3d>
              <a:bevelT w="0" h="6350"/>
              <a:bevelB w="0" h="0"/>
            </a:sp3d>
          </a:bodyPr>
          <a:lstStyle/>
          <a:p>
            <a:pPr algn="ctr" latinLnBrk="0">
              <a:defRPr/>
            </a:pPr>
            <a:r>
              <a:rPr lang="vi-VN" altLang="ko-KR" sz="1601" dirty="0">
                <a:solidFill>
                  <a:schemeClr val="tx1">
                    <a:lumMod val="85000"/>
                    <a:lumOff val="15000"/>
                  </a:schemeClr>
                </a:solidFill>
                <a:latin typeface="SamsungOne-700" panose="020B0803030303020204" pitchFamily="34" charset="0"/>
                <a:ea typeface="SamsungOne-700" panose="020B0803030303020204" pitchFamily="34" charset="0"/>
              </a:rPr>
              <a:t>Một trong các thư viện GPIO:</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vi-VN" altLang="ko-KR" sz="1601" dirty="0">
                <a:solidFill>
                  <a:schemeClr val="tx1">
                    <a:lumMod val="85000"/>
                    <a:lumOff val="15000"/>
                  </a:schemeClr>
                </a:solidFill>
                <a:latin typeface="SamsungOne-700" panose="020B0803030303020204" pitchFamily="34" charset="0"/>
                <a:ea typeface="SamsungOne-700" panose="020B0803030303020204" pitchFamily="34" charset="0"/>
              </a:rPr>
              <a:t>Quy định số chân để nối với Arduino</a:t>
            </a:r>
          </a:p>
        </p:txBody>
      </p:sp>
      <p:sp>
        <p:nvSpPr>
          <p:cNvPr id="15" name="모서리가 둥근 직사각형 5">
            <a:extLst>
              <a:ext uri="{FF2B5EF4-FFF2-40B4-BE49-F238E27FC236}">
                <a16:creationId xmlns:a16="http://schemas.microsoft.com/office/drawing/2014/main" id="{110F68D9-465C-41C1-9339-DDE23DB8BD1B}"/>
              </a:ext>
            </a:extLst>
          </p:cNvPr>
          <p:cNvSpPr/>
          <p:nvPr/>
        </p:nvSpPr>
        <p:spPr>
          <a:xfrm>
            <a:off x="3422576" y="3141818"/>
            <a:ext cx="271272" cy="1912787"/>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threePt" dir="t"/>
            </a:scene3d>
            <a:sp3d>
              <a:bevelT w="0" h="6350"/>
              <a:bevelB w="0" h="0"/>
            </a:sp3d>
          </a:bodyPr>
          <a:lstStyle/>
          <a:p>
            <a:pPr algn="ctr" latinLnBrk="0"/>
            <a:endParaRPr lang="ko-KR" altLang="en-US" sz="1799">
              <a:latin typeface="KoPub돋움체 Bold" panose="02020603020101020101" pitchFamily="18" charset="-127"/>
              <a:ea typeface="KoPub돋움체 Bold" panose="02020603020101020101" pitchFamily="18" charset="-127"/>
            </a:endParaRPr>
          </a:p>
        </p:txBody>
      </p:sp>
      <p:sp>
        <p:nvSpPr>
          <p:cNvPr id="53" name="자유형: 도형 52">
            <a:extLst>
              <a:ext uri="{FF2B5EF4-FFF2-40B4-BE49-F238E27FC236}">
                <a16:creationId xmlns:a16="http://schemas.microsoft.com/office/drawing/2014/main" id="{41FF1415-D3BC-4CA7-8B65-C07A844DF38D}"/>
              </a:ext>
            </a:extLst>
          </p:cNvPr>
          <p:cNvSpPr/>
          <p:nvPr/>
        </p:nvSpPr>
        <p:spPr>
          <a:xfrm>
            <a:off x="3689109" y="2377476"/>
            <a:ext cx="975031" cy="3769540"/>
          </a:xfrm>
          <a:custGeom>
            <a:avLst/>
            <a:gdLst>
              <a:gd name="connsiteX0" fmla="*/ 0 w 853440"/>
              <a:gd name="connsiteY0" fmla="*/ 662940 h 3299460"/>
              <a:gd name="connsiteX1" fmla="*/ 0 w 853440"/>
              <a:gd name="connsiteY1" fmla="*/ 2369820 h 3299460"/>
              <a:gd name="connsiteX2" fmla="*/ 853440 w 853440"/>
              <a:gd name="connsiteY2" fmla="*/ 3299460 h 3299460"/>
              <a:gd name="connsiteX3" fmla="*/ 845820 w 853440"/>
              <a:gd name="connsiteY3" fmla="*/ 0 h 3299460"/>
              <a:gd name="connsiteX4" fmla="*/ 0 w 853440"/>
              <a:gd name="connsiteY4" fmla="*/ 662940 h 32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440" h="3299460">
                <a:moveTo>
                  <a:pt x="0" y="662940"/>
                </a:moveTo>
                <a:lnTo>
                  <a:pt x="0" y="2369820"/>
                </a:lnTo>
                <a:lnTo>
                  <a:pt x="853440" y="3299460"/>
                </a:lnTo>
                <a:lnTo>
                  <a:pt x="845820" y="0"/>
                </a:lnTo>
                <a:lnTo>
                  <a:pt x="0" y="662940"/>
                </a:lnTo>
                <a:close/>
              </a:path>
            </a:pathLst>
          </a:custGeom>
          <a:gradFill>
            <a:gsLst>
              <a:gs pos="0">
                <a:schemeClr val="bg1">
                  <a:lumMod val="75000"/>
                  <a:alpha val="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endParaRPr lang="en-US" sz="1799"/>
          </a:p>
        </p:txBody>
      </p:sp>
      <p:pic>
        <p:nvPicPr>
          <p:cNvPr id="5" name="그림 4">
            <a:extLst>
              <a:ext uri="{FF2B5EF4-FFF2-40B4-BE49-F238E27FC236}">
                <a16:creationId xmlns:a16="http://schemas.microsoft.com/office/drawing/2014/main" id="{953C755A-648E-46D1-8655-49D88F5798FC}"/>
              </a:ext>
            </a:extLst>
          </p:cNvPr>
          <p:cNvPicPr>
            <a:picLocks noChangeAspect="1"/>
          </p:cNvPicPr>
          <p:nvPr/>
        </p:nvPicPr>
        <p:blipFill rotWithShape="1">
          <a:blip r:embed="rId4">
            <a:clrChange>
              <a:clrFrom>
                <a:srgbClr val="FAFAFA"/>
              </a:clrFrom>
              <a:clrTo>
                <a:srgbClr val="FAFAFA">
                  <a:alpha val="0"/>
                </a:srgbClr>
              </a:clrTo>
            </a:clrChange>
          </a:blip>
          <a:srcRect l="5635" t="3163" r="5591" b="11399"/>
          <a:stretch/>
        </p:blipFill>
        <p:spPr>
          <a:xfrm>
            <a:off x="4699009" y="2095283"/>
            <a:ext cx="2371501" cy="4141772"/>
          </a:xfrm>
          <a:prstGeom prst="rect">
            <a:avLst/>
          </a:prstGeom>
        </p:spPr>
      </p:pic>
      <p:sp>
        <p:nvSpPr>
          <p:cNvPr id="13"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Đầu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số</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475135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55" name="직사각형 54">
            <a:extLst>
              <a:ext uri="{FF2B5EF4-FFF2-40B4-BE49-F238E27FC236}">
                <a16:creationId xmlns:a16="http://schemas.microsoft.com/office/drawing/2014/main" id="{07715F94-6E70-4F41-846C-27DE4AEED27D}"/>
              </a:ext>
            </a:extLst>
          </p:cNvPr>
          <p:cNvSpPr/>
          <p:nvPr/>
        </p:nvSpPr>
        <p:spPr>
          <a:xfrm>
            <a:off x="712189" y="1751856"/>
            <a:ext cx="8487381" cy="2001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Thường có hai trạng thái chân là vào và ra nhưng không tồn tại cả hai trạng thái cùng một thời điểm.</a:t>
            </a:r>
          </a:p>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Lập trình viên thường phải tự quy định cổng vào và ra cũng như lắp đặt GPIO để sử dụng.</a:t>
            </a:r>
          </a:p>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Ở phần cứng, chân đầu ra luôn có cùng giá trị, 1 hoặc 0, trừ khi thay đổi giá trị đầu ra trong chương trình. Những chân này được gọi là “chốt”.</a:t>
            </a:r>
          </a:p>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Do cả bộ nhớ và thanh ghi đều là kiểu khóa nên chúng có cùng giá trị trừ khi được thay đổi (hay còn gọi là flip-flop).</a:t>
            </a:r>
          </a:p>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Ngược lại, trạng thái phần cứng của đầu vào không được khóa. → Nếu ​​gán đầu vào là 1 hoặc 0 thì khi trình cấp dữ liệu xuất ra một giá trị, nó sẽ mâu thuẫn với giá trị hiện có. Trạng thái này sẽ khác nhau ở phần cứng khác nhau.</a:t>
            </a:r>
          </a:p>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Chân đầu vào phải có trạng thái trở kháng cao để tiếp nhận dữ liệu đầu vào từ thiết bị khác.</a:t>
            </a:r>
          </a:p>
        </p:txBody>
      </p:sp>
      <p:sp>
        <p:nvSpPr>
          <p:cNvPr id="56" name="직사각형 55">
            <a:extLst>
              <a:ext uri="{FF2B5EF4-FFF2-40B4-BE49-F238E27FC236}">
                <a16:creationId xmlns:a16="http://schemas.microsoft.com/office/drawing/2014/main" id="{091C699B-B9FA-4C3F-9265-8A6B64FD6BBC}"/>
              </a:ext>
            </a:extLst>
          </p:cNvPr>
          <p:cNvSpPr/>
          <p:nvPr/>
        </p:nvSpPr>
        <p:spPr>
          <a:xfrm>
            <a:off x="580400" y="1521746"/>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Cổng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vào</a:t>
            </a:r>
            <a:r>
              <a:rPr lang="en-US" altLang="ko-KR" sz="1401" dirty="0">
                <a:solidFill>
                  <a:schemeClr val="tx1"/>
                </a:solidFill>
                <a:latin typeface="SamsungOne-400" panose="020B0503030303020204" pitchFamily="34" charset="0"/>
                <a:ea typeface="SamsungOne-400" panose="020B0503030303020204" pitchFamily="34" charset="0"/>
              </a:rPr>
              <a:t>/</a:t>
            </a:r>
            <a:r>
              <a:rPr lang="en-US" altLang="ko-KR" sz="1401" dirty="0" err="1">
                <a:solidFill>
                  <a:schemeClr val="tx1"/>
                </a:solidFill>
                <a:latin typeface="SamsungOne-400" panose="020B0503030303020204" pitchFamily="34" charset="0"/>
                <a:ea typeface="SamsungOne-400" panose="020B0503030303020204" pitchFamily="34" charset="0"/>
              </a:rPr>
              <a:t>ra</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vạn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năng</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7"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Đầu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số</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3526646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 name="직사각형 5">
            <a:extLst>
              <a:ext uri="{FF2B5EF4-FFF2-40B4-BE49-F238E27FC236}">
                <a16:creationId xmlns:a16="http://schemas.microsoft.com/office/drawing/2014/main" id="{6F6ED51C-119F-4872-A298-E5E05D160899}"/>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High-Z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trở</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kháng</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cao</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a:t>
            </a:r>
          </a:p>
        </p:txBody>
      </p:sp>
      <p:sp>
        <p:nvSpPr>
          <p:cNvPr id="10" name="직사각형 6">
            <a:extLst>
              <a:ext uri="{FF2B5EF4-FFF2-40B4-BE49-F238E27FC236}">
                <a16:creationId xmlns:a16="http://schemas.microsoft.com/office/drawing/2014/main" id="{41E7A9C5-21B4-2F4C-AA41-682F2FA16C65}"/>
              </a:ext>
            </a:extLst>
          </p:cNvPr>
          <p:cNvSpPr/>
          <p:nvPr/>
        </p:nvSpPr>
        <p:spPr>
          <a:xfrm>
            <a:off x="580400" y="1944543"/>
            <a:ext cx="8619172" cy="903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Là trạng thái chấp nhận đầu ra của thiết bị khác mà không chịu ảnh hưởng của đầu vào.</a:t>
            </a:r>
          </a:p>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Nếu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thiết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bị</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khác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cao</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thì</a:t>
            </a:r>
            <a:r>
              <a:rPr lang="en-US" altLang="ko-KR" sz="1401" dirty="0">
                <a:solidFill>
                  <a:schemeClr val="tx1"/>
                </a:solidFill>
                <a:latin typeface="SamsungOne-400" panose="020B0503030303020204" pitchFamily="34" charset="0"/>
                <a:ea typeface="SamsungOne-400" panose="020B0503030303020204" pitchFamily="34" charset="0"/>
              </a:rPr>
              <a:t> I </a:t>
            </a:r>
            <a:r>
              <a:rPr lang="en-US" altLang="ko-KR" sz="1401" dirty="0" err="1">
                <a:solidFill>
                  <a:schemeClr val="tx1"/>
                </a:solidFill>
                <a:latin typeface="SamsungOne-400" panose="020B0503030303020204" pitchFamily="34" charset="0"/>
                <a:ea typeface="SamsungOne-400" panose="020B0503030303020204" pitchFamily="34" charset="0"/>
              </a:rPr>
              <a:t>cũng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sẽ</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cao</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Nếu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thấp</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thì</a:t>
            </a:r>
            <a:r>
              <a:rPr lang="en-US" altLang="ko-KR" sz="1401" dirty="0">
                <a:solidFill>
                  <a:schemeClr val="tx1"/>
                </a:solidFill>
                <a:latin typeface="SamsungOne-400" panose="020B0503030303020204" pitchFamily="34" charset="0"/>
                <a:ea typeface="SamsungOne-400" panose="020B0503030303020204" pitchFamily="34" charset="0"/>
              </a:rPr>
              <a:t> I </a:t>
            </a:r>
            <a:r>
              <a:rPr lang="en-US" altLang="ko-KR" sz="1401" dirty="0" err="1">
                <a:solidFill>
                  <a:schemeClr val="tx1"/>
                </a:solidFill>
                <a:latin typeface="SamsungOne-400" panose="020B0503030303020204" pitchFamily="34" charset="0"/>
                <a:ea typeface="SamsungOne-400" panose="020B0503030303020204" pitchFamily="34" charset="0"/>
              </a:rPr>
              <a:t>cũng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sẽ</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thấp</a:t>
            </a:r>
            <a:r>
              <a:rPr lang="en-US" altLang="ko-KR" sz="1401" dirty="0">
                <a:solidFill>
                  <a:schemeClr val="tx1"/>
                </a:solidFill>
                <a:latin typeface="SamsungOne-400" panose="020B0503030303020204" pitchFamily="34" charset="0"/>
                <a:ea typeface="SamsungOne-400" panose="020B0503030303020204" pitchFamily="34" charset="0"/>
              </a:rPr>
              <a:t>.</a:t>
            </a:r>
          </a:p>
          <a:p>
            <a:pPr>
              <a:spcAft>
                <a:spcPts val="1000"/>
              </a:spcAft>
              <a:buSzPct val="120000"/>
              <a:defRPr/>
            </a:pP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9242A7B7-F58A-6F45-9998-F53987D28AEA}"/>
              </a:ext>
            </a:extLst>
          </p:cNvPr>
          <p:cNvSpPr/>
          <p:nvPr/>
        </p:nvSpPr>
        <p:spPr>
          <a:xfrm>
            <a:off x="712185" y="2518775"/>
            <a:ext cx="8195845"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digital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ba</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trạng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thái</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[High, Low, High-Z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kháng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cao</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8" name="직사각형 18">
            <a:extLst>
              <a:ext uri="{FF2B5EF4-FFF2-40B4-BE49-F238E27FC236}">
                <a16:creationId xmlns:a16="http://schemas.microsoft.com/office/drawing/2014/main" id="{FDBCCCD9-3D61-4AED-A85D-EB4EB056EEDD}"/>
              </a:ext>
            </a:extLst>
          </p:cNvPr>
          <p:cNvSpPr/>
          <p:nvPr/>
        </p:nvSpPr>
        <p:spPr>
          <a:xfrm>
            <a:off x="416136" y="444878"/>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Đầu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vào</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số</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mạch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điện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2257010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Raspberry có thể làm được những gì?</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6" name="직사각형 15">
            <a:extLst>
              <a:ext uri="{FF2B5EF4-FFF2-40B4-BE49-F238E27FC236}">
                <a16:creationId xmlns:a16="http://schemas.microsoft.com/office/drawing/2014/main" id="{1FC1FC1C-C3A8-4707-8914-4B0977EBF202}"/>
              </a:ext>
            </a:extLst>
          </p:cNvPr>
          <p:cNvSpPr/>
          <p:nvPr/>
        </p:nvSpPr>
        <p:spPr>
          <a:xfrm>
            <a:off x="712189" y="2525400"/>
            <a:ext cx="8487381" cy="125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Phần mềm có thể trực tiếp điều khiển phần cứng như cảm biến và động cơ.</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Nhiều dự án điện toán vật lý khác nhau đang được triển khai cho học sinh.</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Robot, máy bay quadcopter, cảm biến cửa, v.v.</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Máy tính thông thường thiếu cổng GPIO</a:t>
            </a:r>
          </a:p>
        </p:txBody>
      </p:sp>
      <p:sp>
        <p:nvSpPr>
          <p:cNvPr id="18" name="직사각형 17">
            <a:extLst>
              <a:ext uri="{FF2B5EF4-FFF2-40B4-BE49-F238E27FC236}">
                <a16:creationId xmlns:a16="http://schemas.microsoft.com/office/drawing/2014/main" id="{090C4B14-1E14-4B7C-BD22-33499E66F64E}"/>
              </a:ext>
            </a:extLst>
          </p:cNvPr>
          <p:cNvSpPr/>
          <p:nvPr/>
        </p:nvSpPr>
        <p:spPr>
          <a:xfrm>
            <a:off x="712189" y="4427969"/>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Lý tưởng để thực hiện đa phương tiện và đồ họa 3D mạnh mẽ</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Dễ dàng phát triển trò chơi khi sử dụng Scratch</a:t>
            </a:r>
          </a:p>
        </p:txBody>
      </p:sp>
      <p:sp>
        <p:nvSpPr>
          <p:cNvPr id="20" name="직사각형 19">
            <a:extLst>
              <a:ext uri="{FF2B5EF4-FFF2-40B4-BE49-F238E27FC236}">
                <a16:creationId xmlns:a16="http://schemas.microsoft.com/office/drawing/2014/main" id="{BA2C7DB3-D177-4B66-8D14-2C19622CEA40}"/>
              </a:ext>
            </a:extLst>
          </p:cNvPr>
          <p:cNvSpPr/>
          <p:nvPr/>
        </p:nvSpPr>
        <p:spPr>
          <a:xfrm>
            <a:off x="580400" y="3838366"/>
            <a:ext cx="8619172" cy="559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Sử dụng như một trung tâm truyền thông</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Làm nền tảng phát triển trò chơi</a:t>
            </a:r>
          </a:p>
        </p:txBody>
      </p:sp>
      <p:sp>
        <p:nvSpPr>
          <p:cNvPr id="22" name="직사각형 21">
            <a:extLst>
              <a:ext uri="{FF2B5EF4-FFF2-40B4-BE49-F238E27FC236}">
                <a16:creationId xmlns:a16="http://schemas.microsoft.com/office/drawing/2014/main" id="{CA184BC6-5206-45D0-9337-9483133A35C5}"/>
              </a:ext>
            </a:extLst>
          </p:cNvPr>
          <p:cNvSpPr/>
          <p:nvPr/>
        </p:nvSpPr>
        <p:spPr>
          <a:xfrm>
            <a:off x="565158" y="1917052"/>
            <a:ext cx="8619172" cy="559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Máy tính cực nhỏ nhưng rất đa năng</a:t>
            </a:r>
          </a:p>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Đ</a:t>
            </a:r>
            <a:r>
              <a:rPr lang="vi-VN" altLang="ko-KR" sz="1401" dirty="0">
                <a:solidFill>
                  <a:schemeClr val="tx1"/>
                </a:solidFill>
                <a:latin typeface="SamsungOne-400" panose="020B0503030303020204" pitchFamily="34" charset="0"/>
                <a:ea typeface="SamsungOne-400" panose="020B0503030303020204" pitchFamily="34" charset="0"/>
              </a:rPr>
              <a:t>ược sử dụng cho máy tính vật lý</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9"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34784393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điện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2.1. </a:t>
            </a:r>
            <a:r>
              <a:rPr lang="en-US" altLang="ko-KR" sz="1799" dirty="0" err="1">
                <a:solidFill>
                  <a:srgbClr val="A6A6A6"/>
                </a:solidFill>
                <a:latin typeface="SamsungOne-400" panose="020B0503030303020204" pitchFamily="34" charset="0"/>
                <a:ea typeface="SamsungOne-400" panose="020B0503030303020204" pitchFamily="34" charset="0"/>
              </a:rPr>
              <a:t>Đầu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mạch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điện</a:t>
            </a:r>
            <a:r>
              <a:rPr lang="en-US" altLang="ko-KR" sz="1799" dirty="0">
                <a:solidFill>
                  <a:srgbClr val="A6A6A6"/>
                </a:solidFill>
                <a:latin typeface="SamsungOne-400" panose="020B0503030303020204" pitchFamily="34" charset="0"/>
                <a:ea typeface="SamsungOne-400" panose="020B0503030303020204" pitchFamily="34" charset="0"/>
              </a:rPr>
              <a:t> </a:t>
            </a: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2.2.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Đèn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LED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2.3.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siêu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âm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2.4. </a:t>
            </a:r>
            <a:r>
              <a:rPr lang="en-US" altLang="ko-KR" sz="1799" dirty="0" err="1">
                <a:solidFill>
                  <a:srgbClr val="A6A6A6"/>
                </a:solidFill>
                <a:latin typeface="SamsungOne-400" panose="020B0503030303020204" pitchFamily="34" charset="0"/>
                <a:ea typeface="SamsungOne-400" panose="020B0503030303020204" pitchFamily="34" charset="0"/>
              </a:rPr>
              <a:t>Màn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hình</a:t>
            </a:r>
            <a:r>
              <a:rPr lang="en-US" altLang="ko-KR" sz="1799" dirty="0">
                <a:solidFill>
                  <a:srgbClr val="A6A6A6"/>
                </a:solidFill>
                <a:latin typeface="SamsungOne-400" panose="020B0503030303020204" pitchFamily="34" charset="0"/>
                <a:ea typeface="SamsungOne-400" panose="020B0503030303020204" pitchFamily="34" charset="0"/>
              </a:rPr>
              <a:t> 7 </a:t>
            </a:r>
            <a:r>
              <a:rPr lang="en-US" altLang="ko-KR" sz="1799" dirty="0" err="1">
                <a:solidFill>
                  <a:srgbClr val="A6A6A6"/>
                </a:solidFill>
                <a:latin typeface="SamsungOne-400" panose="020B0503030303020204" pitchFamily="34" charset="0"/>
                <a:ea typeface="SamsungOne-400" panose="020B0503030303020204" pitchFamily="34" charset="0"/>
              </a:rPr>
              <a:t>đoạn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đèn</a:t>
            </a:r>
            <a:r>
              <a:rPr lang="en-US" altLang="ko-KR" sz="1799" dirty="0">
                <a:solidFill>
                  <a:srgbClr val="A6A6A6"/>
                </a:solidFill>
                <a:latin typeface="SamsungOne-400" panose="020B0503030303020204" pitchFamily="34" charset="0"/>
                <a:ea typeface="SamsungOne-400" panose="020B0503030303020204" pitchFamily="34" charset="0"/>
              </a:rPr>
              <a:t> LED 4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a:t>
            </a:r>
          </a:p>
        </p:txBody>
      </p:sp>
      <p:sp>
        <p:nvSpPr>
          <p:cNvPr id="5" name="직사각형 4">
            <a:extLst>
              <a:ext uri="{FF2B5EF4-FFF2-40B4-BE49-F238E27FC236}">
                <a16:creationId xmlns:a16="http://schemas.microsoft.com/office/drawing/2014/main" id="{D0810496-60D5-44E1-B562-6ADD08E45F91}"/>
              </a:ext>
            </a:extLst>
          </p:cNvPr>
          <p:cNvSpPr/>
          <p:nvPr/>
        </p:nvSpPr>
        <p:spPr>
          <a:xfrm>
            <a:off x="5162257"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2.5.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nhiệt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độ-độ</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ẩm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2.6. </a:t>
            </a:r>
            <a:r>
              <a:rPr lang="en-US" altLang="ko-KR" sz="1799" dirty="0" err="1">
                <a:solidFill>
                  <a:srgbClr val="A6A6A6"/>
                </a:solidFill>
                <a:latin typeface="SamsungOne-400" panose="020B0503030303020204" pitchFamily="34" charset="0"/>
                <a:ea typeface="SamsungOne-400" panose="020B0503030303020204" pitchFamily="34" charset="0"/>
              </a:rPr>
              <a:t>Lập</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trình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điều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khiển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chính</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2.7. </a:t>
            </a:r>
            <a:r>
              <a:rPr lang="en-US" altLang="ko-KR" sz="1799" dirty="0" err="1">
                <a:solidFill>
                  <a:srgbClr val="A6A6A6"/>
                </a:solidFill>
                <a:latin typeface="SamsungOne-400" panose="020B0503030303020204" pitchFamily="34" charset="0"/>
                <a:ea typeface="SamsungOne-400" panose="020B0503030303020204" pitchFamily="34" charset="0"/>
              </a:rPr>
              <a:t>Chuẩn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giao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tiếp</a:t>
            </a:r>
            <a:r>
              <a:rPr lang="en-US" altLang="ko-KR" sz="1799" dirty="0">
                <a:solidFill>
                  <a:srgbClr val="A6A6A6"/>
                </a:solidFill>
                <a:latin typeface="SamsungOne-400" panose="020B0503030303020204" pitchFamily="34" charset="0"/>
                <a:ea typeface="SamsungOne-400" panose="020B0503030303020204" pitchFamily="34" charset="0"/>
              </a:rPr>
              <a:t> UART</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2.8. </a:t>
            </a:r>
            <a:r>
              <a:rPr lang="en-US" altLang="ko-KR" sz="1799" dirty="0" err="1">
                <a:solidFill>
                  <a:srgbClr val="A6A6A6"/>
                </a:solidFill>
                <a:latin typeface="SamsungOne-400" panose="020B0503030303020204" pitchFamily="34" charset="0"/>
                <a:ea typeface="SamsungOne-400" panose="020B0503030303020204" pitchFamily="34" charset="0"/>
              </a:rPr>
              <a:t>Chế</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tạo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thiết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bị</a:t>
            </a:r>
            <a:endParaRPr lang="en-US" altLang="ko-KR" sz="1799"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225502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44879"/>
            <a:ext cx="5824317"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Đèn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LED </a:t>
            </a:r>
          </a:p>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 name="직사각형 5">
            <a:extLst>
              <a:ext uri="{FF2B5EF4-FFF2-40B4-BE49-F238E27FC236}">
                <a16:creationId xmlns:a16="http://schemas.microsoft.com/office/drawing/2014/main" id="{6F6ED51C-119F-4872-A298-E5E05D160899}"/>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Hãy</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bật</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đèn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LED!</a:t>
            </a:r>
          </a:p>
        </p:txBody>
      </p:sp>
      <p:grpSp>
        <p:nvGrpSpPr>
          <p:cNvPr id="2" name="그룹 1"/>
          <p:cNvGrpSpPr/>
          <p:nvPr/>
        </p:nvGrpSpPr>
        <p:grpSpPr>
          <a:xfrm>
            <a:off x="3868964" y="3520883"/>
            <a:ext cx="2297112" cy="2187575"/>
            <a:chOff x="5865404" y="3368483"/>
            <a:chExt cx="2297112" cy="2187575"/>
          </a:xfrm>
        </p:grpSpPr>
        <p:grpSp>
          <p:nvGrpSpPr>
            <p:cNvPr id="8" name="그룹 7">
              <a:extLst>
                <a:ext uri="{FF2B5EF4-FFF2-40B4-BE49-F238E27FC236}">
                  <a16:creationId xmlns:a16="http://schemas.microsoft.com/office/drawing/2014/main" id="{032E0B2F-E1F4-4E1E-9C09-49ADA7C4ABE5}"/>
                </a:ext>
              </a:extLst>
            </p:cNvPr>
            <p:cNvGrpSpPr/>
            <p:nvPr/>
          </p:nvGrpSpPr>
          <p:grpSpPr>
            <a:xfrm>
              <a:off x="5867755" y="3497286"/>
              <a:ext cx="2211539" cy="1887405"/>
              <a:chOff x="5872961" y="2771712"/>
              <a:chExt cx="2211538" cy="1887404"/>
            </a:xfrm>
          </p:grpSpPr>
          <p:sp>
            <p:nvSpPr>
              <p:cNvPr id="9" name="TextBox 8">
                <a:extLst>
                  <a:ext uri="{FF2B5EF4-FFF2-40B4-BE49-F238E27FC236}">
                    <a16:creationId xmlns:a16="http://schemas.microsoft.com/office/drawing/2014/main" id="{9A190971-B7EF-4529-A369-B78062955BB0}"/>
                  </a:ext>
                </a:extLst>
              </p:cNvPr>
              <p:cNvSpPr txBox="1"/>
              <p:nvPr/>
            </p:nvSpPr>
            <p:spPr>
              <a:xfrm>
                <a:off x="5872961" y="3780720"/>
                <a:ext cx="861133" cy="338682"/>
              </a:xfrm>
              <a:prstGeom prst="rect">
                <a:avLst/>
              </a:prstGeom>
              <a:noFill/>
            </p:spPr>
            <p:txBody>
              <a:bodyPr wrap="none" rtlCol="0">
                <a:spAutoFit/>
                <a:scene3d>
                  <a:camera prst="orthographicFront"/>
                  <a:lightRig rig="threePt" dir="t"/>
                </a:scene3d>
                <a:sp3d>
                  <a:bevelT w="0" h="6350"/>
                  <a:bevelB w="0" h="0"/>
                </a:sp3d>
              </a:bodyPr>
              <a:lstStyle/>
              <a:p>
                <a:pPr algn="ctr" latinLnBrk="0">
                  <a:defRPr/>
                </a:pP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Mặt</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đất</a:t>
                </a:r>
                <a:endPar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10" name="타원 9">
                <a:extLst>
                  <a:ext uri="{FF2B5EF4-FFF2-40B4-BE49-F238E27FC236}">
                    <a16:creationId xmlns:a16="http://schemas.microsoft.com/office/drawing/2014/main" id="{35380004-4A93-41DF-8B29-B67ED5A712C5}"/>
                  </a:ext>
                </a:extLst>
              </p:cNvPr>
              <p:cNvSpPr/>
              <p:nvPr/>
            </p:nvSpPr>
            <p:spPr>
              <a:xfrm>
                <a:off x="7640711" y="3435158"/>
                <a:ext cx="253622" cy="25362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latinLnBrk="0">
                  <a:spcAft>
                    <a:spcPts val="600"/>
                  </a:spcAft>
                </a:pPr>
                <a:r>
                  <a:rPr lang="en-US" sz="1999" dirty="0">
                    <a:solidFill>
                      <a:schemeClr val="bg1"/>
                    </a:solidFill>
                    <a:latin typeface="SamsungOne-700" panose="020B0803030303020204" pitchFamily="34" charset="0"/>
                    <a:ea typeface="SamsungOne-700" panose="020B0803030303020204" pitchFamily="34" charset="0"/>
                  </a:rPr>
                  <a:t>+</a:t>
                </a:r>
              </a:p>
            </p:txBody>
          </p:sp>
          <p:sp>
            <p:nvSpPr>
              <p:cNvPr id="11" name="타원 10">
                <a:extLst>
                  <a:ext uri="{FF2B5EF4-FFF2-40B4-BE49-F238E27FC236}">
                    <a16:creationId xmlns:a16="http://schemas.microsoft.com/office/drawing/2014/main" id="{48C1D7D3-FE6A-4E2F-93D8-2AEEA8963B8C}"/>
                  </a:ext>
                </a:extLst>
              </p:cNvPr>
              <p:cNvSpPr/>
              <p:nvPr/>
            </p:nvSpPr>
            <p:spPr>
              <a:xfrm>
                <a:off x="6176714" y="3435158"/>
                <a:ext cx="253622" cy="25362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latinLnBrk="0">
                  <a:spcAft>
                    <a:spcPts val="600"/>
                  </a:spcAft>
                </a:pPr>
                <a:r>
                  <a:rPr lang="en-US" sz="1999" dirty="0">
                    <a:solidFill>
                      <a:schemeClr val="bg1"/>
                    </a:solidFill>
                    <a:latin typeface="SamsungOne-700" panose="020B0803030303020204" pitchFamily="34" charset="0"/>
                    <a:ea typeface="SamsungOne-700" panose="020B0803030303020204" pitchFamily="34" charset="0"/>
                  </a:rPr>
                  <a:t>-</a:t>
                </a:r>
              </a:p>
            </p:txBody>
          </p:sp>
          <p:pic>
            <p:nvPicPr>
              <p:cNvPr id="12" name="그림 11">
                <a:extLst>
                  <a:ext uri="{FF2B5EF4-FFF2-40B4-BE49-F238E27FC236}">
                    <a16:creationId xmlns:a16="http://schemas.microsoft.com/office/drawing/2014/main" id="{25520B96-965C-48D9-9F02-5E9AA98B2B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41" b="91379" l="9268" r="89268">
                            <a14:foregroundMark x1="52683" y1="7586" x2="52683" y2="7586"/>
                            <a14:foregroundMark x1="46341" y1="91379" x2="46341" y2="91379"/>
                          </a14:backgroundRemoval>
                        </a14:imgEffect>
                      </a14:imgLayer>
                    </a14:imgProps>
                  </a:ext>
                </a:extLst>
              </a:blip>
              <a:stretch>
                <a:fillRect/>
              </a:stretch>
            </p:blipFill>
            <p:spPr>
              <a:xfrm>
                <a:off x="6303525" y="2771712"/>
                <a:ext cx="1334200" cy="1887404"/>
              </a:xfrm>
              <a:prstGeom prst="rect">
                <a:avLst/>
              </a:prstGeom>
            </p:spPr>
          </p:pic>
          <p:sp>
            <p:nvSpPr>
              <p:cNvPr id="15" name="TextBox 14">
                <a:extLst>
                  <a:ext uri="{FF2B5EF4-FFF2-40B4-BE49-F238E27FC236}">
                    <a16:creationId xmlns:a16="http://schemas.microsoft.com/office/drawing/2014/main" id="{09136CFA-213D-4D82-8F79-D21CBA29FC56}"/>
                  </a:ext>
                </a:extLst>
              </p:cNvPr>
              <p:cNvSpPr txBox="1"/>
              <p:nvPr/>
            </p:nvSpPr>
            <p:spPr>
              <a:xfrm>
                <a:off x="7444580" y="3780720"/>
                <a:ext cx="639919" cy="585032"/>
              </a:xfrm>
              <a:prstGeom prst="rect">
                <a:avLst/>
              </a:prstGeom>
              <a:noFill/>
            </p:spPr>
            <p:txBody>
              <a:bodyPr wrap="none" rtlCol="0">
                <a:spAutoFit/>
                <a:scene3d>
                  <a:camera prst="orthographicFront"/>
                  <a:lightRig rig="threePt" dir="t"/>
                </a:scene3d>
                <a:sp3d>
                  <a:bevelT w="0" h="6350"/>
                  <a:bevelB w="0" h="0"/>
                </a:sp3d>
              </a:bodyPr>
              <a:lstStyle/>
              <a:p>
                <a:pPr algn="ctr" latinLnBrk="0">
                  <a:defRPr/>
                </a:pP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VCC</a:t>
                </a:r>
              </a:p>
              <a:p>
                <a:pPr algn="ctr" latinLnBrk="0">
                  <a:defRPr/>
                </a:pP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GPIO</a:t>
                </a:r>
              </a:p>
            </p:txBody>
          </p:sp>
        </p:grpSp>
        <p:sp>
          <p:nvSpPr>
            <p:cNvPr id="13" name="직사각형 12">
              <a:extLst>
                <a:ext uri="{FF2B5EF4-FFF2-40B4-BE49-F238E27FC236}">
                  <a16:creationId xmlns:a16="http://schemas.microsoft.com/office/drawing/2014/main" id="{10574905-F68E-44A8-9E4B-5FDEAA4C3159}"/>
                </a:ext>
              </a:extLst>
            </p:cNvPr>
            <p:cNvSpPr/>
            <p:nvPr/>
          </p:nvSpPr>
          <p:spPr>
            <a:xfrm>
              <a:off x="5865404" y="3368483"/>
              <a:ext cx="2297112" cy="21875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8" name="직사각형 6">
            <a:extLst>
              <a:ext uri="{FF2B5EF4-FFF2-40B4-BE49-F238E27FC236}">
                <a16:creationId xmlns:a16="http://schemas.microsoft.com/office/drawing/2014/main" id="{241C6C4F-B4CF-7C41-B08C-32CDC883540A}"/>
              </a:ext>
            </a:extLst>
          </p:cNvPr>
          <p:cNvSpPr/>
          <p:nvPr/>
        </p:nvSpPr>
        <p:spPr>
          <a:xfrm>
            <a:off x="572303" y="1944545"/>
            <a:ext cx="6267520" cy="903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5"/>
              </a:buBlip>
              <a:defRPr/>
            </a:pPr>
            <a:r>
              <a:rPr lang="vi-VN" altLang="ko-KR" sz="1401" dirty="0">
                <a:solidFill>
                  <a:schemeClr val="tx1"/>
                </a:solidFill>
                <a:latin typeface="SamsungOne-400" panose="020B0503030303020204" pitchFamily="34" charset="0"/>
                <a:ea typeface="SamsungOne-400" panose="020B0503030303020204" pitchFamily="34" charset="0"/>
              </a:rPr>
              <a:t>GPIO thông thường cũng có đầu ra lên đến 3,3 V</a:t>
            </a:r>
          </a:p>
          <a:p>
            <a:pPr marL="115879" indent="-115879">
              <a:spcAft>
                <a:spcPts val="1000"/>
              </a:spcAft>
              <a:buSzPct val="120000"/>
              <a:buBlip>
                <a:blip r:embed="rId5"/>
              </a:buBlip>
              <a:defRPr/>
            </a:pPr>
            <a:r>
              <a:rPr lang="vi-VN" altLang="ko-KR" sz="1401" dirty="0">
                <a:solidFill>
                  <a:schemeClr val="tx1"/>
                </a:solidFill>
                <a:latin typeface="SamsungOne-400" panose="020B0503030303020204" pitchFamily="34" charset="0"/>
                <a:ea typeface="SamsungOne-400" panose="020B0503030303020204" pitchFamily="34" charset="0"/>
              </a:rPr>
              <a:t>GPIO có thể được mắc và sử dụng làm đầu vào hoặc đầu ra, thay cho VCC</a:t>
            </a:r>
          </a:p>
          <a:p>
            <a:pPr marL="115879" indent="-115879">
              <a:spcAft>
                <a:spcPts val="1000"/>
              </a:spcAft>
              <a:buSzPct val="120000"/>
              <a:buBlip>
                <a:blip r:embed="rId5"/>
              </a:buBlip>
              <a:defRPr/>
            </a:pPr>
            <a:r>
              <a:rPr lang="en-US" altLang="ko-KR" sz="1401" dirty="0" err="1">
                <a:solidFill>
                  <a:schemeClr val="tx1"/>
                </a:solidFill>
                <a:latin typeface="SamsungOne-400" panose="020B0503030303020204" pitchFamily="34" charset="0"/>
                <a:ea typeface="SamsungOne-400" panose="020B0503030303020204" pitchFamily="34" charset="0"/>
              </a:rPr>
              <a:t>Chuẩn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bị</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thực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hành</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trên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đèn</a:t>
            </a:r>
            <a:r>
              <a:rPr lang="en-US" altLang="ko-KR" sz="1401" dirty="0">
                <a:solidFill>
                  <a:schemeClr val="tx1"/>
                </a:solidFill>
                <a:latin typeface="SamsungOne-400" panose="020B0503030303020204" pitchFamily="34" charset="0"/>
                <a:ea typeface="SamsungOne-400" panose="020B0503030303020204" pitchFamily="34" charset="0"/>
              </a:rPr>
              <a:t> LED</a:t>
            </a:r>
          </a:p>
        </p:txBody>
      </p:sp>
      <p:sp>
        <p:nvSpPr>
          <p:cNvPr id="20" name="직사각형 16">
            <a:extLst>
              <a:ext uri="{FF2B5EF4-FFF2-40B4-BE49-F238E27FC236}">
                <a16:creationId xmlns:a16="http://schemas.microsoft.com/office/drawing/2014/main" id="{3F6F2D35-416A-2340-B76A-699374F5E793}"/>
              </a:ext>
            </a:extLst>
          </p:cNvPr>
          <p:cNvSpPr/>
          <p:nvPr/>
        </p:nvSpPr>
        <p:spPr>
          <a:xfrm>
            <a:off x="682694" y="2871751"/>
            <a:ext cx="483321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Raspberry Pi,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Dây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nhảy</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đèn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LED,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cắm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dây</a:t>
            </a:r>
            <a:endPar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814837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 name="직사각형 5">
            <a:extLst>
              <a:ext uri="{FF2B5EF4-FFF2-40B4-BE49-F238E27FC236}">
                <a16:creationId xmlns:a16="http://schemas.microsoft.com/office/drawing/2014/main" id="{6F6ED51C-119F-4872-A298-E5E05D160899}"/>
              </a:ext>
            </a:extLst>
          </p:cNvPr>
          <p:cNvSpPr/>
          <p:nvPr/>
        </p:nvSpPr>
        <p:spPr>
          <a:xfrm>
            <a:off x="450003" y="1375105"/>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vi-VN"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Môi trường thực hành Raspberry Pi</a:t>
            </a:r>
          </a:p>
        </p:txBody>
      </p:sp>
      <p:sp>
        <p:nvSpPr>
          <p:cNvPr id="21" name="직사각형 20">
            <a:extLst>
              <a:ext uri="{FF2B5EF4-FFF2-40B4-BE49-F238E27FC236}">
                <a16:creationId xmlns:a16="http://schemas.microsoft.com/office/drawing/2014/main" id="{014D72F2-F4EC-4531-A82E-450FFFFBFB86}"/>
              </a:ext>
            </a:extLst>
          </p:cNvPr>
          <p:cNvSpPr/>
          <p:nvPr/>
        </p:nvSpPr>
        <p:spPr>
          <a:xfrm>
            <a:off x="4333549" y="2382949"/>
            <a:ext cx="4448659" cy="1107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48" indent="-182548">
              <a:spcAft>
                <a:spcPts val="802"/>
              </a:spcAft>
              <a:buClr>
                <a:srgbClr val="193EB0"/>
              </a:buClr>
              <a:buSzPct val="120000"/>
              <a:buFont typeface="SamsungOne 400" panose="020B0503030303020204" pitchFamily="34" charset="0"/>
              <a:buChar char="‣"/>
              <a:defRP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Bật Raspberry Pi</a:t>
            </a:r>
          </a:p>
          <a:p>
            <a:pPr marL="182548" indent="-182548">
              <a:spcAft>
                <a:spcPts val="802"/>
              </a:spcAft>
              <a:buClr>
                <a:srgbClr val="193EB0"/>
              </a:buClr>
              <a:buSzPct val="120000"/>
              <a:buFont typeface="SamsungOne 400" panose="020B0503030303020204" pitchFamily="34" charset="0"/>
              <a:buChar char="‣"/>
              <a:defRP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Thực thi các thiết bị đầu cuối</a:t>
            </a:r>
          </a:p>
          <a:p>
            <a:pPr marL="182548" indent="-182548">
              <a:spcAft>
                <a:spcPts val="802"/>
              </a:spcAft>
              <a:buClr>
                <a:srgbClr val="193EB0"/>
              </a:buClr>
              <a:buSzPct val="120000"/>
              <a:buFont typeface="SamsungOne 400" panose="020B0503030303020204" pitchFamily="34" charset="0"/>
              <a:buChar char="‣"/>
              <a:defRP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Tạo thư mực</a:t>
            </a:r>
          </a:p>
          <a:p>
            <a:pPr marL="182548" indent="-182548">
              <a:spcAft>
                <a:spcPts val="802"/>
              </a:spcAft>
              <a:buClr>
                <a:srgbClr val="193EB0"/>
              </a:buClr>
              <a:buSzPct val="120000"/>
              <a:buFont typeface="SamsungOne 400" panose="020B0503030303020204" pitchFamily="34" charset="0"/>
              <a:buChar char="‣"/>
              <a:defRP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Nano</a:t>
            </a:r>
          </a:p>
        </p:txBody>
      </p:sp>
      <p:sp>
        <p:nvSpPr>
          <p:cNvPr id="23" name="직사각형 22">
            <a:extLst>
              <a:ext uri="{FF2B5EF4-FFF2-40B4-BE49-F238E27FC236}">
                <a16:creationId xmlns:a16="http://schemas.microsoft.com/office/drawing/2014/main" id="{A4D1262F-B664-4197-9EAD-788D8CB01FD4}"/>
              </a:ext>
            </a:extLst>
          </p:cNvPr>
          <p:cNvSpPr/>
          <p:nvPr/>
        </p:nvSpPr>
        <p:spPr>
          <a:xfrm>
            <a:off x="580400" y="1944540"/>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GPIO21, GPIO20 ở phía dưới bên phải và GND thứ ba ở trên cùng bên phải</a:t>
            </a:r>
          </a:p>
        </p:txBody>
      </p:sp>
      <p:grpSp>
        <p:nvGrpSpPr>
          <p:cNvPr id="2" name="그룹 1"/>
          <p:cNvGrpSpPr/>
          <p:nvPr/>
        </p:nvGrpSpPr>
        <p:grpSpPr>
          <a:xfrm>
            <a:off x="701040" y="2325266"/>
            <a:ext cx="3454357" cy="4006954"/>
            <a:chOff x="735200" y="2409086"/>
            <a:chExt cx="3664037" cy="3870101"/>
          </a:xfrm>
        </p:grpSpPr>
        <p:pic>
          <p:nvPicPr>
            <p:cNvPr id="14" name="Picture 2" descr="Raspberry Pi 4 Model B GPIO Pinout Diagram | element14 | Raspberry Pi">
              <a:extLst>
                <a:ext uri="{FF2B5EF4-FFF2-40B4-BE49-F238E27FC236}">
                  <a16:creationId xmlns:a16="http://schemas.microsoft.com/office/drawing/2014/main" id="{22B46FC4-2CDA-48B6-B770-F2A688D79B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7" t="643" r="2648" b="30471"/>
            <a:stretch/>
          </p:blipFill>
          <p:spPr bwMode="auto">
            <a:xfrm>
              <a:off x="735200" y="2409086"/>
              <a:ext cx="3664037" cy="3870101"/>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1F26D03-29E3-E243-B8E4-A2800430F6B6}"/>
                </a:ext>
              </a:extLst>
            </p:cNvPr>
            <p:cNvSpPr/>
            <p:nvPr/>
          </p:nvSpPr>
          <p:spPr>
            <a:xfrm>
              <a:off x="2877242" y="5858202"/>
              <a:ext cx="1491665" cy="3252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799"/>
            </a:p>
          </p:txBody>
        </p:sp>
        <p:sp>
          <p:nvSpPr>
            <p:cNvPr id="12" name="Rectangle 11">
              <a:extLst>
                <a:ext uri="{FF2B5EF4-FFF2-40B4-BE49-F238E27FC236}">
                  <a16:creationId xmlns:a16="http://schemas.microsoft.com/office/drawing/2014/main" id="{74CD7E91-5103-3E48-8CFD-1ADD1C19EACD}"/>
                </a:ext>
              </a:extLst>
            </p:cNvPr>
            <p:cNvSpPr/>
            <p:nvPr/>
          </p:nvSpPr>
          <p:spPr>
            <a:xfrm>
              <a:off x="2862493" y="3184660"/>
              <a:ext cx="1491665" cy="144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799"/>
            </a:p>
          </p:txBody>
        </p:sp>
      </p:grpSp>
      <p:sp>
        <p:nvSpPr>
          <p:cNvPr id="11" name="직사각형 18">
            <a:extLst>
              <a:ext uri="{FF2B5EF4-FFF2-40B4-BE49-F238E27FC236}">
                <a16:creationId xmlns:a16="http://schemas.microsoft.com/office/drawing/2014/main" id="{FDBCCCD9-3D61-4AED-A85D-EB4EB056EEDD}"/>
              </a:ext>
            </a:extLst>
          </p:cNvPr>
          <p:cNvSpPr/>
          <p:nvPr/>
        </p:nvSpPr>
        <p:spPr>
          <a:xfrm>
            <a:off x="416136" y="444879"/>
            <a:ext cx="5824317"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Đèn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LED </a:t>
            </a:r>
          </a:p>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21630310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 name="직사각형 5">
            <a:extLst>
              <a:ext uri="{FF2B5EF4-FFF2-40B4-BE49-F238E27FC236}">
                <a16:creationId xmlns:a16="http://schemas.microsoft.com/office/drawing/2014/main" id="{6F6ED51C-119F-4872-A298-E5E05D160899}"/>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Vai</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trò</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của</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điện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trở</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34" name="직사각형 18">
            <a:extLst>
              <a:ext uri="{FF2B5EF4-FFF2-40B4-BE49-F238E27FC236}">
                <a16:creationId xmlns:a16="http://schemas.microsoft.com/office/drawing/2014/main" id="{FDBCCCD9-3D61-4AED-A85D-EB4EB056EEDD}"/>
              </a:ext>
            </a:extLst>
          </p:cNvPr>
          <p:cNvSpPr/>
          <p:nvPr/>
        </p:nvSpPr>
        <p:spPr>
          <a:xfrm>
            <a:off x="416136" y="444879"/>
            <a:ext cx="5824317"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Đèn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LED </a:t>
            </a:r>
          </a:p>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grpSp>
        <p:nvGrpSpPr>
          <p:cNvPr id="41" name="그룹 40"/>
          <p:cNvGrpSpPr/>
          <p:nvPr/>
        </p:nvGrpSpPr>
        <p:grpSpPr>
          <a:xfrm>
            <a:off x="1965111" y="1815497"/>
            <a:ext cx="6380583" cy="4342726"/>
            <a:chOff x="1965111" y="1815497"/>
            <a:chExt cx="6380583" cy="4342726"/>
          </a:xfrm>
        </p:grpSpPr>
        <p:pic>
          <p:nvPicPr>
            <p:cNvPr id="42" name="그림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4240" y="2053883"/>
              <a:ext cx="5367821" cy="3654530"/>
            </a:xfrm>
            <a:prstGeom prst="rect">
              <a:avLst/>
            </a:prstGeom>
          </p:spPr>
        </p:pic>
        <p:sp>
          <p:nvSpPr>
            <p:cNvPr id="43" name="TextBox 42">
              <a:extLst>
                <a:ext uri="{FF2B5EF4-FFF2-40B4-BE49-F238E27FC236}">
                  <a16:creationId xmlns:a16="http://schemas.microsoft.com/office/drawing/2014/main" id="{7EEEC69B-EEA1-4F93-98A9-442A3F5004ED}"/>
                </a:ext>
              </a:extLst>
            </p:cNvPr>
            <p:cNvSpPr txBox="1"/>
            <p:nvPr/>
          </p:nvSpPr>
          <p:spPr>
            <a:xfrm>
              <a:off x="4654351" y="1815497"/>
              <a:ext cx="331821" cy="199927"/>
            </a:xfrm>
            <a:prstGeom prst="rect">
              <a:avLst/>
            </a:prstGeom>
            <a:noFill/>
          </p:spPr>
          <p:txBody>
            <a:bodyPr wrap="none" lIns="0" tIns="0" rIns="0" bIns="0" rtlCol="0">
              <a:spAutoFit/>
              <a:scene3d>
                <a:camera prst="orthographicFront"/>
                <a:lightRig rig="threePt" dir="t"/>
              </a:scene3d>
              <a:sp3d>
                <a:bevelT w="0" h="6350"/>
                <a:bevelB w="0" h="0"/>
              </a:sp3d>
            </a:bodyPr>
            <a:lstStyle/>
            <a:p>
              <a:pPr algn="ctr" latinLnBrk="0">
                <a:defRPr/>
              </a:pP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±5%</a:t>
              </a:r>
            </a:p>
          </p:txBody>
        </p:sp>
        <p:sp>
          <p:nvSpPr>
            <p:cNvPr id="44" name="TextBox 43">
              <a:extLst>
                <a:ext uri="{FF2B5EF4-FFF2-40B4-BE49-F238E27FC236}">
                  <a16:creationId xmlns:a16="http://schemas.microsoft.com/office/drawing/2014/main" id="{98FC2C9D-F457-439B-AA06-CC91156B7EC6}"/>
                </a:ext>
              </a:extLst>
            </p:cNvPr>
            <p:cNvSpPr txBox="1"/>
            <p:nvPr/>
          </p:nvSpPr>
          <p:spPr>
            <a:xfrm>
              <a:off x="4506822" y="3874770"/>
              <a:ext cx="286748"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1200" dirty="0">
                  <a:latin typeface="SamsungOne-400" panose="020B0503030303020204" pitchFamily="34" charset="0"/>
                  <a:ea typeface="SamsungOne-400" panose="020B0503030303020204" pitchFamily="34" charset="0"/>
                </a:rPr>
                <a:t>3V</a:t>
              </a:r>
              <a:endParaRPr lang="en-US" altLang="ko-KR" sz="1299" dirty="0">
                <a:latin typeface="SamsungOne-400" panose="020B0503030303020204" pitchFamily="34" charset="0"/>
                <a:ea typeface="SamsungOne-400" panose="020B0503030303020204" pitchFamily="34" charset="0"/>
              </a:endParaRPr>
            </a:p>
          </p:txBody>
        </p:sp>
        <p:sp>
          <p:nvSpPr>
            <p:cNvPr id="45" name="TextBox 44">
              <a:extLst>
                <a:ext uri="{FF2B5EF4-FFF2-40B4-BE49-F238E27FC236}">
                  <a16:creationId xmlns:a16="http://schemas.microsoft.com/office/drawing/2014/main" id="{327638E1-25AE-4786-8250-3C74BF23692B}"/>
                </a:ext>
              </a:extLst>
            </p:cNvPr>
            <p:cNvSpPr txBox="1"/>
            <p:nvPr/>
          </p:nvSpPr>
          <p:spPr>
            <a:xfrm>
              <a:off x="6502308" y="3874770"/>
              <a:ext cx="286748"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1200" dirty="0">
                  <a:latin typeface="SamsungOne-400" panose="020B0503030303020204" pitchFamily="34" charset="0"/>
                  <a:ea typeface="SamsungOne-400" panose="020B0503030303020204" pitchFamily="34" charset="0"/>
                </a:rPr>
                <a:t>3V</a:t>
              </a:r>
              <a:endParaRPr lang="en-US" altLang="ko-KR" sz="1299" dirty="0">
                <a:latin typeface="SamsungOne-400" panose="020B0503030303020204" pitchFamily="34" charset="0"/>
                <a:ea typeface="SamsungOne-400" panose="020B0503030303020204" pitchFamily="34" charset="0"/>
              </a:endParaRPr>
            </a:p>
          </p:txBody>
        </p:sp>
        <p:sp>
          <p:nvSpPr>
            <p:cNvPr id="46" name="TextBox 45">
              <a:extLst>
                <a:ext uri="{FF2B5EF4-FFF2-40B4-BE49-F238E27FC236}">
                  <a16:creationId xmlns:a16="http://schemas.microsoft.com/office/drawing/2014/main" id="{C052FC6D-0821-4E4B-BEEA-414187019417}"/>
                </a:ext>
              </a:extLst>
            </p:cNvPr>
            <p:cNvSpPr txBox="1"/>
            <p:nvPr/>
          </p:nvSpPr>
          <p:spPr>
            <a:xfrm>
              <a:off x="2665398" y="4191025"/>
              <a:ext cx="692385" cy="340519"/>
            </a:xfrm>
            <a:prstGeom prst="roundRect">
              <a:avLst/>
            </a:prstGeom>
            <a:no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1000" b="1" dirty="0">
                  <a:solidFill>
                    <a:schemeClr val="bg1"/>
                  </a:solidFill>
                  <a:latin typeface="SamsungOne-400" panose="020B0503030303020204" pitchFamily="34" charset="0"/>
                  <a:ea typeface="SamsungOne-400" panose="020B0503030303020204" pitchFamily="34" charset="0"/>
                </a:rPr>
                <a:t>Dry cell</a:t>
              </a:r>
              <a:br>
                <a:rPr lang="en-US" altLang="ko-KR" sz="1000" b="1" dirty="0">
                  <a:solidFill>
                    <a:schemeClr val="bg1"/>
                  </a:solidFill>
                  <a:latin typeface="SamsungOne-400" panose="020B0503030303020204" pitchFamily="34" charset="0"/>
                  <a:ea typeface="SamsungOne-400" panose="020B0503030303020204" pitchFamily="34" charset="0"/>
                </a:rPr>
              </a:br>
              <a:r>
                <a:rPr lang="en-US" altLang="ko-KR" sz="1000" b="1" dirty="0">
                  <a:solidFill>
                    <a:schemeClr val="bg1"/>
                  </a:solidFill>
                  <a:latin typeface="SamsungOne-400" panose="020B0503030303020204" pitchFamily="34" charset="0"/>
                  <a:ea typeface="SamsungOne-400" panose="020B0503030303020204" pitchFamily="34" charset="0"/>
                </a:rPr>
                <a:t>1.5V</a:t>
              </a:r>
            </a:p>
          </p:txBody>
        </p:sp>
        <p:sp>
          <p:nvSpPr>
            <p:cNvPr id="47" name="TextBox 46">
              <a:extLst>
                <a:ext uri="{FF2B5EF4-FFF2-40B4-BE49-F238E27FC236}">
                  <a16:creationId xmlns:a16="http://schemas.microsoft.com/office/drawing/2014/main" id="{10CF619A-D233-41EF-A84F-61822279281D}"/>
                </a:ext>
              </a:extLst>
            </p:cNvPr>
            <p:cNvSpPr txBox="1"/>
            <p:nvPr/>
          </p:nvSpPr>
          <p:spPr>
            <a:xfrm>
              <a:off x="3897431" y="4191025"/>
              <a:ext cx="708690" cy="340519"/>
            </a:xfrm>
            <a:prstGeom prst="roundRect">
              <a:avLst/>
            </a:prstGeom>
            <a:no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1000" b="1" dirty="0">
                  <a:solidFill>
                    <a:schemeClr val="bg1"/>
                  </a:solidFill>
                  <a:latin typeface="SamsungOne-400" panose="020B0503030303020204" pitchFamily="34" charset="0"/>
                  <a:ea typeface="SamsungOne-400" panose="020B0503030303020204" pitchFamily="34" charset="0"/>
                </a:rPr>
                <a:t>Dry cell</a:t>
              </a:r>
              <a:br>
                <a:rPr lang="en-US" altLang="ko-KR" sz="1000" b="1" dirty="0">
                  <a:solidFill>
                    <a:schemeClr val="bg1"/>
                  </a:solidFill>
                  <a:latin typeface="SamsungOne-400" panose="020B0503030303020204" pitchFamily="34" charset="0"/>
                  <a:ea typeface="SamsungOne-400" panose="020B0503030303020204" pitchFamily="34" charset="0"/>
                </a:rPr>
              </a:br>
              <a:r>
                <a:rPr lang="en-US" altLang="ko-KR" sz="1000" b="1" dirty="0">
                  <a:solidFill>
                    <a:schemeClr val="bg1"/>
                  </a:solidFill>
                  <a:latin typeface="SamsungOne-400" panose="020B0503030303020204" pitchFamily="34" charset="0"/>
                  <a:ea typeface="SamsungOne-400" panose="020B0503030303020204" pitchFamily="34" charset="0"/>
                </a:rPr>
                <a:t>1.5V</a:t>
              </a:r>
            </a:p>
          </p:txBody>
        </p:sp>
        <p:sp>
          <p:nvSpPr>
            <p:cNvPr id="48" name="TextBox 47">
              <a:extLst>
                <a:ext uri="{FF2B5EF4-FFF2-40B4-BE49-F238E27FC236}">
                  <a16:creationId xmlns:a16="http://schemas.microsoft.com/office/drawing/2014/main" id="{F90CE647-A731-4527-81C1-20673ECF0453}"/>
                </a:ext>
              </a:extLst>
            </p:cNvPr>
            <p:cNvSpPr txBox="1"/>
            <p:nvPr/>
          </p:nvSpPr>
          <p:spPr>
            <a:xfrm>
              <a:off x="4714694" y="4191025"/>
              <a:ext cx="708690" cy="340519"/>
            </a:xfrm>
            <a:prstGeom prst="roundRect">
              <a:avLst/>
            </a:prstGeom>
            <a:no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1000" b="1" dirty="0">
                  <a:solidFill>
                    <a:schemeClr val="bg1"/>
                  </a:solidFill>
                  <a:latin typeface="SamsungOne-400" panose="020B0503030303020204" pitchFamily="34" charset="0"/>
                  <a:ea typeface="SamsungOne-400" panose="020B0503030303020204" pitchFamily="34" charset="0"/>
                </a:rPr>
                <a:t>Dry cell</a:t>
              </a:r>
              <a:br>
                <a:rPr lang="en-US" altLang="ko-KR" sz="1000" b="1" dirty="0">
                  <a:solidFill>
                    <a:schemeClr val="bg1"/>
                  </a:solidFill>
                  <a:latin typeface="SamsungOne-400" panose="020B0503030303020204" pitchFamily="34" charset="0"/>
                  <a:ea typeface="SamsungOne-400" panose="020B0503030303020204" pitchFamily="34" charset="0"/>
                </a:rPr>
              </a:br>
              <a:r>
                <a:rPr lang="en-US" altLang="ko-KR" sz="1000" b="1" dirty="0">
                  <a:solidFill>
                    <a:schemeClr val="bg1"/>
                  </a:solidFill>
                  <a:latin typeface="SamsungOne-400" panose="020B0503030303020204" pitchFamily="34" charset="0"/>
                  <a:ea typeface="SamsungOne-400" panose="020B0503030303020204" pitchFamily="34" charset="0"/>
                </a:rPr>
                <a:t>1.5V</a:t>
              </a:r>
            </a:p>
          </p:txBody>
        </p:sp>
        <p:sp>
          <p:nvSpPr>
            <p:cNvPr id="49" name="TextBox 48">
              <a:extLst>
                <a:ext uri="{FF2B5EF4-FFF2-40B4-BE49-F238E27FC236}">
                  <a16:creationId xmlns:a16="http://schemas.microsoft.com/office/drawing/2014/main" id="{6C449752-3817-4035-9C99-559E2A4403EE}"/>
                </a:ext>
              </a:extLst>
            </p:cNvPr>
            <p:cNvSpPr txBox="1"/>
            <p:nvPr/>
          </p:nvSpPr>
          <p:spPr>
            <a:xfrm>
              <a:off x="5943311" y="4191025"/>
              <a:ext cx="708690" cy="340519"/>
            </a:xfrm>
            <a:prstGeom prst="roundRect">
              <a:avLst/>
            </a:prstGeom>
            <a:no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1000" b="1" dirty="0">
                  <a:solidFill>
                    <a:schemeClr val="bg1"/>
                  </a:solidFill>
                  <a:latin typeface="SamsungOne-400" panose="020B0503030303020204" pitchFamily="34" charset="0"/>
                  <a:ea typeface="SamsungOne-400" panose="020B0503030303020204" pitchFamily="34" charset="0"/>
                </a:rPr>
                <a:t>Dry cell</a:t>
              </a:r>
              <a:br>
                <a:rPr lang="en-US" altLang="ko-KR" sz="1000" b="1" dirty="0">
                  <a:solidFill>
                    <a:schemeClr val="bg1"/>
                  </a:solidFill>
                  <a:latin typeface="SamsungOne-400" panose="020B0503030303020204" pitchFamily="34" charset="0"/>
                  <a:ea typeface="SamsungOne-400" panose="020B0503030303020204" pitchFamily="34" charset="0"/>
                </a:rPr>
              </a:br>
              <a:r>
                <a:rPr lang="en-US" altLang="ko-KR" sz="1000" b="1" dirty="0">
                  <a:solidFill>
                    <a:schemeClr val="bg1"/>
                  </a:solidFill>
                  <a:latin typeface="SamsungOne-400" panose="020B0503030303020204" pitchFamily="34" charset="0"/>
                  <a:ea typeface="SamsungOne-400" panose="020B0503030303020204" pitchFamily="34" charset="0"/>
                </a:rPr>
                <a:t>1.5V</a:t>
              </a:r>
            </a:p>
          </p:txBody>
        </p:sp>
        <p:sp>
          <p:nvSpPr>
            <p:cNvPr id="50" name="TextBox 49">
              <a:extLst>
                <a:ext uri="{FF2B5EF4-FFF2-40B4-BE49-F238E27FC236}">
                  <a16:creationId xmlns:a16="http://schemas.microsoft.com/office/drawing/2014/main" id="{726B9E05-F316-4597-BFA6-FC8FB52B936E}"/>
                </a:ext>
              </a:extLst>
            </p:cNvPr>
            <p:cNvSpPr txBox="1"/>
            <p:nvPr/>
          </p:nvSpPr>
          <p:spPr>
            <a:xfrm>
              <a:off x="6746506" y="4191025"/>
              <a:ext cx="708690" cy="340519"/>
            </a:xfrm>
            <a:prstGeom prst="roundRect">
              <a:avLst/>
            </a:prstGeom>
            <a:no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1000" b="1" dirty="0">
                  <a:solidFill>
                    <a:schemeClr val="bg1"/>
                  </a:solidFill>
                  <a:latin typeface="SamsungOne-400" panose="020B0503030303020204" pitchFamily="34" charset="0"/>
                  <a:ea typeface="SamsungOne-400" panose="020B0503030303020204" pitchFamily="34" charset="0"/>
                </a:rPr>
                <a:t>Dry cell</a:t>
              </a:r>
              <a:br>
                <a:rPr lang="en-US" altLang="ko-KR" sz="1000" b="1" dirty="0">
                  <a:solidFill>
                    <a:schemeClr val="bg1"/>
                  </a:solidFill>
                  <a:latin typeface="SamsungOne-400" panose="020B0503030303020204" pitchFamily="34" charset="0"/>
                  <a:ea typeface="SamsungOne-400" panose="020B0503030303020204" pitchFamily="34" charset="0"/>
                </a:rPr>
              </a:br>
              <a:r>
                <a:rPr lang="en-US" altLang="ko-KR" sz="1000" b="1" dirty="0">
                  <a:solidFill>
                    <a:schemeClr val="bg1"/>
                  </a:solidFill>
                  <a:latin typeface="SamsungOne-400" panose="020B0503030303020204" pitchFamily="34" charset="0"/>
                  <a:ea typeface="SamsungOne-400" panose="020B0503030303020204" pitchFamily="34" charset="0"/>
                </a:rPr>
                <a:t>1.5V</a:t>
              </a:r>
            </a:p>
          </p:txBody>
        </p:sp>
        <p:sp>
          <p:nvSpPr>
            <p:cNvPr id="51" name="TextBox 50">
              <a:extLst>
                <a:ext uri="{FF2B5EF4-FFF2-40B4-BE49-F238E27FC236}">
                  <a16:creationId xmlns:a16="http://schemas.microsoft.com/office/drawing/2014/main" id="{6441828F-BCE9-4E64-BA41-1477099D375B}"/>
                </a:ext>
              </a:extLst>
            </p:cNvPr>
            <p:cNvSpPr txBox="1"/>
            <p:nvPr/>
          </p:nvSpPr>
          <p:spPr>
            <a:xfrm>
              <a:off x="7062487" y="5030054"/>
              <a:ext cx="158959" cy="13862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901" dirty="0">
                  <a:latin typeface="SamsungOne-400" panose="020B0503030303020204" pitchFamily="34" charset="0"/>
                  <a:ea typeface="SamsungOne-400" panose="020B0503030303020204" pitchFamily="34" charset="0"/>
                </a:rPr>
                <a:t>V</a:t>
              </a:r>
              <a:r>
                <a:rPr lang="en-US" altLang="ko-KR" sz="901" baseline="-25000" dirty="0">
                  <a:latin typeface="SamsungOne-400" panose="020B0503030303020204" pitchFamily="34" charset="0"/>
                  <a:ea typeface="SamsungOne-400" panose="020B0503030303020204" pitchFamily="34" charset="0"/>
                </a:rPr>
                <a:t>R</a:t>
              </a:r>
              <a:endParaRPr lang="en-US" altLang="ko-KR" sz="1000" baseline="-25000" dirty="0">
                <a:latin typeface="SamsungOne-400" panose="020B0503030303020204" pitchFamily="34" charset="0"/>
                <a:ea typeface="SamsungOne-400" panose="020B0503030303020204" pitchFamily="34" charset="0"/>
              </a:endParaRPr>
            </a:p>
          </p:txBody>
        </p:sp>
        <p:sp>
          <p:nvSpPr>
            <p:cNvPr id="52" name="TextBox 51">
              <a:extLst>
                <a:ext uri="{FF2B5EF4-FFF2-40B4-BE49-F238E27FC236}">
                  <a16:creationId xmlns:a16="http://schemas.microsoft.com/office/drawing/2014/main" id="{EAE94026-B79D-434F-8BD9-7D8127933D47}"/>
                </a:ext>
              </a:extLst>
            </p:cNvPr>
            <p:cNvSpPr txBox="1"/>
            <p:nvPr/>
          </p:nvSpPr>
          <p:spPr>
            <a:xfrm>
              <a:off x="6486723" y="4768880"/>
              <a:ext cx="286748" cy="13862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901" b="1" dirty="0">
                  <a:latin typeface="SamsungOne-400" panose="020B0503030303020204" pitchFamily="34" charset="0"/>
                  <a:ea typeface="SamsungOne-400" panose="020B0503030303020204" pitchFamily="34" charset="0"/>
                </a:rPr>
                <a:t>A  C</a:t>
              </a:r>
              <a:endParaRPr lang="en-US" altLang="ko-KR" sz="1000" b="1" baseline="-25000" dirty="0">
                <a:latin typeface="SamsungOne-400" panose="020B0503030303020204" pitchFamily="34" charset="0"/>
                <a:ea typeface="SamsungOne-400" panose="020B0503030303020204" pitchFamily="34" charset="0"/>
              </a:endParaRPr>
            </a:p>
          </p:txBody>
        </p:sp>
        <p:sp>
          <p:nvSpPr>
            <p:cNvPr id="53" name="TextBox 52">
              <a:extLst>
                <a:ext uri="{FF2B5EF4-FFF2-40B4-BE49-F238E27FC236}">
                  <a16:creationId xmlns:a16="http://schemas.microsoft.com/office/drawing/2014/main" id="{DEB98B17-6745-49A0-B70A-EEBCD8439A95}"/>
                </a:ext>
              </a:extLst>
            </p:cNvPr>
            <p:cNvSpPr txBox="1"/>
            <p:nvPr/>
          </p:nvSpPr>
          <p:spPr>
            <a:xfrm>
              <a:off x="4506822" y="4768880"/>
              <a:ext cx="286748" cy="13862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901" b="1" dirty="0">
                  <a:latin typeface="SamsungOne-400" panose="020B0503030303020204" pitchFamily="34" charset="0"/>
                  <a:ea typeface="SamsungOne-400" panose="020B0503030303020204" pitchFamily="34" charset="0"/>
                </a:rPr>
                <a:t>A  C</a:t>
              </a:r>
              <a:endParaRPr lang="en-US" altLang="ko-KR" sz="1000" b="1" baseline="-25000" dirty="0">
                <a:latin typeface="SamsungOne-400" panose="020B0503030303020204" pitchFamily="34" charset="0"/>
                <a:ea typeface="SamsungOne-400" panose="020B0503030303020204" pitchFamily="34" charset="0"/>
              </a:endParaRPr>
            </a:p>
          </p:txBody>
        </p:sp>
        <p:sp>
          <p:nvSpPr>
            <p:cNvPr id="54" name="TextBox 53">
              <a:extLst>
                <a:ext uri="{FF2B5EF4-FFF2-40B4-BE49-F238E27FC236}">
                  <a16:creationId xmlns:a16="http://schemas.microsoft.com/office/drawing/2014/main" id="{0496A0E5-99EB-4590-9AF8-65C2E7DDAB25}"/>
                </a:ext>
              </a:extLst>
            </p:cNvPr>
            <p:cNvSpPr txBox="1"/>
            <p:nvPr/>
          </p:nvSpPr>
          <p:spPr>
            <a:xfrm>
              <a:off x="2917450" y="4768880"/>
              <a:ext cx="286748" cy="138628"/>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901" b="1" dirty="0">
                  <a:latin typeface="SamsungOne-400" panose="020B0503030303020204" pitchFamily="34" charset="0"/>
                  <a:ea typeface="SamsungOne-400" panose="020B0503030303020204" pitchFamily="34" charset="0"/>
                </a:rPr>
                <a:t>A  C</a:t>
              </a:r>
              <a:endParaRPr lang="en-US" altLang="ko-KR" sz="1000" b="1" baseline="-25000" dirty="0">
                <a:latin typeface="SamsungOne-400" panose="020B0503030303020204" pitchFamily="34" charset="0"/>
                <a:ea typeface="SamsungOne-400" panose="020B0503030303020204" pitchFamily="34" charset="0"/>
              </a:endParaRPr>
            </a:p>
          </p:txBody>
        </p:sp>
        <p:sp>
          <p:nvSpPr>
            <p:cNvPr id="55" name="TextBox 54">
              <a:extLst>
                <a:ext uri="{FF2B5EF4-FFF2-40B4-BE49-F238E27FC236}">
                  <a16:creationId xmlns:a16="http://schemas.microsoft.com/office/drawing/2014/main" id="{E0A048BB-7AD6-4FB9-B762-0CD8E67E8635}"/>
                </a:ext>
              </a:extLst>
            </p:cNvPr>
            <p:cNvSpPr txBox="1"/>
            <p:nvPr/>
          </p:nvSpPr>
          <p:spPr>
            <a:xfrm>
              <a:off x="1965111" y="5788891"/>
              <a:ext cx="1583892" cy="369332"/>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1200" b="1" dirty="0">
                  <a:latin typeface="SamsungOne-400" panose="020B0503030303020204" pitchFamily="34" charset="0"/>
                  <a:ea typeface="SamsungOne-400" panose="020B0503030303020204" pitchFamily="34" charset="0"/>
                </a:rPr>
                <a:t>(a) </a:t>
              </a:r>
              <a:r>
                <a:rPr lang="en-US" altLang="ko-KR" sz="1200" b="1" dirty="0" err="1">
                  <a:latin typeface="SamsungOne-400" panose="020B0503030303020204" pitchFamily="34" charset="0"/>
                  <a:ea typeface="SamsungOne-400" panose="020B0503030303020204" pitchFamily="34" charset="0"/>
                </a:rPr>
                <a:t>Đèn</a:t>
              </a:r>
              <a:r>
                <a:rPr lang="en-US" altLang="ko-KR" sz="1200" b="1" dirty="0">
                  <a:latin typeface="SamsungOne-400" panose="020B0503030303020204" pitchFamily="34" charset="0"/>
                  <a:ea typeface="SamsungOne-400" panose="020B0503030303020204" pitchFamily="34" charset="0"/>
                </a:rPr>
                <a:t> LED </a:t>
              </a:r>
              <a:r>
                <a:rPr lang="en-US" altLang="ko-KR" sz="1200" b="1" dirty="0" err="1">
                  <a:latin typeface="SamsungOne-400" panose="020B0503030303020204" pitchFamily="34" charset="0"/>
                  <a:ea typeface="SamsungOne-400" panose="020B0503030303020204" pitchFamily="34" charset="0"/>
                </a:rPr>
                <a:t>không</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phát</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sáng</a:t>
              </a:r>
              <a:r>
                <a:rPr lang="en-US" altLang="ko-KR" sz="1200" b="1" dirty="0">
                  <a:latin typeface="SamsungOne-400" panose="020B0503030303020204" pitchFamily="34" charset="0"/>
                  <a:ea typeface="SamsungOne-400" panose="020B0503030303020204" pitchFamily="34" charset="0"/>
                </a:rPr>
                <a:t> </a:t>
              </a:r>
            </a:p>
          </p:txBody>
        </p:sp>
        <p:sp>
          <p:nvSpPr>
            <p:cNvPr id="56" name="TextBox 55">
              <a:extLst>
                <a:ext uri="{FF2B5EF4-FFF2-40B4-BE49-F238E27FC236}">
                  <a16:creationId xmlns:a16="http://schemas.microsoft.com/office/drawing/2014/main" id="{96F2805D-0942-4133-AA22-55889A4DF7B6}"/>
                </a:ext>
              </a:extLst>
            </p:cNvPr>
            <p:cNvSpPr txBox="1"/>
            <p:nvPr/>
          </p:nvSpPr>
          <p:spPr>
            <a:xfrm>
              <a:off x="3536518" y="5788892"/>
              <a:ext cx="2277322"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p>
              <a:pPr algn="ctr" latinLnBrk="0">
                <a:defRPr/>
              </a:pPr>
              <a:r>
                <a:rPr lang="vi-VN" altLang="ko-KR" sz="1200" b="1" dirty="0">
                  <a:latin typeface="SamsungOne-400" panose="020B0503030303020204" pitchFamily="34" charset="0"/>
                  <a:ea typeface="SamsungOne-400" panose="020B0503030303020204" pitchFamily="34" charset="0"/>
                </a:rPr>
                <a:t>(b) Cường độ dòng điện quá mức</a:t>
              </a:r>
            </a:p>
          </p:txBody>
        </p:sp>
        <p:sp>
          <p:nvSpPr>
            <p:cNvPr id="57" name="TextBox 56">
              <a:extLst>
                <a:ext uri="{FF2B5EF4-FFF2-40B4-BE49-F238E27FC236}">
                  <a16:creationId xmlns:a16="http://schemas.microsoft.com/office/drawing/2014/main" id="{ECC05945-DDEF-4F0A-8A27-98973AE70306}"/>
                </a:ext>
              </a:extLst>
            </p:cNvPr>
            <p:cNvSpPr txBox="1"/>
            <p:nvPr/>
          </p:nvSpPr>
          <p:spPr>
            <a:xfrm>
              <a:off x="5717724" y="5788893"/>
              <a:ext cx="2627970" cy="184666"/>
            </a:xfrm>
            <a:prstGeom prst="rect">
              <a:avLst/>
            </a:prstGeom>
            <a:solidFill>
              <a:schemeClr val="bg1"/>
            </a:solidFill>
          </p:spPr>
          <p:txBody>
            <a:bodyPr wrap="square" lIns="0" tIns="0" rIns="0" bIns="0" rtlCol="0">
              <a:spAutoFit/>
              <a:scene3d>
                <a:camera prst="orthographicFront"/>
                <a:lightRig rig="threePt" dir="t"/>
              </a:scene3d>
              <a:sp3d>
                <a:bevelT w="0" h="6350"/>
                <a:bevelB w="0" h="0"/>
              </a:sp3d>
            </a:bodyPr>
            <a:lstStyle/>
            <a:p>
              <a:pPr algn="ctr" latinLnBrk="0">
                <a:defRPr/>
              </a:pPr>
              <a:r>
                <a:rPr lang="en-US" altLang="ko-KR" sz="1200" b="1" dirty="0">
                  <a:latin typeface="SamsungOne-400" panose="020B0503030303020204" pitchFamily="34" charset="0"/>
                  <a:ea typeface="SamsungOne-400" panose="020B0503030303020204" pitchFamily="34" charset="0"/>
                </a:rPr>
                <a:t>(c) </a:t>
              </a:r>
              <a:r>
                <a:rPr lang="en-US" altLang="ko-KR" sz="1200" b="1" dirty="0" err="1">
                  <a:latin typeface="SamsungOne-400" panose="020B0503030303020204" pitchFamily="34" charset="0"/>
                  <a:ea typeface="SamsungOne-400" panose="020B0503030303020204" pitchFamily="34" charset="0"/>
                </a:rPr>
                <a:t>Trạng</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thái</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hoạt</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động</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phù</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hợp</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nhất</a:t>
              </a:r>
              <a:endParaRPr lang="en-US" altLang="ko-KR" sz="1200" b="1" dirty="0">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1573550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 name="직사각형 5">
            <a:extLst>
              <a:ext uri="{FF2B5EF4-FFF2-40B4-BE49-F238E27FC236}">
                <a16:creationId xmlns:a16="http://schemas.microsoft.com/office/drawing/2014/main" id="{6F6ED51C-119F-4872-A298-E5E05D160899}"/>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Nối</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đèn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LED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nút</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bấm</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4" name="그룹 33">
            <a:extLst>
              <a:ext uri="{FF2B5EF4-FFF2-40B4-BE49-F238E27FC236}">
                <a16:creationId xmlns:a16="http://schemas.microsoft.com/office/drawing/2014/main" id="{0542EB75-DD5A-430C-8125-24A82E239558}"/>
              </a:ext>
            </a:extLst>
          </p:cNvPr>
          <p:cNvGrpSpPr/>
          <p:nvPr/>
        </p:nvGrpSpPr>
        <p:grpSpPr>
          <a:xfrm>
            <a:off x="416136" y="1952634"/>
            <a:ext cx="8203616" cy="4166904"/>
            <a:chOff x="1271679" y="2352228"/>
            <a:chExt cx="7380268" cy="3748697"/>
          </a:xfrm>
        </p:grpSpPr>
        <p:grpSp>
          <p:nvGrpSpPr>
            <p:cNvPr id="41" name="그룹 40">
              <a:extLst>
                <a:ext uri="{FF2B5EF4-FFF2-40B4-BE49-F238E27FC236}">
                  <a16:creationId xmlns:a16="http://schemas.microsoft.com/office/drawing/2014/main" id="{ED9C5246-FA05-49E4-87E1-8D9ED5CE7B32}"/>
                </a:ext>
              </a:extLst>
            </p:cNvPr>
            <p:cNvGrpSpPr/>
            <p:nvPr/>
          </p:nvGrpSpPr>
          <p:grpSpPr>
            <a:xfrm>
              <a:off x="4947701" y="2352228"/>
              <a:ext cx="3704246" cy="3748697"/>
              <a:chOff x="15112000" y="1852166"/>
              <a:chExt cx="4439794" cy="4493072"/>
            </a:xfrm>
          </p:grpSpPr>
          <p:pic>
            <p:nvPicPr>
              <p:cNvPr id="43" name="그림 42">
                <a:extLst>
                  <a:ext uri="{FF2B5EF4-FFF2-40B4-BE49-F238E27FC236}">
                    <a16:creationId xmlns:a16="http://schemas.microsoft.com/office/drawing/2014/main" id="{46AB3D0A-8F93-4E81-95C6-8FB2507A0749}"/>
                  </a:ext>
                </a:extLst>
              </p:cNvPr>
              <p:cNvPicPr>
                <a:picLocks noChangeAspect="1"/>
              </p:cNvPicPr>
              <p:nvPr/>
            </p:nvPicPr>
            <p:blipFill>
              <a:blip r:embed="rId3"/>
              <a:stretch>
                <a:fillRect/>
              </a:stretch>
            </p:blipFill>
            <p:spPr>
              <a:xfrm>
                <a:off x="15112000" y="1852166"/>
                <a:ext cx="4439794" cy="4493072"/>
              </a:xfrm>
              <a:prstGeom prst="rect">
                <a:avLst/>
              </a:prstGeom>
              <a:ln>
                <a:solidFill>
                  <a:schemeClr val="bg1">
                    <a:lumMod val="75000"/>
                  </a:schemeClr>
                </a:solidFill>
              </a:ln>
            </p:spPr>
          </p:pic>
          <p:sp>
            <p:nvSpPr>
              <p:cNvPr id="44" name="오른쪽 화살표 5">
                <a:extLst>
                  <a:ext uri="{FF2B5EF4-FFF2-40B4-BE49-F238E27FC236}">
                    <a16:creationId xmlns:a16="http://schemas.microsoft.com/office/drawing/2014/main" id="{06BEEC5D-7335-467B-88BB-D4756EBE18F9}"/>
                  </a:ext>
                </a:extLst>
              </p:cNvPr>
              <p:cNvSpPr/>
              <p:nvPr/>
            </p:nvSpPr>
            <p:spPr>
              <a:xfrm rot="9039132">
                <a:off x="15254449" y="2383054"/>
                <a:ext cx="859043" cy="360040"/>
              </a:xfrm>
              <a:prstGeom prst="rightArrow">
                <a:avLst/>
              </a:prstGeom>
              <a:gradFill>
                <a:gsLst>
                  <a:gs pos="0">
                    <a:srgbClr val="193EB0">
                      <a:alpha val="0"/>
                    </a:srgbClr>
                  </a:gs>
                  <a:gs pos="100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fontAlgn="base" latinLnBrk="0">
                  <a:spcBef>
                    <a:spcPct val="0"/>
                  </a:spcBef>
                  <a:spcAft>
                    <a:spcPct val="0"/>
                  </a:spcAft>
                  <a:defRPr/>
                </a:pPr>
                <a:endParaRPr kumimoji="1" lang="ko-KR" altLang="en-US" sz="1799">
                  <a:solidFill>
                    <a:prstClr val="white"/>
                  </a:solidFill>
                  <a:latin typeface="맑은 고딕" panose="020B0503020000020004" pitchFamily="50" charset="-127"/>
                  <a:ea typeface="맑은 고딕" panose="020B0503020000020004" pitchFamily="50" charset="-127"/>
                </a:endParaRPr>
              </a:p>
            </p:txBody>
          </p:sp>
          <p:sp>
            <p:nvSpPr>
              <p:cNvPr id="45" name="오른쪽 화살표 8">
                <a:extLst>
                  <a:ext uri="{FF2B5EF4-FFF2-40B4-BE49-F238E27FC236}">
                    <a16:creationId xmlns:a16="http://schemas.microsoft.com/office/drawing/2014/main" id="{8CB8F6CA-C3AE-4D36-924D-F9A772FC5F62}"/>
                  </a:ext>
                </a:extLst>
              </p:cNvPr>
              <p:cNvSpPr/>
              <p:nvPr/>
            </p:nvSpPr>
            <p:spPr>
              <a:xfrm rot="9039132">
                <a:off x="15272968" y="2822492"/>
                <a:ext cx="859043" cy="360040"/>
              </a:xfrm>
              <a:prstGeom prst="rightArrow">
                <a:avLst/>
              </a:prstGeom>
              <a:gradFill>
                <a:gsLst>
                  <a:gs pos="0">
                    <a:srgbClr val="193EB0">
                      <a:alpha val="0"/>
                    </a:srgbClr>
                  </a:gs>
                  <a:gs pos="100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fontAlgn="base" latinLnBrk="0">
                  <a:spcBef>
                    <a:spcPct val="0"/>
                  </a:spcBef>
                  <a:spcAft>
                    <a:spcPct val="0"/>
                  </a:spcAft>
                  <a:defRPr/>
                </a:pPr>
                <a:endParaRPr kumimoji="1" lang="ko-KR" altLang="en-US" sz="1799">
                  <a:solidFill>
                    <a:prstClr val="white"/>
                  </a:solidFill>
                  <a:latin typeface="맑은 고딕" panose="020B0503020000020004" pitchFamily="50" charset="-127"/>
                  <a:ea typeface="맑은 고딕" panose="020B0503020000020004" pitchFamily="50" charset="-127"/>
                </a:endParaRPr>
              </a:p>
            </p:txBody>
          </p:sp>
        </p:grpSp>
        <p:sp>
          <p:nvSpPr>
            <p:cNvPr id="42" name="TextBox 41">
              <a:extLst>
                <a:ext uri="{FF2B5EF4-FFF2-40B4-BE49-F238E27FC236}">
                  <a16:creationId xmlns:a16="http://schemas.microsoft.com/office/drawing/2014/main" id="{90E77F5B-4D44-42C6-9977-05DD06BB5FD5}"/>
                </a:ext>
              </a:extLst>
            </p:cNvPr>
            <p:cNvSpPr txBox="1"/>
            <p:nvPr/>
          </p:nvSpPr>
          <p:spPr>
            <a:xfrm>
              <a:off x="1271679" y="3133710"/>
              <a:ext cx="3365445" cy="969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scene3d>
                <a:camera prst="orthographicFront"/>
                <a:lightRig rig="threePt" dir="t"/>
              </a:scene3d>
              <a:sp3d>
                <a:bevelT w="0" h="6350"/>
                <a:bevelB w="0" h="0"/>
              </a:sp3d>
            </a:bodyPr>
            <a:lstStyle>
              <a:defPPr>
                <a:defRPr lang="ko-KR"/>
              </a:defPPr>
              <a:lvl1pPr>
                <a:spcAft>
                  <a:spcPts val="600"/>
                </a:spcAft>
                <a:defRPr sz="900">
                  <a:solidFill>
                    <a:schemeClr val="tx1">
                      <a:lumMod val="65000"/>
                      <a:lumOff val="35000"/>
                    </a:schemeClr>
                  </a:solidFill>
                  <a:latin typeface="SamsungOne-400" panose="020B0503030303020204" pitchFamily="34" charset="0"/>
                  <a:ea typeface="SamsungOne-400" panose="020B0503030303020204" pitchFamily="34" charset="0"/>
                </a:defRPr>
              </a:lvl1pPr>
            </a:lstStyle>
            <a:p>
              <a:pPr defTabSz="457164" latinLnBrk="0">
                <a:spcAft>
                  <a:spcPts val="0"/>
                </a:spcAft>
                <a:defRPr/>
              </a:pPr>
              <a:r>
                <a:rPr lang="en-US" altLang="ko-KR" sz="1401" b="1" dirty="0" err="1">
                  <a:solidFill>
                    <a:srgbClr val="FF0000"/>
                  </a:solidFill>
                </a:rPr>
                <a:t>Nối</a:t>
              </a:r>
              <a:r>
                <a:rPr lang="en-US" altLang="ko-KR" sz="1401" b="1" dirty="0">
                  <a:solidFill>
                    <a:srgbClr val="FF0000"/>
                  </a:solidFill>
                </a:rPr>
                <a:t> </a:t>
              </a:r>
              <a:r>
                <a:rPr lang="en-US" altLang="ko-KR" sz="1401" b="1" dirty="0" err="1">
                  <a:solidFill>
                    <a:srgbClr val="FF0000"/>
                  </a:solidFill>
                </a:rPr>
                <a:t>dây</a:t>
              </a:r>
              <a:r>
                <a:rPr lang="en-US" altLang="ko-KR" sz="1401" b="1" dirty="0">
                  <a:solidFill>
                    <a:srgbClr val="FF0000"/>
                  </a:solidFill>
                </a:rPr>
                <a:t> </a:t>
              </a:r>
              <a:r>
                <a:rPr lang="en-US" altLang="ko-KR" sz="1401" b="1" dirty="0" err="1">
                  <a:solidFill>
                    <a:srgbClr val="FF0000"/>
                  </a:solidFill>
                </a:rPr>
                <a:t>truyền</a:t>
              </a:r>
              <a:r>
                <a:rPr lang="en-US" altLang="ko-KR" sz="1401" b="1" dirty="0">
                  <a:solidFill>
                    <a:srgbClr val="FF0000"/>
                  </a:solidFill>
                </a:rPr>
                <a:t> </a:t>
              </a:r>
              <a:r>
                <a:rPr lang="en-US" altLang="ko-KR" sz="1401" b="1" dirty="0" err="1">
                  <a:solidFill>
                    <a:srgbClr val="FF0000"/>
                  </a:solidFill>
                </a:rPr>
                <a:t>dữ</a:t>
              </a:r>
              <a:r>
                <a:rPr lang="en-US" altLang="ko-KR" sz="1401" b="1" dirty="0">
                  <a:solidFill>
                    <a:srgbClr val="FF0000"/>
                  </a:solidFill>
                </a:rPr>
                <a:t> </a:t>
              </a:r>
              <a:r>
                <a:rPr lang="en-US" altLang="ko-KR" sz="1401" b="1" dirty="0" err="1">
                  <a:solidFill>
                    <a:srgbClr val="FF0000"/>
                  </a:solidFill>
                </a:rPr>
                <a:t>liệu</a:t>
              </a:r>
              <a:r>
                <a:rPr lang="en-US" altLang="ko-KR" sz="1401" b="1" dirty="0">
                  <a:solidFill>
                    <a:srgbClr val="FF0000"/>
                  </a:solidFill>
                </a:rPr>
                <a:t> </a:t>
              </a:r>
              <a:r>
                <a:rPr lang="en-US" altLang="ko-KR" sz="1401" b="1" dirty="0" err="1">
                  <a:solidFill>
                    <a:srgbClr val="FF0000"/>
                  </a:solidFill>
                </a:rPr>
                <a:t>của</a:t>
              </a:r>
              <a:r>
                <a:rPr lang="en-US" altLang="ko-KR" sz="1401" b="1" dirty="0">
                  <a:solidFill>
                    <a:srgbClr val="FF0000"/>
                  </a:solidFill>
                </a:rPr>
                <a:t> </a:t>
              </a:r>
              <a:r>
                <a:rPr lang="en-US" altLang="ko-KR" sz="1401" b="1" dirty="0" err="1">
                  <a:solidFill>
                    <a:srgbClr val="FF0000"/>
                  </a:solidFill>
                </a:rPr>
                <a:t>nút</a:t>
              </a:r>
              <a:r>
                <a:rPr lang="en-US" altLang="ko-KR" sz="1401" b="1" dirty="0">
                  <a:solidFill>
                    <a:srgbClr val="FF0000"/>
                  </a:solidFill>
                </a:rPr>
                <a:t> </a:t>
              </a:r>
              <a:r>
                <a:rPr lang="en-US" altLang="ko-KR" sz="1401" b="1" dirty="0" err="1">
                  <a:solidFill>
                    <a:srgbClr val="FF0000"/>
                  </a:solidFill>
                </a:rPr>
                <a:t>bấm</a:t>
              </a:r>
              <a:r>
                <a:rPr lang="en-US" altLang="ko-KR" sz="1401" b="1" dirty="0">
                  <a:solidFill>
                    <a:srgbClr val="FF0000"/>
                  </a:solidFill>
                </a:rPr>
                <a:t> </a:t>
              </a:r>
              <a:r>
                <a:rPr lang="en-US" altLang="ko-KR" sz="1401" b="1" dirty="0" err="1">
                  <a:solidFill>
                    <a:srgbClr val="FF0000"/>
                  </a:solidFill>
                </a:rPr>
                <a:t>với</a:t>
              </a:r>
              <a:r>
                <a:rPr lang="en-US" altLang="ko-KR" sz="1401" b="1" dirty="0">
                  <a:solidFill>
                    <a:srgbClr val="FF0000"/>
                  </a:solidFill>
                </a:rPr>
                <a:t> </a:t>
              </a:r>
              <a:r>
                <a:rPr lang="en-US" altLang="ko-KR" sz="1401" b="1" dirty="0" err="1">
                  <a:solidFill>
                    <a:srgbClr val="FF0000"/>
                  </a:solidFill>
                </a:rPr>
                <a:t>Chân</a:t>
              </a:r>
              <a:r>
                <a:rPr lang="en-US" altLang="ko-KR" sz="1401" b="1" dirty="0">
                  <a:solidFill>
                    <a:srgbClr val="FF0000"/>
                  </a:solidFill>
                </a:rPr>
                <a:t> </a:t>
              </a:r>
              <a:r>
                <a:rPr lang="en-US" altLang="ko-KR" sz="1401" b="1" dirty="0" err="1">
                  <a:solidFill>
                    <a:srgbClr val="FF0000"/>
                  </a:solidFill>
                </a:rPr>
                <a:t>số</a:t>
              </a:r>
              <a:r>
                <a:rPr lang="en-US" altLang="ko-KR" sz="1401" b="1" dirty="0">
                  <a:solidFill>
                    <a:srgbClr val="FF0000"/>
                  </a:solidFill>
                </a:rPr>
                <a:t> 7</a:t>
              </a:r>
            </a:p>
            <a:p>
              <a:pPr defTabSz="457164" latinLnBrk="0">
                <a:spcAft>
                  <a:spcPts val="0"/>
                </a:spcAft>
                <a:defRPr/>
              </a:pPr>
              <a:endParaRPr lang="en-US" altLang="ko-KR" sz="1401" b="1" dirty="0">
                <a:solidFill>
                  <a:srgbClr val="FF0000"/>
                </a:solidFill>
              </a:endParaRPr>
            </a:p>
            <a:p>
              <a:pPr defTabSz="457164" latinLnBrk="0">
                <a:spcAft>
                  <a:spcPts val="0"/>
                </a:spcAft>
                <a:defRPr/>
              </a:pPr>
              <a:r>
                <a:rPr lang="en-US" altLang="ko-KR" sz="1401" b="1" dirty="0" err="1">
                  <a:solidFill>
                    <a:srgbClr val="FF0000"/>
                  </a:solidFill>
                </a:rPr>
                <a:t>Nối</a:t>
              </a:r>
              <a:r>
                <a:rPr lang="en-US" altLang="ko-KR" sz="1401" b="1" dirty="0">
                  <a:solidFill>
                    <a:srgbClr val="FF0000"/>
                  </a:solidFill>
                </a:rPr>
                <a:t> </a:t>
              </a:r>
              <a:r>
                <a:rPr lang="en-US" altLang="ko-KR" sz="1401" b="1" dirty="0" err="1">
                  <a:solidFill>
                    <a:srgbClr val="FF0000"/>
                  </a:solidFill>
                </a:rPr>
                <a:t>dây</a:t>
              </a:r>
              <a:r>
                <a:rPr lang="en-US" altLang="ko-KR" sz="1401" b="1" dirty="0">
                  <a:solidFill>
                    <a:srgbClr val="FF0000"/>
                  </a:solidFill>
                </a:rPr>
                <a:t> </a:t>
              </a:r>
              <a:r>
                <a:rPr lang="en-US" altLang="ko-KR" sz="1401" b="1" dirty="0" err="1">
                  <a:solidFill>
                    <a:srgbClr val="FF0000"/>
                  </a:solidFill>
                </a:rPr>
                <a:t>truyền</a:t>
              </a:r>
              <a:r>
                <a:rPr lang="en-US" altLang="ko-KR" sz="1401" b="1" dirty="0">
                  <a:solidFill>
                    <a:srgbClr val="FF0000"/>
                  </a:solidFill>
                </a:rPr>
                <a:t> </a:t>
              </a:r>
              <a:r>
                <a:rPr lang="en-US" altLang="ko-KR" sz="1401" b="1" dirty="0" err="1">
                  <a:solidFill>
                    <a:srgbClr val="FF0000"/>
                  </a:solidFill>
                </a:rPr>
                <a:t>dữ</a:t>
              </a:r>
              <a:r>
                <a:rPr lang="en-US" altLang="ko-KR" sz="1401" b="1" dirty="0">
                  <a:solidFill>
                    <a:srgbClr val="FF0000"/>
                  </a:solidFill>
                </a:rPr>
                <a:t> </a:t>
              </a:r>
              <a:r>
                <a:rPr lang="en-US" altLang="ko-KR" sz="1401" b="1" dirty="0" err="1">
                  <a:solidFill>
                    <a:srgbClr val="FF0000"/>
                  </a:solidFill>
                </a:rPr>
                <a:t>liệu</a:t>
              </a:r>
              <a:r>
                <a:rPr lang="en-US" altLang="ko-KR" sz="1401" b="1" dirty="0">
                  <a:solidFill>
                    <a:srgbClr val="FF0000"/>
                  </a:solidFill>
                </a:rPr>
                <a:t> </a:t>
              </a:r>
              <a:r>
                <a:rPr lang="en-US" altLang="ko-KR" sz="1401" b="1" dirty="0" err="1">
                  <a:solidFill>
                    <a:srgbClr val="FF0000"/>
                  </a:solidFill>
                </a:rPr>
                <a:t>của</a:t>
              </a:r>
              <a:r>
                <a:rPr lang="en-US" altLang="ko-KR" sz="1401" b="1" dirty="0">
                  <a:solidFill>
                    <a:srgbClr val="FF0000"/>
                  </a:solidFill>
                </a:rPr>
                <a:t> </a:t>
              </a:r>
              <a:r>
                <a:rPr lang="en-US" altLang="ko-KR" sz="1401" b="1" dirty="0" err="1">
                  <a:solidFill>
                    <a:srgbClr val="FF0000"/>
                  </a:solidFill>
                </a:rPr>
                <a:t>đèn</a:t>
              </a:r>
              <a:r>
                <a:rPr lang="en-US" altLang="ko-KR" sz="1401" b="1" dirty="0">
                  <a:solidFill>
                    <a:srgbClr val="FF0000"/>
                  </a:solidFill>
                </a:rPr>
                <a:t> LED </a:t>
              </a:r>
              <a:r>
                <a:rPr lang="en-US" altLang="ko-KR" sz="1401" b="1" dirty="0" err="1">
                  <a:solidFill>
                    <a:srgbClr val="FF0000"/>
                  </a:solidFill>
                </a:rPr>
                <a:t>với</a:t>
              </a:r>
              <a:r>
                <a:rPr lang="en-US" altLang="ko-KR" sz="1401" b="1" dirty="0">
                  <a:solidFill>
                    <a:srgbClr val="FF0000"/>
                  </a:solidFill>
                </a:rPr>
                <a:t> </a:t>
              </a:r>
              <a:r>
                <a:rPr lang="en-US" altLang="ko-KR" sz="1401" b="1" dirty="0" err="1">
                  <a:solidFill>
                    <a:srgbClr val="FF0000"/>
                  </a:solidFill>
                </a:rPr>
                <a:t>Chân</a:t>
              </a:r>
              <a:r>
                <a:rPr lang="en-US" altLang="ko-KR" sz="1401" b="1" dirty="0">
                  <a:solidFill>
                    <a:srgbClr val="FF0000"/>
                  </a:solidFill>
                </a:rPr>
                <a:t> </a:t>
              </a:r>
              <a:r>
                <a:rPr lang="en-US" altLang="ko-KR" sz="1401" b="1" dirty="0" err="1">
                  <a:solidFill>
                    <a:srgbClr val="FF0000"/>
                  </a:solidFill>
                </a:rPr>
                <a:t>số</a:t>
              </a:r>
              <a:r>
                <a:rPr lang="en-US" altLang="ko-KR" sz="1401" b="1" dirty="0">
                  <a:solidFill>
                    <a:srgbClr val="FF0000"/>
                  </a:solidFill>
                </a:rPr>
                <a:t> 11</a:t>
              </a:r>
            </a:p>
            <a:p>
              <a:pPr defTabSz="457164" latinLnBrk="0">
                <a:spcAft>
                  <a:spcPts val="0"/>
                </a:spcAft>
                <a:defRPr/>
              </a:pPr>
              <a:endParaRPr lang="en-US" altLang="ko-KR" sz="1401" b="1" dirty="0">
                <a:solidFill>
                  <a:srgbClr val="FF0000"/>
                </a:solidFill>
              </a:endParaRPr>
            </a:p>
            <a:p>
              <a:pPr defTabSz="457164" latinLnBrk="0">
                <a:spcAft>
                  <a:spcPts val="0"/>
                </a:spcAft>
                <a:defRPr/>
              </a:pPr>
              <a:r>
                <a:rPr lang="en-US" altLang="ko-KR" sz="1401" b="1" dirty="0" err="1">
                  <a:solidFill>
                    <a:srgbClr val="FF0000"/>
                  </a:solidFill>
                </a:rPr>
                <a:t>Nối</a:t>
              </a:r>
              <a:r>
                <a:rPr lang="en-US" altLang="ko-KR" sz="1401" b="1" dirty="0">
                  <a:solidFill>
                    <a:srgbClr val="FF0000"/>
                  </a:solidFill>
                </a:rPr>
                <a:t> GND </a:t>
              </a:r>
              <a:r>
                <a:rPr lang="en-US" altLang="ko-KR" sz="1401" b="1" dirty="0" err="1">
                  <a:solidFill>
                    <a:srgbClr val="FF0000"/>
                  </a:solidFill>
                </a:rPr>
                <a:t>và</a:t>
              </a:r>
              <a:r>
                <a:rPr lang="en-US" altLang="ko-KR" sz="1401" b="1" dirty="0">
                  <a:solidFill>
                    <a:srgbClr val="FF0000"/>
                  </a:solidFill>
                </a:rPr>
                <a:t> </a:t>
              </a:r>
              <a:r>
                <a:rPr lang="en-US" altLang="ko-KR" sz="1401" b="1" dirty="0" err="1">
                  <a:solidFill>
                    <a:srgbClr val="FF0000"/>
                  </a:solidFill>
                </a:rPr>
                <a:t>cấp</a:t>
              </a:r>
              <a:r>
                <a:rPr lang="en-US" altLang="ko-KR" sz="1401" b="1" dirty="0">
                  <a:solidFill>
                    <a:srgbClr val="FF0000"/>
                  </a:solidFill>
                </a:rPr>
                <a:t> 3,3 V </a:t>
              </a:r>
              <a:r>
                <a:rPr lang="en-US" altLang="ko-KR" sz="1401" b="1" dirty="0" err="1">
                  <a:solidFill>
                    <a:srgbClr val="FF0000"/>
                  </a:solidFill>
                </a:rPr>
                <a:t>cho</a:t>
              </a:r>
              <a:r>
                <a:rPr lang="en-US" altLang="ko-KR" sz="1401" b="1" dirty="0">
                  <a:solidFill>
                    <a:srgbClr val="FF0000"/>
                  </a:solidFill>
                </a:rPr>
                <a:t> </a:t>
              </a:r>
              <a:r>
                <a:rPr lang="en-US" altLang="ko-KR" sz="1401" b="1" dirty="0" err="1">
                  <a:solidFill>
                    <a:srgbClr val="FF0000"/>
                  </a:solidFill>
                </a:rPr>
                <a:t>từng</a:t>
              </a:r>
              <a:r>
                <a:rPr lang="en-US" altLang="ko-KR" sz="1401" b="1" dirty="0">
                  <a:solidFill>
                    <a:srgbClr val="FF0000"/>
                  </a:solidFill>
                </a:rPr>
                <a:t> </a:t>
              </a:r>
              <a:r>
                <a:rPr lang="en-US" altLang="ko-KR" sz="1401" b="1" dirty="0" err="1">
                  <a:solidFill>
                    <a:srgbClr val="FF0000"/>
                  </a:solidFill>
                </a:rPr>
                <a:t>cảm</a:t>
              </a:r>
              <a:r>
                <a:rPr lang="en-US" altLang="ko-KR" sz="1401" b="1" dirty="0">
                  <a:solidFill>
                    <a:srgbClr val="FF0000"/>
                  </a:solidFill>
                </a:rPr>
                <a:t> </a:t>
              </a:r>
              <a:r>
                <a:rPr lang="en-US" altLang="ko-KR" sz="1401" b="1" dirty="0" err="1">
                  <a:solidFill>
                    <a:srgbClr val="FF0000"/>
                  </a:solidFill>
                </a:rPr>
                <a:t>biến</a:t>
              </a:r>
              <a:endParaRPr lang="en-US" altLang="ko-KR" sz="1401" b="1" dirty="0">
                <a:solidFill>
                  <a:srgbClr val="FF0000"/>
                </a:solidFill>
              </a:endParaRPr>
            </a:p>
          </p:txBody>
        </p:sp>
      </p:grpSp>
      <p:sp>
        <p:nvSpPr>
          <p:cNvPr id="11" name="직사각형 18">
            <a:extLst>
              <a:ext uri="{FF2B5EF4-FFF2-40B4-BE49-F238E27FC236}">
                <a16:creationId xmlns:a16="http://schemas.microsoft.com/office/drawing/2014/main" id="{FDBCCCD9-3D61-4AED-A85D-EB4EB056EEDD}"/>
              </a:ext>
            </a:extLst>
          </p:cNvPr>
          <p:cNvSpPr/>
          <p:nvPr/>
        </p:nvSpPr>
        <p:spPr>
          <a:xfrm>
            <a:off x="416136" y="444879"/>
            <a:ext cx="5824317"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Đèn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LED </a:t>
            </a:r>
          </a:p>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9877196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 name="직사각형 5">
            <a:extLst>
              <a:ext uri="{FF2B5EF4-FFF2-40B4-BE49-F238E27FC236}">
                <a16:creationId xmlns:a16="http://schemas.microsoft.com/office/drawing/2014/main" id="{6F6ED51C-119F-4872-A298-E5E05D160899}"/>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Đấu</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nối</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pic>
        <p:nvPicPr>
          <p:cNvPr id="7" name="그림 6">
            <a:extLst>
              <a:ext uri="{FF2B5EF4-FFF2-40B4-BE49-F238E27FC236}">
                <a16:creationId xmlns:a16="http://schemas.microsoft.com/office/drawing/2014/main" id="{32910D53-25AA-4E79-B9DC-DC952ED3133D}"/>
              </a:ext>
            </a:extLst>
          </p:cNvPr>
          <p:cNvPicPr>
            <a:picLocks noChangeAspect="1"/>
          </p:cNvPicPr>
          <p:nvPr/>
        </p:nvPicPr>
        <p:blipFill>
          <a:blip r:embed="rId3"/>
          <a:stretch>
            <a:fillRect/>
          </a:stretch>
        </p:blipFill>
        <p:spPr>
          <a:xfrm>
            <a:off x="5202986" y="2234459"/>
            <a:ext cx="3998459" cy="4046443"/>
          </a:xfrm>
          <a:prstGeom prst="rect">
            <a:avLst/>
          </a:prstGeom>
          <a:ln>
            <a:solidFill>
              <a:schemeClr val="bg1">
                <a:lumMod val="75000"/>
              </a:schemeClr>
            </a:solidFill>
          </a:ln>
        </p:spPr>
      </p:pic>
      <p:pic>
        <p:nvPicPr>
          <p:cNvPr id="8" name="그림 7"/>
          <p:cNvPicPr>
            <a:picLocks noChangeAspect="1"/>
          </p:cNvPicPr>
          <p:nvPr/>
        </p:nvPicPr>
        <p:blipFill rotWithShape="1">
          <a:blip r:embed="rId4"/>
          <a:srcRect t="10867" b="7838"/>
          <a:stretch/>
        </p:blipFill>
        <p:spPr>
          <a:xfrm>
            <a:off x="688143" y="2004112"/>
            <a:ext cx="2580464" cy="2126784"/>
          </a:xfrm>
          <a:prstGeom prst="rect">
            <a:avLst/>
          </a:prstGeom>
        </p:spPr>
      </p:pic>
      <p:grpSp>
        <p:nvGrpSpPr>
          <p:cNvPr id="9" name="그룹 8"/>
          <p:cNvGrpSpPr/>
          <p:nvPr/>
        </p:nvGrpSpPr>
        <p:grpSpPr>
          <a:xfrm>
            <a:off x="3467417" y="3228242"/>
            <a:ext cx="1504293" cy="233182"/>
            <a:chOff x="3297942" y="3111774"/>
            <a:chExt cx="1440160" cy="216024"/>
          </a:xfrm>
        </p:grpSpPr>
        <p:cxnSp>
          <p:nvCxnSpPr>
            <p:cNvPr id="12" name="직선 연결선 11"/>
            <p:cNvCxnSpPr/>
            <p:nvPr/>
          </p:nvCxnSpPr>
          <p:spPr>
            <a:xfrm flipH="1">
              <a:off x="3297942" y="3327798"/>
              <a:ext cx="1440160" cy="0"/>
            </a:xfrm>
            <a:prstGeom prst="line">
              <a:avLst/>
            </a:prstGeom>
            <a:ln w="76200">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H="1">
              <a:off x="3297942" y="3111774"/>
              <a:ext cx="144016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03263" y="4261533"/>
            <a:ext cx="4505552" cy="8477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defPPr>
              <a:defRPr lang="ko-KR"/>
            </a:defPPr>
            <a:lvl1pPr marL="182526" indent="-182526" latinLnBrk="0">
              <a:spcAft>
                <a:spcPts val="800"/>
              </a:spcAft>
              <a:buClr>
                <a:srgbClr val="193EB0"/>
              </a:buClr>
              <a:buFont typeface="SamsungOne 400" panose="020B0503030303020204" pitchFamily="34" charset="0"/>
              <a:buChar char="‣"/>
              <a:defRPr sz="130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182548" indent="-182548">
              <a:spcAft>
                <a:spcPts val="400"/>
              </a:spcAft>
            </a:pPr>
            <a:r>
              <a:rPr lang="en-US" altLang="ko-KR" sz="1299" dirty="0" err="1">
                <a:solidFill>
                  <a:schemeClr val="tx1">
                    <a:lumMod val="85000"/>
                    <a:lumOff val="15000"/>
                  </a:schemeClr>
                </a:solidFill>
              </a:rPr>
              <a:t>Nối</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dây</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màu</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xanh</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lục</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từ</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cảm</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biến</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với</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Chân</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số</a:t>
            </a:r>
            <a:r>
              <a:rPr lang="en-US" altLang="ko-KR" sz="1299" dirty="0">
                <a:solidFill>
                  <a:schemeClr val="tx1">
                    <a:lumMod val="85000"/>
                    <a:lumOff val="15000"/>
                  </a:schemeClr>
                </a:solidFill>
              </a:rPr>
              <a:t> 11.</a:t>
            </a:r>
          </a:p>
          <a:p>
            <a:pPr marL="182548" indent="-182548">
              <a:spcAft>
                <a:spcPts val="400"/>
              </a:spcAft>
            </a:pPr>
            <a:r>
              <a:rPr lang="en-US" altLang="ko-KR" sz="1299" dirty="0" err="1">
                <a:solidFill>
                  <a:schemeClr val="tx1">
                    <a:lumMod val="85000"/>
                    <a:lumOff val="15000"/>
                  </a:schemeClr>
                </a:solidFill>
              </a:rPr>
              <a:t>Nối</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dây</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màu</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đen</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với</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Chân</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số</a:t>
            </a:r>
            <a:r>
              <a:rPr lang="en-US" altLang="ko-KR" sz="1299" dirty="0">
                <a:solidFill>
                  <a:schemeClr val="tx1">
                    <a:lumMod val="85000"/>
                    <a:lumOff val="15000"/>
                  </a:schemeClr>
                </a:solidFill>
              </a:rPr>
              <a:t> 9</a:t>
            </a:r>
          </a:p>
          <a:p>
            <a:pPr marL="182548" indent="-182548">
              <a:spcAft>
                <a:spcPts val="400"/>
              </a:spcAft>
            </a:pPr>
            <a:r>
              <a:rPr lang="en-US" altLang="ko-KR" sz="1299" dirty="0" err="1">
                <a:solidFill>
                  <a:schemeClr val="tx1">
                    <a:lumMod val="85000"/>
                    <a:lumOff val="15000"/>
                  </a:schemeClr>
                </a:solidFill>
              </a:rPr>
              <a:t>Không</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cần</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nối</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dây</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màu</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đỏ</a:t>
            </a:r>
            <a:r>
              <a:rPr lang="en-US" altLang="ko-KR" sz="1299" dirty="0">
                <a:solidFill>
                  <a:schemeClr val="tx1">
                    <a:lumMod val="85000"/>
                    <a:lumOff val="15000"/>
                  </a:schemeClr>
                </a:solidFill>
              </a:rPr>
              <a:t>.</a:t>
            </a:r>
          </a:p>
        </p:txBody>
      </p:sp>
      <p:sp>
        <p:nvSpPr>
          <p:cNvPr id="14" name="직사각형 18">
            <a:extLst>
              <a:ext uri="{FF2B5EF4-FFF2-40B4-BE49-F238E27FC236}">
                <a16:creationId xmlns:a16="http://schemas.microsoft.com/office/drawing/2014/main" id="{FDBCCCD9-3D61-4AED-A85D-EB4EB056EEDD}"/>
              </a:ext>
            </a:extLst>
          </p:cNvPr>
          <p:cNvSpPr/>
          <p:nvPr/>
        </p:nvSpPr>
        <p:spPr>
          <a:xfrm>
            <a:off x="416136" y="444879"/>
            <a:ext cx="5824317"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Đèn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LED </a:t>
            </a:r>
          </a:p>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3141087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 name="직사각형 5">
            <a:extLst>
              <a:ext uri="{FF2B5EF4-FFF2-40B4-BE49-F238E27FC236}">
                <a16:creationId xmlns:a16="http://schemas.microsoft.com/office/drawing/2014/main" id="{6F6ED51C-119F-4872-A298-E5E05D160899}"/>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Nối</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Nút</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bấm</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pic>
        <p:nvPicPr>
          <p:cNvPr id="7" name="그림 6">
            <a:extLst>
              <a:ext uri="{FF2B5EF4-FFF2-40B4-BE49-F238E27FC236}">
                <a16:creationId xmlns:a16="http://schemas.microsoft.com/office/drawing/2014/main" id="{32910D53-25AA-4E79-B9DC-DC952ED3133D}"/>
              </a:ext>
            </a:extLst>
          </p:cNvPr>
          <p:cNvPicPr>
            <a:picLocks noChangeAspect="1"/>
          </p:cNvPicPr>
          <p:nvPr/>
        </p:nvPicPr>
        <p:blipFill>
          <a:blip r:embed="rId3"/>
          <a:stretch>
            <a:fillRect/>
          </a:stretch>
        </p:blipFill>
        <p:spPr>
          <a:xfrm>
            <a:off x="5202986" y="2234459"/>
            <a:ext cx="3998459" cy="4046443"/>
          </a:xfrm>
          <a:prstGeom prst="rect">
            <a:avLst/>
          </a:prstGeom>
          <a:ln>
            <a:solidFill>
              <a:schemeClr val="bg1">
                <a:lumMod val="75000"/>
              </a:schemeClr>
            </a:solidFill>
          </a:ln>
        </p:spPr>
      </p:pic>
      <p:pic>
        <p:nvPicPr>
          <p:cNvPr id="8" name="그림 7"/>
          <p:cNvPicPr>
            <a:picLocks noChangeAspect="1"/>
          </p:cNvPicPr>
          <p:nvPr/>
        </p:nvPicPr>
        <p:blipFill rotWithShape="1">
          <a:blip r:embed="rId4"/>
          <a:srcRect t="10867" b="7838"/>
          <a:stretch/>
        </p:blipFill>
        <p:spPr>
          <a:xfrm>
            <a:off x="688143" y="2004112"/>
            <a:ext cx="2580464" cy="2126784"/>
          </a:xfrm>
          <a:prstGeom prst="rect">
            <a:avLst/>
          </a:prstGeom>
        </p:spPr>
      </p:pic>
      <p:sp>
        <p:nvSpPr>
          <p:cNvPr id="10" name="TextBox 9"/>
          <p:cNvSpPr txBox="1"/>
          <p:nvPr/>
        </p:nvSpPr>
        <p:spPr>
          <a:xfrm>
            <a:off x="703263" y="4261533"/>
            <a:ext cx="4505552" cy="8477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defPPr>
              <a:defRPr lang="ko-KR"/>
            </a:defPPr>
            <a:lvl1pPr marL="182526" indent="-182526" latinLnBrk="0">
              <a:spcAft>
                <a:spcPts val="800"/>
              </a:spcAft>
              <a:buClr>
                <a:srgbClr val="193EB0"/>
              </a:buClr>
              <a:buFont typeface="SamsungOne 400" panose="020B0503030303020204" pitchFamily="34" charset="0"/>
              <a:buChar char="‣"/>
              <a:defRPr sz="130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182548" indent="-182548">
              <a:spcAft>
                <a:spcPts val="400"/>
              </a:spcAft>
            </a:pPr>
            <a:r>
              <a:rPr lang="en-US" altLang="ko-KR" sz="1299" dirty="0" err="1">
                <a:solidFill>
                  <a:schemeClr val="tx1">
                    <a:lumMod val="85000"/>
                    <a:lumOff val="15000"/>
                  </a:schemeClr>
                </a:solidFill>
              </a:rPr>
              <a:t>Nối</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dây</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màu</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xanh</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lục</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từ</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cảm</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biến</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với</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Chân</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số</a:t>
            </a:r>
            <a:r>
              <a:rPr lang="en-US" altLang="ko-KR" sz="1299" dirty="0">
                <a:solidFill>
                  <a:schemeClr val="tx1">
                    <a:lumMod val="85000"/>
                    <a:lumOff val="15000"/>
                  </a:schemeClr>
                </a:solidFill>
              </a:rPr>
              <a:t> 7</a:t>
            </a:r>
          </a:p>
          <a:p>
            <a:pPr marL="182548" indent="-182548">
              <a:spcAft>
                <a:spcPts val="400"/>
              </a:spcAft>
            </a:pPr>
            <a:r>
              <a:rPr lang="en-US" altLang="ko-KR" sz="1299" dirty="0" err="1">
                <a:solidFill>
                  <a:schemeClr val="tx1">
                    <a:lumMod val="85000"/>
                    <a:lumOff val="15000"/>
                  </a:schemeClr>
                </a:solidFill>
              </a:rPr>
              <a:t>Nối</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dây</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màu</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đen</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với</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Chân</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số</a:t>
            </a:r>
            <a:r>
              <a:rPr lang="en-US" altLang="ko-KR" sz="1299" dirty="0">
                <a:solidFill>
                  <a:schemeClr val="tx1">
                    <a:lumMod val="85000"/>
                    <a:lumOff val="15000"/>
                  </a:schemeClr>
                </a:solidFill>
              </a:rPr>
              <a:t> 6</a:t>
            </a:r>
          </a:p>
          <a:p>
            <a:pPr marL="182548" indent="-182548">
              <a:spcAft>
                <a:spcPts val="400"/>
              </a:spcAft>
            </a:pPr>
            <a:r>
              <a:rPr lang="en-US" altLang="ko-KR" sz="1299" dirty="0" err="1">
                <a:solidFill>
                  <a:schemeClr val="tx1">
                    <a:lumMod val="85000"/>
                    <a:lumOff val="15000"/>
                  </a:schemeClr>
                </a:solidFill>
              </a:rPr>
              <a:t>Nối</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dây</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màu</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đỏ</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với</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Chân</a:t>
            </a:r>
            <a:r>
              <a:rPr lang="en-US" altLang="ko-KR" sz="1299" dirty="0">
                <a:solidFill>
                  <a:schemeClr val="tx1">
                    <a:lumMod val="85000"/>
                    <a:lumOff val="15000"/>
                  </a:schemeClr>
                </a:solidFill>
              </a:rPr>
              <a:t> </a:t>
            </a:r>
            <a:r>
              <a:rPr lang="en-US" altLang="ko-KR" sz="1299" dirty="0" err="1">
                <a:solidFill>
                  <a:schemeClr val="tx1">
                    <a:lumMod val="85000"/>
                    <a:lumOff val="15000"/>
                  </a:schemeClr>
                </a:solidFill>
              </a:rPr>
              <a:t>số</a:t>
            </a:r>
            <a:r>
              <a:rPr lang="en-US" altLang="ko-KR" sz="1299" dirty="0">
                <a:solidFill>
                  <a:schemeClr val="tx1">
                    <a:lumMod val="85000"/>
                    <a:lumOff val="15000"/>
                  </a:schemeClr>
                </a:solidFill>
              </a:rPr>
              <a:t> 1</a:t>
            </a:r>
          </a:p>
        </p:txBody>
      </p:sp>
      <p:cxnSp>
        <p:nvCxnSpPr>
          <p:cNvPr id="21" name="직선 연결선 14">
            <a:extLst>
              <a:ext uri="{FF2B5EF4-FFF2-40B4-BE49-F238E27FC236}">
                <a16:creationId xmlns:a16="http://schemas.microsoft.com/office/drawing/2014/main" id="{7930F1B9-0E81-A242-8E33-73892C4F8C8C}"/>
              </a:ext>
            </a:extLst>
          </p:cNvPr>
          <p:cNvCxnSpPr/>
          <p:nvPr/>
        </p:nvCxnSpPr>
        <p:spPr>
          <a:xfrm flipH="1" flipV="1">
            <a:off x="6860992" y="2050115"/>
            <a:ext cx="736724" cy="8345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15">
            <a:extLst>
              <a:ext uri="{FF2B5EF4-FFF2-40B4-BE49-F238E27FC236}">
                <a16:creationId xmlns:a16="http://schemas.microsoft.com/office/drawing/2014/main" id="{1EFFB36A-0F3C-E647-AB69-D2924641A648}"/>
              </a:ext>
            </a:extLst>
          </p:cNvPr>
          <p:cNvCxnSpPr>
            <a:cxnSpLocks/>
          </p:cNvCxnSpPr>
          <p:nvPr/>
        </p:nvCxnSpPr>
        <p:spPr>
          <a:xfrm flipH="1">
            <a:off x="3458397" y="2050111"/>
            <a:ext cx="342638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11">
            <a:extLst>
              <a:ext uri="{FF2B5EF4-FFF2-40B4-BE49-F238E27FC236}">
                <a16:creationId xmlns:a16="http://schemas.microsoft.com/office/drawing/2014/main" id="{BDF5548F-6290-F143-B00B-EB27AC1187DD}"/>
              </a:ext>
            </a:extLst>
          </p:cNvPr>
          <p:cNvCxnSpPr/>
          <p:nvPr/>
        </p:nvCxnSpPr>
        <p:spPr>
          <a:xfrm flipH="1">
            <a:off x="3477610" y="3021765"/>
            <a:ext cx="1504293" cy="0"/>
          </a:xfrm>
          <a:prstGeom prst="line">
            <a:avLst/>
          </a:prstGeom>
          <a:ln w="76200">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24" name="직선 연결선 12">
            <a:extLst>
              <a:ext uri="{FF2B5EF4-FFF2-40B4-BE49-F238E27FC236}">
                <a16:creationId xmlns:a16="http://schemas.microsoft.com/office/drawing/2014/main" id="{43F43856-CF75-2D4A-B1A0-96C7A9327BC8}"/>
              </a:ext>
            </a:extLst>
          </p:cNvPr>
          <p:cNvCxnSpPr/>
          <p:nvPr/>
        </p:nvCxnSpPr>
        <p:spPr>
          <a:xfrm flipH="1">
            <a:off x="3477610" y="2467376"/>
            <a:ext cx="150429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직사각형 18">
            <a:extLst>
              <a:ext uri="{FF2B5EF4-FFF2-40B4-BE49-F238E27FC236}">
                <a16:creationId xmlns:a16="http://schemas.microsoft.com/office/drawing/2014/main" id="{FDBCCCD9-3D61-4AED-A85D-EB4EB056EEDD}"/>
              </a:ext>
            </a:extLst>
          </p:cNvPr>
          <p:cNvSpPr/>
          <p:nvPr/>
        </p:nvSpPr>
        <p:spPr>
          <a:xfrm>
            <a:off x="416136" y="444879"/>
            <a:ext cx="5824317" cy="553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Đèn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LED </a:t>
            </a:r>
          </a:p>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4231539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điện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2.1. </a:t>
            </a:r>
            <a:r>
              <a:rPr lang="en-US" altLang="ko-KR" sz="1799" dirty="0" err="1">
                <a:solidFill>
                  <a:srgbClr val="A6A6A6"/>
                </a:solidFill>
                <a:latin typeface="SamsungOne-400" panose="020B0503030303020204" pitchFamily="34" charset="0"/>
                <a:ea typeface="SamsungOne-400" panose="020B0503030303020204" pitchFamily="34" charset="0"/>
              </a:rPr>
              <a:t>Đầu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mạch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điện</a:t>
            </a:r>
            <a:r>
              <a:rPr lang="en-US" altLang="ko-KR" sz="1799" dirty="0">
                <a:solidFill>
                  <a:srgbClr val="A6A6A6"/>
                </a:solidFill>
                <a:latin typeface="SamsungOne-400" panose="020B0503030303020204" pitchFamily="34" charset="0"/>
                <a:ea typeface="SamsungOne-400" panose="020B0503030303020204" pitchFamily="34" charset="0"/>
              </a:rPr>
              <a:t>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2.2. LED </a:t>
            </a: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2.3.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Cảm</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biến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siêu</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âm</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2.4. </a:t>
            </a:r>
            <a:r>
              <a:rPr lang="en-US" altLang="ko-KR" sz="1799" dirty="0" err="1">
                <a:solidFill>
                  <a:srgbClr val="A6A6A6"/>
                </a:solidFill>
                <a:latin typeface="SamsungOne-400" panose="020B0503030303020204" pitchFamily="34" charset="0"/>
                <a:ea typeface="SamsungOne-400" panose="020B0503030303020204" pitchFamily="34" charset="0"/>
              </a:rPr>
              <a:t>Màn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hình</a:t>
            </a:r>
            <a:r>
              <a:rPr lang="en-US" altLang="ko-KR" sz="1799" dirty="0">
                <a:solidFill>
                  <a:srgbClr val="A6A6A6"/>
                </a:solidFill>
                <a:latin typeface="SamsungOne-400" panose="020B0503030303020204" pitchFamily="34" charset="0"/>
                <a:ea typeface="SamsungOne-400" panose="020B0503030303020204" pitchFamily="34" charset="0"/>
              </a:rPr>
              <a:t> 7 </a:t>
            </a:r>
            <a:r>
              <a:rPr lang="en-US" altLang="ko-KR" sz="1799" dirty="0" err="1">
                <a:solidFill>
                  <a:srgbClr val="A6A6A6"/>
                </a:solidFill>
                <a:latin typeface="SamsungOne-400" panose="020B0503030303020204" pitchFamily="34" charset="0"/>
                <a:ea typeface="SamsungOne-400" panose="020B0503030303020204" pitchFamily="34" charset="0"/>
              </a:rPr>
              <a:t>đoạn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đèn</a:t>
            </a:r>
            <a:r>
              <a:rPr lang="en-US" altLang="ko-KR" sz="1799" dirty="0">
                <a:solidFill>
                  <a:srgbClr val="A6A6A6"/>
                </a:solidFill>
                <a:latin typeface="SamsungOne-400" panose="020B0503030303020204" pitchFamily="34" charset="0"/>
                <a:ea typeface="SamsungOne-400" panose="020B0503030303020204" pitchFamily="34" charset="0"/>
              </a:rPr>
              <a:t> LED 4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a:t>
            </a:r>
          </a:p>
        </p:txBody>
      </p:sp>
      <p:sp>
        <p:nvSpPr>
          <p:cNvPr id="5" name="직사각형 4">
            <a:extLst>
              <a:ext uri="{FF2B5EF4-FFF2-40B4-BE49-F238E27FC236}">
                <a16:creationId xmlns:a16="http://schemas.microsoft.com/office/drawing/2014/main" id="{D0810496-60D5-44E1-B562-6ADD08E45F91}"/>
              </a:ext>
            </a:extLst>
          </p:cNvPr>
          <p:cNvSpPr/>
          <p:nvPr/>
        </p:nvSpPr>
        <p:spPr>
          <a:xfrm>
            <a:off x="5162257"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2.5.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nhiệt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độ-độ</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ẩm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2.6. </a:t>
            </a:r>
            <a:r>
              <a:rPr lang="en-US" altLang="ko-KR" sz="1799" dirty="0" err="1">
                <a:solidFill>
                  <a:srgbClr val="A6A6A6"/>
                </a:solidFill>
                <a:latin typeface="SamsungOne-400" panose="020B0503030303020204" pitchFamily="34" charset="0"/>
                <a:ea typeface="SamsungOne-400" panose="020B0503030303020204" pitchFamily="34" charset="0"/>
              </a:rPr>
              <a:t>Lập</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trình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điều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khiển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chính</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2.7. </a:t>
            </a:r>
            <a:r>
              <a:rPr lang="en-US" altLang="ko-KR" sz="1799" dirty="0" err="1">
                <a:solidFill>
                  <a:srgbClr val="A6A6A6"/>
                </a:solidFill>
                <a:latin typeface="SamsungOne-400" panose="020B0503030303020204" pitchFamily="34" charset="0"/>
                <a:ea typeface="SamsungOne-400" panose="020B0503030303020204" pitchFamily="34" charset="0"/>
              </a:rPr>
              <a:t>Chuẩn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giao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tiếp</a:t>
            </a:r>
            <a:r>
              <a:rPr lang="en-US" altLang="ko-KR" sz="1799" dirty="0">
                <a:solidFill>
                  <a:srgbClr val="A6A6A6"/>
                </a:solidFill>
                <a:latin typeface="SamsungOne-400" panose="020B0503030303020204" pitchFamily="34" charset="0"/>
                <a:ea typeface="SamsungOne-400" panose="020B0503030303020204" pitchFamily="34" charset="0"/>
              </a:rPr>
              <a:t> UART</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2.8. </a:t>
            </a:r>
            <a:r>
              <a:rPr lang="en-US" altLang="ko-KR" sz="1799" dirty="0" err="1">
                <a:solidFill>
                  <a:srgbClr val="A6A6A6"/>
                </a:solidFill>
                <a:latin typeface="SamsungOne-400" panose="020B0503030303020204" pitchFamily="34" charset="0"/>
                <a:ea typeface="SamsungOne-400" panose="020B0503030303020204" pitchFamily="34" charset="0"/>
              </a:rPr>
              <a:t>Chế</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tạo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thiết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bị</a:t>
            </a:r>
            <a:endParaRPr lang="en-US" altLang="ko-KR" sz="1799"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08252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siêu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âm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 name="직사각형 5">
            <a:extLst>
              <a:ext uri="{FF2B5EF4-FFF2-40B4-BE49-F238E27FC236}">
                <a16:creationId xmlns:a16="http://schemas.microsoft.com/office/drawing/2014/main" id="{6F6ED51C-119F-4872-A298-E5E05D160899}"/>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Cơ chế</a:t>
            </a:r>
          </a:p>
        </p:txBody>
      </p:sp>
      <p:sp>
        <p:nvSpPr>
          <p:cNvPr id="18" name="직사각형 17">
            <a:extLst>
              <a:ext uri="{FF2B5EF4-FFF2-40B4-BE49-F238E27FC236}">
                <a16:creationId xmlns:a16="http://schemas.microsoft.com/office/drawing/2014/main" id="{A4D1262F-B664-4197-9EAD-788D8CB01FD4}"/>
              </a:ext>
            </a:extLst>
          </p:cNvPr>
          <p:cNvSpPr/>
          <p:nvPr/>
        </p:nvSpPr>
        <p:spPr>
          <a:xfrm>
            <a:off x="580400" y="1944543"/>
            <a:ext cx="8619172" cy="559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Sử dụng cảm biến siêu âm để kiểm tra xem có vật nào xuất hiện trong một khoảng cách nhất định không.</a:t>
            </a:r>
          </a:p>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Đo khoảng cách giữa bạn với các đối tượng.</a:t>
            </a:r>
          </a:p>
        </p:txBody>
      </p:sp>
      <p:sp>
        <p:nvSpPr>
          <p:cNvPr id="13" name="직사각형 10">
            <a:extLst>
              <a:ext uri="{FF2B5EF4-FFF2-40B4-BE49-F238E27FC236}">
                <a16:creationId xmlns:a16="http://schemas.microsoft.com/office/drawing/2014/main" id="{2F76BA70-9503-0341-A31E-EEA848270FBB}"/>
              </a:ext>
            </a:extLst>
          </p:cNvPr>
          <p:cNvSpPr/>
          <p:nvPr/>
        </p:nvSpPr>
        <p:spPr>
          <a:xfrm>
            <a:off x="775331" y="2659196"/>
            <a:ext cx="2943241" cy="1504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en-US" altLang="ko-KR" sz="1299" dirty="0" err="1">
                <a:solidFill>
                  <a:schemeClr val="tx1"/>
                </a:solidFill>
                <a:latin typeface="SamsungOne-400" panose="020B0503030303020204" pitchFamily="34" charset="0"/>
                <a:ea typeface="SamsungOne-400" panose="020B0503030303020204" pitchFamily="34" charset="0"/>
              </a:rPr>
              <a:t>Cảm</a:t>
            </a:r>
            <a:r>
              <a:rPr lang="en-US" altLang="ko-KR" sz="1299" dirty="0">
                <a:solidFill>
                  <a:schemeClr val="tx1"/>
                </a:solidFill>
                <a:latin typeface="SamsungOne-400" panose="020B0503030303020204" pitchFamily="34" charset="0"/>
                <a:ea typeface="SamsungOne-400" panose="020B0503030303020204" pitchFamily="34" charset="0"/>
              </a:rPr>
              <a:t> </a:t>
            </a:r>
            <a:r>
              <a:rPr lang="en-US" altLang="ko-KR" sz="1299" dirty="0" err="1">
                <a:solidFill>
                  <a:schemeClr val="tx1"/>
                </a:solidFill>
                <a:latin typeface="SamsungOne-400" panose="020B0503030303020204" pitchFamily="34" charset="0"/>
                <a:ea typeface="SamsungOne-400" panose="020B0503030303020204" pitchFamily="34" charset="0"/>
              </a:rPr>
              <a:t>biến</a:t>
            </a:r>
            <a:r>
              <a:rPr lang="en-US" altLang="ko-KR" sz="1299" dirty="0">
                <a:solidFill>
                  <a:schemeClr val="tx1"/>
                </a:solidFill>
                <a:latin typeface="SamsungOne-400" panose="020B0503030303020204" pitchFamily="34" charset="0"/>
                <a:ea typeface="SamsungOne-400" panose="020B0503030303020204" pitchFamily="34" charset="0"/>
              </a:rPr>
              <a:t> </a:t>
            </a:r>
            <a:r>
              <a:rPr lang="en-US" altLang="ko-KR" sz="1299" dirty="0" err="1">
                <a:solidFill>
                  <a:schemeClr val="tx1"/>
                </a:solidFill>
                <a:latin typeface="SamsungOne-400" panose="020B0503030303020204" pitchFamily="34" charset="0"/>
                <a:ea typeface="SamsungOne-400" panose="020B0503030303020204" pitchFamily="34" charset="0"/>
              </a:rPr>
              <a:t>siêu</a:t>
            </a:r>
            <a:r>
              <a:rPr lang="en-US" altLang="ko-KR" sz="1299" dirty="0">
                <a:solidFill>
                  <a:schemeClr val="tx1"/>
                </a:solidFill>
                <a:latin typeface="SamsungOne-400" panose="020B0503030303020204" pitchFamily="34" charset="0"/>
                <a:ea typeface="SamsungOne-400" panose="020B0503030303020204" pitchFamily="34" charset="0"/>
              </a:rPr>
              <a:t> </a:t>
            </a:r>
            <a:r>
              <a:rPr lang="en-US" altLang="ko-KR" sz="1299" dirty="0" err="1">
                <a:solidFill>
                  <a:schemeClr val="tx1"/>
                </a:solidFill>
                <a:latin typeface="SamsungOne-400" panose="020B0503030303020204" pitchFamily="34" charset="0"/>
                <a:ea typeface="SamsungOne-400" panose="020B0503030303020204" pitchFamily="34" charset="0"/>
              </a:rPr>
              <a:t>âm</a:t>
            </a:r>
            <a:r>
              <a:rPr lang="en-US" altLang="ko-KR" sz="1299" dirty="0">
                <a:solidFill>
                  <a:schemeClr val="tx1"/>
                </a:solidFill>
                <a:latin typeface="SamsungOne-400" panose="020B0503030303020204" pitchFamily="34" charset="0"/>
                <a:ea typeface="SamsungOne-400" panose="020B0503030303020204" pitchFamily="34" charset="0"/>
              </a:rPr>
              <a:t> (HC-SR04)</a:t>
            </a:r>
          </a:p>
          <a:p>
            <a:pPr marL="355571" lvl="1" indent="-179375">
              <a:spcAft>
                <a:spcPts val="802"/>
              </a:spcAft>
              <a:buClr>
                <a:srgbClr val="193EB0"/>
              </a:buClr>
              <a:buFont typeface="Arial" panose="020B0604020202020204" pitchFamily="34" charset="0"/>
              <a:buChar char="•"/>
            </a:pPr>
            <a:r>
              <a:rPr lang="en-US" altLang="ko-KR" sz="1299" dirty="0">
                <a:solidFill>
                  <a:schemeClr val="tx1"/>
                </a:solidFill>
                <a:latin typeface="SamsungOne-400" panose="020B0503030303020204" pitchFamily="34" charset="0"/>
                <a:ea typeface="SamsungOne-400" panose="020B0503030303020204" pitchFamily="34" charset="0"/>
              </a:rPr>
              <a:t>VCC: 5 V                </a:t>
            </a:r>
          </a:p>
          <a:p>
            <a:pPr marL="355571" lvl="1" indent="-179375">
              <a:spcAft>
                <a:spcPts val="802"/>
              </a:spcAft>
              <a:buClr>
                <a:srgbClr val="193EB0"/>
              </a:buClr>
              <a:buFont typeface="Arial" panose="020B0604020202020204" pitchFamily="34" charset="0"/>
              <a:buChar char="•"/>
            </a:pPr>
            <a:r>
              <a:rPr lang="en-US" altLang="ko-KR" sz="1299" dirty="0">
                <a:solidFill>
                  <a:schemeClr val="tx1"/>
                </a:solidFill>
                <a:latin typeface="SamsungOne-400" panose="020B0503030303020204" pitchFamily="34" charset="0"/>
                <a:ea typeface="SamsungOne-400" panose="020B0503030303020204" pitchFamily="34" charset="0"/>
              </a:rPr>
              <a:t>GND: </a:t>
            </a:r>
            <a:r>
              <a:rPr lang="en-US" altLang="ko-KR" sz="1299" dirty="0" err="1">
                <a:solidFill>
                  <a:schemeClr val="tx1"/>
                </a:solidFill>
                <a:latin typeface="SamsungOne-400" panose="020B0503030303020204" pitchFamily="34" charset="0"/>
                <a:ea typeface="SamsungOne-400" panose="020B0503030303020204" pitchFamily="34" charset="0"/>
              </a:rPr>
              <a:t>Mặt</a:t>
            </a:r>
            <a:r>
              <a:rPr lang="en-US" altLang="ko-KR" sz="1299" dirty="0">
                <a:solidFill>
                  <a:schemeClr val="tx1"/>
                </a:solidFill>
                <a:latin typeface="SamsungOne-400" panose="020B0503030303020204" pitchFamily="34" charset="0"/>
                <a:ea typeface="SamsungOne-400" panose="020B0503030303020204" pitchFamily="34" charset="0"/>
              </a:rPr>
              <a:t> </a:t>
            </a:r>
            <a:r>
              <a:rPr lang="en-US" altLang="ko-KR" sz="1299" dirty="0" err="1">
                <a:solidFill>
                  <a:schemeClr val="tx1"/>
                </a:solidFill>
                <a:latin typeface="SamsungOne-400" panose="020B0503030303020204" pitchFamily="34" charset="0"/>
                <a:ea typeface="SamsungOne-400" panose="020B0503030303020204" pitchFamily="34" charset="0"/>
              </a:rPr>
              <a:t>đất</a:t>
            </a:r>
            <a:endParaRPr lang="en-US" altLang="ko-KR" sz="1299" dirty="0">
              <a:solidFill>
                <a:schemeClr val="tx1"/>
              </a:solidFill>
              <a:latin typeface="SamsungOne-400" panose="020B0503030303020204" pitchFamily="34" charset="0"/>
              <a:ea typeface="SamsungOne-400" panose="020B0503030303020204" pitchFamily="34" charset="0"/>
            </a:endParaRPr>
          </a:p>
          <a:p>
            <a:pPr marL="355571" lvl="1" indent="-179375">
              <a:spcAft>
                <a:spcPts val="802"/>
              </a:spcAft>
              <a:buClr>
                <a:srgbClr val="193EB0"/>
              </a:buClr>
              <a:buFont typeface="Arial" panose="020B0604020202020204" pitchFamily="34" charset="0"/>
              <a:buChar char="•"/>
            </a:pPr>
            <a:r>
              <a:rPr lang="en-US" altLang="ko-KR" sz="1299" dirty="0" err="1">
                <a:solidFill>
                  <a:schemeClr val="tx1"/>
                </a:solidFill>
                <a:latin typeface="SamsungOne-400" panose="020B0503030303020204" pitchFamily="34" charset="0"/>
                <a:ea typeface="SamsungOne-400" panose="020B0503030303020204" pitchFamily="34" charset="0"/>
              </a:rPr>
              <a:t>Chân</a:t>
            </a:r>
            <a:r>
              <a:rPr lang="en-US" altLang="ko-KR" sz="1299" dirty="0">
                <a:solidFill>
                  <a:schemeClr val="tx1"/>
                </a:solidFill>
                <a:latin typeface="SamsungOne-400" panose="020B0503030303020204" pitchFamily="34" charset="0"/>
                <a:ea typeface="SamsungOne-400" panose="020B0503030303020204" pitchFamily="34" charset="0"/>
              </a:rPr>
              <a:t> Trig : </a:t>
            </a:r>
            <a:r>
              <a:rPr lang="en-US" altLang="ko-KR" sz="1299" dirty="0" err="1">
                <a:solidFill>
                  <a:schemeClr val="tx1"/>
                </a:solidFill>
                <a:latin typeface="SamsungOne-400" panose="020B0503030303020204" pitchFamily="34" charset="0"/>
                <a:ea typeface="SamsungOne-400" panose="020B0503030303020204" pitchFamily="34" charset="0"/>
              </a:rPr>
              <a:t>Truyền</a:t>
            </a:r>
            <a:r>
              <a:rPr lang="en-US" altLang="ko-KR" sz="1299" dirty="0">
                <a:solidFill>
                  <a:schemeClr val="tx1"/>
                </a:solidFill>
                <a:latin typeface="SamsungOne-400" panose="020B0503030303020204" pitchFamily="34" charset="0"/>
                <a:ea typeface="SamsungOne-400" panose="020B0503030303020204" pitchFamily="34" charset="0"/>
              </a:rPr>
              <a:t> </a:t>
            </a:r>
            <a:r>
              <a:rPr lang="en-US" altLang="ko-KR" sz="1299" dirty="0" err="1">
                <a:solidFill>
                  <a:schemeClr val="tx1"/>
                </a:solidFill>
                <a:latin typeface="SamsungOne-400" panose="020B0503030303020204" pitchFamily="34" charset="0"/>
                <a:ea typeface="SamsungOne-400" panose="020B0503030303020204" pitchFamily="34" charset="0"/>
              </a:rPr>
              <a:t>siêu</a:t>
            </a:r>
            <a:r>
              <a:rPr lang="en-US" altLang="ko-KR" sz="1299" dirty="0">
                <a:solidFill>
                  <a:schemeClr val="tx1"/>
                </a:solidFill>
                <a:latin typeface="SamsungOne-400" panose="020B0503030303020204" pitchFamily="34" charset="0"/>
                <a:ea typeface="SamsungOne-400" panose="020B0503030303020204" pitchFamily="34" charset="0"/>
              </a:rPr>
              <a:t> </a:t>
            </a:r>
            <a:r>
              <a:rPr lang="en-US" altLang="ko-KR" sz="1299" dirty="0" err="1">
                <a:solidFill>
                  <a:schemeClr val="tx1"/>
                </a:solidFill>
                <a:latin typeface="SamsungOne-400" panose="020B0503030303020204" pitchFamily="34" charset="0"/>
                <a:ea typeface="SamsungOne-400" panose="020B0503030303020204" pitchFamily="34" charset="0"/>
              </a:rPr>
              <a:t>âm</a:t>
            </a:r>
            <a:r>
              <a:rPr lang="en-US" altLang="ko-KR" sz="1299" dirty="0">
                <a:solidFill>
                  <a:schemeClr val="tx1"/>
                </a:solidFill>
                <a:latin typeface="SamsungOne-400" panose="020B0503030303020204" pitchFamily="34" charset="0"/>
                <a:ea typeface="SamsungOne-400" panose="020B0503030303020204" pitchFamily="34" charset="0"/>
              </a:rPr>
              <a:t>  </a:t>
            </a:r>
          </a:p>
          <a:p>
            <a:pPr marL="355571" lvl="1" indent="-179375">
              <a:spcAft>
                <a:spcPts val="802"/>
              </a:spcAft>
              <a:buClr>
                <a:srgbClr val="193EB0"/>
              </a:buClr>
              <a:buFont typeface="Arial" panose="020B0604020202020204" pitchFamily="34" charset="0"/>
              <a:buChar char="•"/>
            </a:pPr>
            <a:r>
              <a:rPr lang="en-US" altLang="ko-KR" sz="1299" dirty="0" err="1">
                <a:solidFill>
                  <a:schemeClr val="tx1"/>
                </a:solidFill>
                <a:latin typeface="SamsungOne-400" panose="020B0503030303020204" pitchFamily="34" charset="0"/>
                <a:ea typeface="SamsungOne-400" panose="020B0503030303020204" pitchFamily="34" charset="0"/>
              </a:rPr>
              <a:t>Chân</a:t>
            </a:r>
            <a:r>
              <a:rPr lang="en-US" altLang="ko-KR" sz="1299" dirty="0">
                <a:solidFill>
                  <a:schemeClr val="tx1"/>
                </a:solidFill>
                <a:latin typeface="SamsungOne-400" panose="020B0503030303020204" pitchFamily="34" charset="0"/>
                <a:ea typeface="SamsungOne-400" panose="020B0503030303020204" pitchFamily="34" charset="0"/>
              </a:rPr>
              <a:t> Echo : </a:t>
            </a:r>
            <a:r>
              <a:rPr lang="en-US" altLang="ko-KR" sz="1299" dirty="0" err="1">
                <a:solidFill>
                  <a:schemeClr val="tx1"/>
                </a:solidFill>
                <a:latin typeface="SamsungOne-400" panose="020B0503030303020204" pitchFamily="34" charset="0"/>
                <a:ea typeface="SamsungOne-400" panose="020B0503030303020204" pitchFamily="34" charset="0"/>
              </a:rPr>
              <a:t>Nhận</a:t>
            </a:r>
            <a:r>
              <a:rPr lang="en-US" altLang="ko-KR" sz="1299" dirty="0">
                <a:solidFill>
                  <a:schemeClr val="tx1"/>
                </a:solidFill>
                <a:latin typeface="SamsungOne-400" panose="020B0503030303020204" pitchFamily="34" charset="0"/>
                <a:ea typeface="SamsungOne-400" panose="020B0503030303020204" pitchFamily="34" charset="0"/>
              </a:rPr>
              <a:t> </a:t>
            </a:r>
            <a:r>
              <a:rPr lang="en-US" altLang="ko-KR" sz="1299" dirty="0" err="1">
                <a:solidFill>
                  <a:schemeClr val="tx1"/>
                </a:solidFill>
                <a:latin typeface="SamsungOne-400" panose="020B0503030303020204" pitchFamily="34" charset="0"/>
                <a:ea typeface="SamsungOne-400" panose="020B0503030303020204" pitchFamily="34" charset="0"/>
              </a:rPr>
              <a:t>siêu</a:t>
            </a:r>
            <a:r>
              <a:rPr lang="en-US" altLang="ko-KR" sz="1299" dirty="0">
                <a:solidFill>
                  <a:schemeClr val="tx1"/>
                </a:solidFill>
                <a:latin typeface="SamsungOne-400" panose="020B0503030303020204" pitchFamily="34" charset="0"/>
                <a:ea typeface="SamsungOne-400" panose="020B0503030303020204" pitchFamily="34" charset="0"/>
              </a:rPr>
              <a:t> </a:t>
            </a:r>
            <a:r>
              <a:rPr lang="en-US" altLang="ko-KR" sz="1299" dirty="0" err="1">
                <a:solidFill>
                  <a:schemeClr val="tx1"/>
                </a:solidFill>
                <a:latin typeface="SamsungOne-400" panose="020B0503030303020204" pitchFamily="34" charset="0"/>
                <a:ea typeface="SamsungOne-400" panose="020B0503030303020204" pitchFamily="34" charset="0"/>
              </a:rPr>
              <a:t>âm</a:t>
            </a:r>
            <a:endParaRPr lang="en-US" altLang="ko-KR" sz="1299" dirty="0">
              <a:solidFill>
                <a:schemeClr val="tx1"/>
              </a:solidFill>
              <a:latin typeface="SamsungOne-400" panose="020B0503030303020204" pitchFamily="34" charset="0"/>
              <a:ea typeface="SamsungOne-400" panose="020B0503030303020204" pitchFamily="34" charset="0"/>
            </a:endParaRPr>
          </a:p>
        </p:txBody>
      </p:sp>
      <p:grpSp>
        <p:nvGrpSpPr>
          <p:cNvPr id="5" name="Group 4">
            <a:extLst>
              <a:ext uri="{FF2B5EF4-FFF2-40B4-BE49-F238E27FC236}">
                <a16:creationId xmlns:a16="http://schemas.microsoft.com/office/drawing/2014/main" id="{29E5EEF6-F0EF-5C4D-82D7-D033847343DD}"/>
              </a:ext>
            </a:extLst>
          </p:cNvPr>
          <p:cNvGrpSpPr/>
          <p:nvPr/>
        </p:nvGrpSpPr>
        <p:grpSpPr>
          <a:xfrm>
            <a:off x="4156144" y="2925881"/>
            <a:ext cx="3741104" cy="3061186"/>
            <a:chOff x="5031349" y="3228493"/>
            <a:chExt cx="3741102" cy="3061186"/>
          </a:xfrm>
        </p:grpSpPr>
        <p:grpSp>
          <p:nvGrpSpPr>
            <p:cNvPr id="2" name="Group 1">
              <a:extLst>
                <a:ext uri="{FF2B5EF4-FFF2-40B4-BE49-F238E27FC236}">
                  <a16:creationId xmlns:a16="http://schemas.microsoft.com/office/drawing/2014/main" id="{98CCAFAD-E449-CE4F-98A7-BDB9FF085183}"/>
                </a:ext>
              </a:extLst>
            </p:cNvPr>
            <p:cNvGrpSpPr/>
            <p:nvPr/>
          </p:nvGrpSpPr>
          <p:grpSpPr>
            <a:xfrm>
              <a:off x="5031349" y="3228493"/>
              <a:ext cx="3741102" cy="3061186"/>
              <a:chOff x="3088248" y="2673321"/>
              <a:chExt cx="3741102" cy="3061186"/>
            </a:xfrm>
          </p:grpSpPr>
          <p:pic>
            <p:nvPicPr>
              <p:cNvPr id="21" name="그림 20"/>
              <p:cNvPicPr>
                <a:picLocks noChangeAspect="1"/>
              </p:cNvPicPr>
              <p:nvPr/>
            </p:nvPicPr>
            <p:blipFill rotWithShape="1">
              <a:blip r:embed="rId4"/>
              <a:srcRect l="51968" t="58400" r="27951" b="17801"/>
              <a:stretch/>
            </p:blipFill>
            <p:spPr>
              <a:xfrm>
                <a:off x="3088248" y="2673321"/>
                <a:ext cx="3729502" cy="2486335"/>
              </a:xfrm>
              <a:prstGeom prst="rect">
                <a:avLst/>
              </a:prstGeom>
            </p:spPr>
          </p:pic>
          <p:sp>
            <p:nvSpPr>
              <p:cNvPr id="22" name="TextBox 21"/>
              <p:cNvSpPr txBox="1"/>
              <p:nvPr/>
            </p:nvSpPr>
            <p:spPr>
              <a:xfrm>
                <a:off x="3098844" y="5303876"/>
                <a:ext cx="3730506" cy="430631"/>
              </a:xfrm>
              <a:prstGeom prst="rect">
                <a:avLst/>
              </a:prstGeom>
              <a:noFill/>
            </p:spPr>
            <p:txBody>
              <a:bodyPr wrap="none" rtlCol="0">
                <a:spAutoFit/>
                <a:scene3d>
                  <a:camera prst="orthographicFront"/>
                  <a:lightRig rig="threePt" dir="t"/>
                </a:scene3d>
                <a:sp3d>
                  <a:bevelT w="0" h="6350"/>
                  <a:bevelB w="0" h="0"/>
                </a:sp3d>
              </a:bodyPr>
              <a:lstStyle>
                <a:defPPr>
                  <a:defRPr lang="ko-KR"/>
                </a:defPPr>
                <a:lvl1pPr algn="ctr" latinLnBrk="0">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en-US" altLang="ko-KR" sz="1099" dirty="0"/>
                  <a:t>VCC : 5V        GND : Ground</a:t>
                </a:r>
              </a:p>
              <a:p>
                <a:r>
                  <a:rPr lang="en-US" altLang="ko-KR" sz="1099" dirty="0"/>
                  <a:t>Trig : Ultrasonic transmission Echo : Ultrasonic reception</a:t>
                </a:r>
                <a:endParaRPr lang="ko-KR" altLang="en-US" sz="1099" dirty="0"/>
              </a:p>
            </p:txBody>
          </p:sp>
        </p:grpSp>
        <p:sp>
          <p:nvSpPr>
            <p:cNvPr id="4" name="Rectangle 3">
              <a:extLst>
                <a:ext uri="{FF2B5EF4-FFF2-40B4-BE49-F238E27FC236}">
                  <a16:creationId xmlns:a16="http://schemas.microsoft.com/office/drawing/2014/main" id="{666497BA-D51D-A24D-BFA1-70F9FAA2D87A}"/>
                </a:ext>
              </a:extLst>
            </p:cNvPr>
            <p:cNvSpPr/>
            <p:nvPr/>
          </p:nvSpPr>
          <p:spPr>
            <a:xfrm>
              <a:off x="5061857" y="5829300"/>
              <a:ext cx="3690257" cy="424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799"/>
            </a:p>
          </p:txBody>
        </p:sp>
      </p:grpSp>
    </p:spTree>
    <p:extLst>
      <p:ext uri="{BB962C8B-B14F-4D97-AF65-F5344CB8AC3E}">
        <p14:creationId xmlns:p14="http://schemas.microsoft.com/office/powerpoint/2010/main" val="3044581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 name="직사각형 5">
            <a:extLst>
              <a:ext uri="{FF2B5EF4-FFF2-40B4-BE49-F238E27FC236}">
                <a16:creationId xmlns:a16="http://schemas.microsoft.com/office/drawing/2014/main" id="{6F6ED51C-119F-4872-A298-E5E05D160899}"/>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Nguyên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lý</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8" name="직사각형 17">
            <a:extLst>
              <a:ext uri="{FF2B5EF4-FFF2-40B4-BE49-F238E27FC236}">
                <a16:creationId xmlns:a16="http://schemas.microsoft.com/office/drawing/2014/main" id="{A4D1262F-B664-4197-9EAD-788D8CB01FD4}"/>
              </a:ext>
            </a:extLst>
          </p:cNvPr>
          <p:cNvSpPr/>
          <p:nvPr/>
        </p:nvSpPr>
        <p:spPr>
          <a:xfrm>
            <a:off x="580400" y="1944540"/>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a:t>
            </a:r>
            <a:r>
              <a:rPr lang="en-US" altLang="ko-KR" sz="1401" dirty="0" err="1">
                <a:solidFill>
                  <a:schemeClr val="tx1"/>
                </a:solidFill>
                <a:latin typeface="SamsungOne-400" panose="020B0503030303020204" pitchFamily="34" charset="0"/>
                <a:ea typeface="SamsungOne-400" panose="020B0503030303020204" pitchFamily="34" charset="0"/>
              </a:rPr>
              <a:t>Thời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gian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trạng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thái</a:t>
            </a:r>
            <a:r>
              <a:rPr lang="en-US" altLang="ko-KR" sz="1401" dirty="0">
                <a:solidFill>
                  <a:schemeClr val="tx1"/>
                </a:solidFill>
                <a:latin typeface="SamsungOne-400" panose="020B0503030303020204" pitchFamily="34" charset="0"/>
                <a:ea typeface="SamsungOne-400" panose="020B0503030303020204" pitchFamily="34" charset="0"/>
              </a:rPr>
              <a:t> High </a:t>
            </a:r>
            <a:r>
              <a:rPr lang="en-US" altLang="ko-KR" sz="1401" dirty="0" err="1">
                <a:solidFill>
                  <a:schemeClr val="tx1"/>
                </a:solidFill>
                <a:latin typeface="SamsungOne-400" panose="020B0503030303020204" pitchFamily="34" charset="0"/>
                <a:ea typeface="SamsungOne-400" panose="020B0503030303020204" pitchFamily="34" charset="0"/>
              </a:rPr>
              <a:t>kết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thúc</a:t>
            </a:r>
            <a:r>
              <a:rPr lang="en-US" altLang="ko-KR" sz="1401" dirty="0">
                <a:solidFill>
                  <a:schemeClr val="tx1"/>
                </a:solidFill>
                <a:latin typeface="SamsungOne-400" panose="020B0503030303020204" pitchFamily="34" charset="0"/>
                <a:ea typeface="SamsungOne-400" panose="020B0503030303020204" pitchFamily="34" charset="0"/>
              </a:rPr>
              <a:t> - </a:t>
            </a:r>
            <a:r>
              <a:rPr lang="en-US" altLang="ko-KR" sz="1401" dirty="0" err="1">
                <a:solidFill>
                  <a:schemeClr val="tx1"/>
                </a:solidFill>
                <a:latin typeface="SamsungOne-400" panose="020B0503030303020204" pitchFamily="34" charset="0"/>
                <a:ea typeface="SamsungOne-400" panose="020B0503030303020204" pitchFamily="34" charset="0"/>
              </a:rPr>
              <a:t>Thời</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gian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trạng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thái</a:t>
            </a:r>
            <a:r>
              <a:rPr lang="en-US" altLang="ko-KR" sz="1401" dirty="0">
                <a:solidFill>
                  <a:schemeClr val="tx1"/>
                </a:solidFill>
                <a:latin typeface="SamsungOne-400" panose="020B0503030303020204" pitchFamily="34" charset="0"/>
                <a:ea typeface="SamsungOne-400" panose="020B0503030303020204" pitchFamily="34" charset="0"/>
              </a:rPr>
              <a:t> Low </a:t>
            </a:r>
            <a:r>
              <a:rPr lang="en-US" altLang="ko-KR" sz="1401" dirty="0" err="1">
                <a:solidFill>
                  <a:schemeClr val="tx1"/>
                </a:solidFill>
                <a:latin typeface="SamsungOne-400" panose="020B0503030303020204" pitchFamily="34" charset="0"/>
                <a:ea typeface="SamsungOne-400" panose="020B0503030303020204" pitchFamily="34" charset="0"/>
              </a:rPr>
              <a:t>kết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thúc</a:t>
            </a:r>
            <a:r>
              <a:rPr lang="en-US" altLang="ko-KR" sz="1401" dirty="0">
                <a:solidFill>
                  <a:schemeClr val="tx1"/>
                </a:solidFill>
                <a:latin typeface="SamsungOne-400" panose="020B0503030303020204" pitchFamily="34" charset="0"/>
                <a:ea typeface="SamsungOne-400" panose="020B0503030303020204" pitchFamily="34" charset="0"/>
              </a:rPr>
              <a:t>] / 58</a:t>
            </a:r>
          </a:p>
        </p:txBody>
      </p:sp>
      <p:grpSp>
        <p:nvGrpSpPr>
          <p:cNvPr id="12" name="그룹 11"/>
          <p:cNvGrpSpPr/>
          <p:nvPr/>
        </p:nvGrpSpPr>
        <p:grpSpPr>
          <a:xfrm>
            <a:off x="728284" y="2528896"/>
            <a:ext cx="8394655" cy="3442420"/>
            <a:chOff x="767611" y="2908300"/>
            <a:chExt cx="8575397" cy="3142627"/>
          </a:xfrm>
        </p:grpSpPr>
        <p:sp>
          <p:nvSpPr>
            <p:cNvPr id="13" name="직사각형 12"/>
            <p:cNvSpPr/>
            <p:nvPr/>
          </p:nvSpPr>
          <p:spPr>
            <a:xfrm>
              <a:off x="4477068" y="2908300"/>
              <a:ext cx="4865940" cy="314262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dirty="0">
                <a:latin typeface="SamsungOne-400" panose="020B0503030303020204" pitchFamily="34" charset="0"/>
              </a:endParaRPr>
            </a:p>
          </p:txBody>
        </p:sp>
        <p:sp>
          <p:nvSpPr>
            <p:cNvPr id="14" name="직사각형 13"/>
            <p:cNvSpPr/>
            <p:nvPr/>
          </p:nvSpPr>
          <p:spPr>
            <a:xfrm>
              <a:off x="1759616" y="2908300"/>
              <a:ext cx="2717452" cy="3142627"/>
            </a:xfrm>
            <a:prstGeom prst="rect">
              <a:avLst/>
            </a:prstGeom>
            <a:solidFill>
              <a:srgbClr val="E6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dirty="0">
                <a:latin typeface="SamsungOne-400" panose="020B0503030303020204" pitchFamily="34" charset="0"/>
              </a:endParaRPr>
            </a:p>
          </p:txBody>
        </p:sp>
        <p:sp>
          <p:nvSpPr>
            <p:cNvPr id="15" name="자유형 14"/>
            <p:cNvSpPr/>
            <p:nvPr/>
          </p:nvSpPr>
          <p:spPr>
            <a:xfrm>
              <a:off x="1729454" y="3403654"/>
              <a:ext cx="7499350" cy="800100"/>
            </a:xfrm>
            <a:custGeom>
              <a:avLst/>
              <a:gdLst>
                <a:gd name="connsiteX0" fmla="*/ 0 w 5994400"/>
                <a:gd name="connsiteY0" fmla="*/ 800100 h 800100"/>
                <a:gd name="connsiteX1" fmla="*/ 520700 w 5994400"/>
                <a:gd name="connsiteY1" fmla="*/ 800100 h 800100"/>
                <a:gd name="connsiteX2" fmla="*/ 520700 w 5994400"/>
                <a:gd name="connsiteY2" fmla="*/ 0 h 800100"/>
                <a:gd name="connsiteX3" fmla="*/ 1016000 w 5994400"/>
                <a:gd name="connsiteY3" fmla="*/ 0 h 800100"/>
                <a:gd name="connsiteX4" fmla="*/ 1016000 w 5994400"/>
                <a:gd name="connsiteY4" fmla="*/ 787400 h 800100"/>
                <a:gd name="connsiteX5" fmla="*/ 2286000 w 5994400"/>
                <a:gd name="connsiteY5" fmla="*/ 787400 h 800100"/>
                <a:gd name="connsiteX6" fmla="*/ 2286000 w 5994400"/>
                <a:gd name="connsiteY6" fmla="*/ 0 h 800100"/>
                <a:gd name="connsiteX7" fmla="*/ 4076700 w 5994400"/>
                <a:gd name="connsiteY7" fmla="*/ 0 h 800100"/>
                <a:gd name="connsiteX8" fmla="*/ 4076700 w 5994400"/>
                <a:gd name="connsiteY8" fmla="*/ 787400 h 800100"/>
                <a:gd name="connsiteX9" fmla="*/ 5994400 w 5994400"/>
                <a:gd name="connsiteY9" fmla="*/ 7874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94400" h="800100">
                  <a:moveTo>
                    <a:pt x="0" y="800100"/>
                  </a:moveTo>
                  <a:lnTo>
                    <a:pt x="520700" y="800100"/>
                  </a:lnTo>
                  <a:lnTo>
                    <a:pt x="520700" y="0"/>
                  </a:lnTo>
                  <a:lnTo>
                    <a:pt x="1016000" y="0"/>
                  </a:lnTo>
                  <a:lnTo>
                    <a:pt x="1016000" y="787400"/>
                  </a:lnTo>
                  <a:lnTo>
                    <a:pt x="2286000" y="787400"/>
                  </a:lnTo>
                  <a:lnTo>
                    <a:pt x="2286000" y="0"/>
                  </a:lnTo>
                  <a:lnTo>
                    <a:pt x="4076700" y="0"/>
                  </a:lnTo>
                  <a:lnTo>
                    <a:pt x="4076700" y="787400"/>
                  </a:lnTo>
                  <a:lnTo>
                    <a:pt x="5994400" y="78740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6" name="자유형 15"/>
            <p:cNvSpPr/>
            <p:nvPr/>
          </p:nvSpPr>
          <p:spPr>
            <a:xfrm>
              <a:off x="1759618" y="4699054"/>
              <a:ext cx="7466012" cy="796925"/>
            </a:xfrm>
            <a:custGeom>
              <a:avLst/>
              <a:gdLst>
                <a:gd name="connsiteX0" fmla="*/ 0 w 6400800"/>
                <a:gd name="connsiteY0" fmla="*/ 785813 h 800100"/>
                <a:gd name="connsiteX1" fmla="*/ 1485900 w 6400800"/>
                <a:gd name="connsiteY1" fmla="*/ 785813 h 800100"/>
                <a:gd name="connsiteX2" fmla="*/ 1485900 w 6400800"/>
                <a:gd name="connsiteY2" fmla="*/ 4763 h 800100"/>
                <a:gd name="connsiteX3" fmla="*/ 1566862 w 6400800"/>
                <a:gd name="connsiteY3" fmla="*/ 4763 h 800100"/>
                <a:gd name="connsiteX4" fmla="*/ 1566862 w 6400800"/>
                <a:gd name="connsiteY4" fmla="*/ 790575 h 800100"/>
                <a:gd name="connsiteX5" fmla="*/ 1657350 w 6400800"/>
                <a:gd name="connsiteY5" fmla="*/ 790575 h 800100"/>
                <a:gd name="connsiteX6" fmla="*/ 1657350 w 6400800"/>
                <a:gd name="connsiteY6" fmla="*/ 4763 h 800100"/>
                <a:gd name="connsiteX7" fmla="*/ 1728787 w 6400800"/>
                <a:gd name="connsiteY7" fmla="*/ 4763 h 800100"/>
                <a:gd name="connsiteX8" fmla="*/ 1728787 w 6400800"/>
                <a:gd name="connsiteY8" fmla="*/ 781050 h 800100"/>
                <a:gd name="connsiteX9" fmla="*/ 1814512 w 6400800"/>
                <a:gd name="connsiteY9" fmla="*/ 781050 h 800100"/>
                <a:gd name="connsiteX10" fmla="*/ 1814512 w 6400800"/>
                <a:gd name="connsiteY10" fmla="*/ 4763 h 800100"/>
                <a:gd name="connsiteX11" fmla="*/ 1890712 w 6400800"/>
                <a:gd name="connsiteY11" fmla="*/ 4763 h 800100"/>
                <a:gd name="connsiteX12" fmla="*/ 1890712 w 6400800"/>
                <a:gd name="connsiteY12" fmla="*/ 776288 h 800100"/>
                <a:gd name="connsiteX13" fmla="*/ 1971675 w 6400800"/>
                <a:gd name="connsiteY13" fmla="*/ 776288 h 800100"/>
                <a:gd name="connsiteX14" fmla="*/ 1971675 w 6400800"/>
                <a:gd name="connsiteY14" fmla="*/ 4763 h 800100"/>
                <a:gd name="connsiteX15" fmla="*/ 2052637 w 6400800"/>
                <a:gd name="connsiteY15" fmla="*/ 4763 h 800100"/>
                <a:gd name="connsiteX16" fmla="*/ 2052637 w 6400800"/>
                <a:gd name="connsiteY16" fmla="*/ 766763 h 800100"/>
                <a:gd name="connsiteX17" fmla="*/ 2119312 w 6400800"/>
                <a:gd name="connsiteY17" fmla="*/ 766763 h 800100"/>
                <a:gd name="connsiteX18" fmla="*/ 2119312 w 6400800"/>
                <a:gd name="connsiteY18" fmla="*/ 4763 h 800100"/>
                <a:gd name="connsiteX19" fmla="*/ 2200275 w 6400800"/>
                <a:gd name="connsiteY19" fmla="*/ 4763 h 800100"/>
                <a:gd name="connsiteX20" fmla="*/ 2200275 w 6400800"/>
                <a:gd name="connsiteY20" fmla="*/ 781050 h 800100"/>
                <a:gd name="connsiteX21" fmla="*/ 2286000 w 6400800"/>
                <a:gd name="connsiteY21" fmla="*/ 781050 h 800100"/>
                <a:gd name="connsiteX22" fmla="*/ 2286000 w 6400800"/>
                <a:gd name="connsiteY22" fmla="*/ 9525 h 800100"/>
                <a:gd name="connsiteX23" fmla="*/ 2352675 w 6400800"/>
                <a:gd name="connsiteY23" fmla="*/ 9525 h 800100"/>
                <a:gd name="connsiteX24" fmla="*/ 2352675 w 6400800"/>
                <a:gd name="connsiteY24" fmla="*/ 790575 h 800100"/>
                <a:gd name="connsiteX25" fmla="*/ 2433637 w 6400800"/>
                <a:gd name="connsiteY25" fmla="*/ 790575 h 800100"/>
                <a:gd name="connsiteX26" fmla="*/ 2433637 w 6400800"/>
                <a:gd name="connsiteY26" fmla="*/ 0 h 800100"/>
                <a:gd name="connsiteX27" fmla="*/ 2524125 w 6400800"/>
                <a:gd name="connsiteY27" fmla="*/ 0 h 800100"/>
                <a:gd name="connsiteX28" fmla="*/ 2524125 w 6400800"/>
                <a:gd name="connsiteY28" fmla="*/ 800100 h 800100"/>
                <a:gd name="connsiteX29" fmla="*/ 2590800 w 6400800"/>
                <a:gd name="connsiteY29" fmla="*/ 800100 h 800100"/>
                <a:gd name="connsiteX30" fmla="*/ 2590800 w 6400800"/>
                <a:gd name="connsiteY30" fmla="*/ 0 h 800100"/>
                <a:gd name="connsiteX31" fmla="*/ 2667000 w 6400800"/>
                <a:gd name="connsiteY31" fmla="*/ 0 h 800100"/>
                <a:gd name="connsiteX32" fmla="*/ 2667000 w 6400800"/>
                <a:gd name="connsiteY32" fmla="*/ 790575 h 800100"/>
                <a:gd name="connsiteX33" fmla="*/ 6400800 w 6400800"/>
                <a:gd name="connsiteY33" fmla="*/ 790575 h 800100"/>
                <a:gd name="connsiteX0" fmla="*/ 0 w 6400800"/>
                <a:gd name="connsiteY0" fmla="*/ 785813 h 800100"/>
                <a:gd name="connsiteX1" fmla="*/ 1485900 w 6400800"/>
                <a:gd name="connsiteY1" fmla="*/ 785813 h 800100"/>
                <a:gd name="connsiteX2" fmla="*/ 1485900 w 6400800"/>
                <a:gd name="connsiteY2" fmla="*/ 4763 h 800100"/>
                <a:gd name="connsiteX3" fmla="*/ 1566862 w 6400800"/>
                <a:gd name="connsiteY3" fmla="*/ 4763 h 800100"/>
                <a:gd name="connsiteX4" fmla="*/ 1566862 w 6400800"/>
                <a:gd name="connsiteY4" fmla="*/ 790575 h 800100"/>
                <a:gd name="connsiteX5" fmla="*/ 1657350 w 6400800"/>
                <a:gd name="connsiteY5" fmla="*/ 790575 h 800100"/>
                <a:gd name="connsiteX6" fmla="*/ 1657350 w 6400800"/>
                <a:gd name="connsiteY6" fmla="*/ 4763 h 800100"/>
                <a:gd name="connsiteX7" fmla="*/ 1728787 w 6400800"/>
                <a:gd name="connsiteY7" fmla="*/ 4763 h 800100"/>
                <a:gd name="connsiteX8" fmla="*/ 1728787 w 6400800"/>
                <a:gd name="connsiteY8" fmla="*/ 792956 h 800100"/>
                <a:gd name="connsiteX9" fmla="*/ 1814512 w 6400800"/>
                <a:gd name="connsiteY9" fmla="*/ 781050 h 800100"/>
                <a:gd name="connsiteX10" fmla="*/ 1814512 w 6400800"/>
                <a:gd name="connsiteY10" fmla="*/ 4763 h 800100"/>
                <a:gd name="connsiteX11" fmla="*/ 1890712 w 6400800"/>
                <a:gd name="connsiteY11" fmla="*/ 4763 h 800100"/>
                <a:gd name="connsiteX12" fmla="*/ 1890712 w 6400800"/>
                <a:gd name="connsiteY12" fmla="*/ 776288 h 800100"/>
                <a:gd name="connsiteX13" fmla="*/ 1971675 w 6400800"/>
                <a:gd name="connsiteY13" fmla="*/ 776288 h 800100"/>
                <a:gd name="connsiteX14" fmla="*/ 1971675 w 6400800"/>
                <a:gd name="connsiteY14" fmla="*/ 4763 h 800100"/>
                <a:gd name="connsiteX15" fmla="*/ 2052637 w 6400800"/>
                <a:gd name="connsiteY15" fmla="*/ 4763 h 800100"/>
                <a:gd name="connsiteX16" fmla="*/ 2052637 w 6400800"/>
                <a:gd name="connsiteY16" fmla="*/ 766763 h 800100"/>
                <a:gd name="connsiteX17" fmla="*/ 2119312 w 6400800"/>
                <a:gd name="connsiteY17" fmla="*/ 766763 h 800100"/>
                <a:gd name="connsiteX18" fmla="*/ 2119312 w 6400800"/>
                <a:gd name="connsiteY18" fmla="*/ 4763 h 800100"/>
                <a:gd name="connsiteX19" fmla="*/ 2200275 w 6400800"/>
                <a:gd name="connsiteY19" fmla="*/ 4763 h 800100"/>
                <a:gd name="connsiteX20" fmla="*/ 2200275 w 6400800"/>
                <a:gd name="connsiteY20" fmla="*/ 781050 h 800100"/>
                <a:gd name="connsiteX21" fmla="*/ 2286000 w 6400800"/>
                <a:gd name="connsiteY21" fmla="*/ 781050 h 800100"/>
                <a:gd name="connsiteX22" fmla="*/ 2286000 w 6400800"/>
                <a:gd name="connsiteY22" fmla="*/ 9525 h 800100"/>
                <a:gd name="connsiteX23" fmla="*/ 2352675 w 6400800"/>
                <a:gd name="connsiteY23" fmla="*/ 9525 h 800100"/>
                <a:gd name="connsiteX24" fmla="*/ 2352675 w 6400800"/>
                <a:gd name="connsiteY24" fmla="*/ 790575 h 800100"/>
                <a:gd name="connsiteX25" fmla="*/ 2433637 w 6400800"/>
                <a:gd name="connsiteY25" fmla="*/ 790575 h 800100"/>
                <a:gd name="connsiteX26" fmla="*/ 2433637 w 6400800"/>
                <a:gd name="connsiteY26" fmla="*/ 0 h 800100"/>
                <a:gd name="connsiteX27" fmla="*/ 2524125 w 6400800"/>
                <a:gd name="connsiteY27" fmla="*/ 0 h 800100"/>
                <a:gd name="connsiteX28" fmla="*/ 2524125 w 6400800"/>
                <a:gd name="connsiteY28" fmla="*/ 800100 h 800100"/>
                <a:gd name="connsiteX29" fmla="*/ 2590800 w 6400800"/>
                <a:gd name="connsiteY29" fmla="*/ 800100 h 800100"/>
                <a:gd name="connsiteX30" fmla="*/ 2590800 w 6400800"/>
                <a:gd name="connsiteY30" fmla="*/ 0 h 800100"/>
                <a:gd name="connsiteX31" fmla="*/ 2667000 w 6400800"/>
                <a:gd name="connsiteY31" fmla="*/ 0 h 800100"/>
                <a:gd name="connsiteX32" fmla="*/ 2667000 w 6400800"/>
                <a:gd name="connsiteY32" fmla="*/ 790575 h 800100"/>
                <a:gd name="connsiteX33" fmla="*/ 6400800 w 6400800"/>
                <a:gd name="connsiteY33" fmla="*/ 790575 h 800100"/>
                <a:gd name="connsiteX0" fmla="*/ 0 w 6400800"/>
                <a:gd name="connsiteY0" fmla="*/ 785813 h 800100"/>
                <a:gd name="connsiteX1" fmla="*/ 1485900 w 6400800"/>
                <a:gd name="connsiteY1" fmla="*/ 785813 h 800100"/>
                <a:gd name="connsiteX2" fmla="*/ 1485900 w 6400800"/>
                <a:gd name="connsiteY2" fmla="*/ 4763 h 800100"/>
                <a:gd name="connsiteX3" fmla="*/ 1566862 w 6400800"/>
                <a:gd name="connsiteY3" fmla="*/ 4763 h 800100"/>
                <a:gd name="connsiteX4" fmla="*/ 1566862 w 6400800"/>
                <a:gd name="connsiteY4" fmla="*/ 790575 h 800100"/>
                <a:gd name="connsiteX5" fmla="*/ 1657350 w 6400800"/>
                <a:gd name="connsiteY5" fmla="*/ 790575 h 800100"/>
                <a:gd name="connsiteX6" fmla="*/ 1657350 w 6400800"/>
                <a:gd name="connsiteY6" fmla="*/ 4763 h 800100"/>
                <a:gd name="connsiteX7" fmla="*/ 1728787 w 6400800"/>
                <a:gd name="connsiteY7" fmla="*/ 4763 h 800100"/>
                <a:gd name="connsiteX8" fmla="*/ 1728787 w 6400800"/>
                <a:gd name="connsiteY8" fmla="*/ 792956 h 800100"/>
                <a:gd name="connsiteX9" fmla="*/ 1814512 w 6400800"/>
                <a:gd name="connsiteY9" fmla="*/ 790575 h 800100"/>
                <a:gd name="connsiteX10" fmla="*/ 1814512 w 6400800"/>
                <a:gd name="connsiteY10" fmla="*/ 4763 h 800100"/>
                <a:gd name="connsiteX11" fmla="*/ 1890712 w 6400800"/>
                <a:gd name="connsiteY11" fmla="*/ 4763 h 800100"/>
                <a:gd name="connsiteX12" fmla="*/ 1890712 w 6400800"/>
                <a:gd name="connsiteY12" fmla="*/ 776288 h 800100"/>
                <a:gd name="connsiteX13" fmla="*/ 1971675 w 6400800"/>
                <a:gd name="connsiteY13" fmla="*/ 776288 h 800100"/>
                <a:gd name="connsiteX14" fmla="*/ 1971675 w 6400800"/>
                <a:gd name="connsiteY14" fmla="*/ 4763 h 800100"/>
                <a:gd name="connsiteX15" fmla="*/ 2052637 w 6400800"/>
                <a:gd name="connsiteY15" fmla="*/ 4763 h 800100"/>
                <a:gd name="connsiteX16" fmla="*/ 2052637 w 6400800"/>
                <a:gd name="connsiteY16" fmla="*/ 766763 h 800100"/>
                <a:gd name="connsiteX17" fmla="*/ 2119312 w 6400800"/>
                <a:gd name="connsiteY17" fmla="*/ 766763 h 800100"/>
                <a:gd name="connsiteX18" fmla="*/ 2119312 w 6400800"/>
                <a:gd name="connsiteY18" fmla="*/ 4763 h 800100"/>
                <a:gd name="connsiteX19" fmla="*/ 2200275 w 6400800"/>
                <a:gd name="connsiteY19" fmla="*/ 4763 h 800100"/>
                <a:gd name="connsiteX20" fmla="*/ 2200275 w 6400800"/>
                <a:gd name="connsiteY20" fmla="*/ 781050 h 800100"/>
                <a:gd name="connsiteX21" fmla="*/ 2286000 w 6400800"/>
                <a:gd name="connsiteY21" fmla="*/ 781050 h 800100"/>
                <a:gd name="connsiteX22" fmla="*/ 2286000 w 6400800"/>
                <a:gd name="connsiteY22" fmla="*/ 9525 h 800100"/>
                <a:gd name="connsiteX23" fmla="*/ 2352675 w 6400800"/>
                <a:gd name="connsiteY23" fmla="*/ 9525 h 800100"/>
                <a:gd name="connsiteX24" fmla="*/ 2352675 w 6400800"/>
                <a:gd name="connsiteY24" fmla="*/ 790575 h 800100"/>
                <a:gd name="connsiteX25" fmla="*/ 2433637 w 6400800"/>
                <a:gd name="connsiteY25" fmla="*/ 790575 h 800100"/>
                <a:gd name="connsiteX26" fmla="*/ 2433637 w 6400800"/>
                <a:gd name="connsiteY26" fmla="*/ 0 h 800100"/>
                <a:gd name="connsiteX27" fmla="*/ 2524125 w 6400800"/>
                <a:gd name="connsiteY27" fmla="*/ 0 h 800100"/>
                <a:gd name="connsiteX28" fmla="*/ 2524125 w 6400800"/>
                <a:gd name="connsiteY28" fmla="*/ 800100 h 800100"/>
                <a:gd name="connsiteX29" fmla="*/ 2590800 w 6400800"/>
                <a:gd name="connsiteY29" fmla="*/ 800100 h 800100"/>
                <a:gd name="connsiteX30" fmla="*/ 2590800 w 6400800"/>
                <a:gd name="connsiteY30" fmla="*/ 0 h 800100"/>
                <a:gd name="connsiteX31" fmla="*/ 2667000 w 6400800"/>
                <a:gd name="connsiteY31" fmla="*/ 0 h 800100"/>
                <a:gd name="connsiteX32" fmla="*/ 2667000 w 6400800"/>
                <a:gd name="connsiteY32" fmla="*/ 790575 h 800100"/>
                <a:gd name="connsiteX33" fmla="*/ 6400800 w 6400800"/>
                <a:gd name="connsiteY33" fmla="*/ 790575 h 800100"/>
                <a:gd name="connsiteX0" fmla="*/ 0 w 6400800"/>
                <a:gd name="connsiteY0" fmla="*/ 785813 h 800100"/>
                <a:gd name="connsiteX1" fmla="*/ 1485900 w 6400800"/>
                <a:gd name="connsiteY1" fmla="*/ 785813 h 800100"/>
                <a:gd name="connsiteX2" fmla="*/ 1485900 w 6400800"/>
                <a:gd name="connsiteY2" fmla="*/ 4763 h 800100"/>
                <a:gd name="connsiteX3" fmla="*/ 1566862 w 6400800"/>
                <a:gd name="connsiteY3" fmla="*/ 4763 h 800100"/>
                <a:gd name="connsiteX4" fmla="*/ 1566862 w 6400800"/>
                <a:gd name="connsiteY4" fmla="*/ 790575 h 800100"/>
                <a:gd name="connsiteX5" fmla="*/ 1657350 w 6400800"/>
                <a:gd name="connsiteY5" fmla="*/ 790575 h 800100"/>
                <a:gd name="connsiteX6" fmla="*/ 1657350 w 6400800"/>
                <a:gd name="connsiteY6" fmla="*/ 4763 h 800100"/>
                <a:gd name="connsiteX7" fmla="*/ 1728787 w 6400800"/>
                <a:gd name="connsiteY7" fmla="*/ 4763 h 800100"/>
                <a:gd name="connsiteX8" fmla="*/ 1728787 w 6400800"/>
                <a:gd name="connsiteY8" fmla="*/ 792956 h 800100"/>
                <a:gd name="connsiteX9" fmla="*/ 1814512 w 6400800"/>
                <a:gd name="connsiteY9" fmla="*/ 790575 h 800100"/>
                <a:gd name="connsiteX10" fmla="*/ 1814512 w 6400800"/>
                <a:gd name="connsiteY10" fmla="*/ 4763 h 800100"/>
                <a:gd name="connsiteX11" fmla="*/ 1890712 w 6400800"/>
                <a:gd name="connsiteY11" fmla="*/ 4763 h 800100"/>
                <a:gd name="connsiteX12" fmla="*/ 1890712 w 6400800"/>
                <a:gd name="connsiteY12" fmla="*/ 788194 h 800100"/>
                <a:gd name="connsiteX13" fmla="*/ 1971675 w 6400800"/>
                <a:gd name="connsiteY13" fmla="*/ 776288 h 800100"/>
                <a:gd name="connsiteX14" fmla="*/ 1971675 w 6400800"/>
                <a:gd name="connsiteY14" fmla="*/ 4763 h 800100"/>
                <a:gd name="connsiteX15" fmla="*/ 2052637 w 6400800"/>
                <a:gd name="connsiteY15" fmla="*/ 4763 h 800100"/>
                <a:gd name="connsiteX16" fmla="*/ 2052637 w 6400800"/>
                <a:gd name="connsiteY16" fmla="*/ 766763 h 800100"/>
                <a:gd name="connsiteX17" fmla="*/ 2119312 w 6400800"/>
                <a:gd name="connsiteY17" fmla="*/ 766763 h 800100"/>
                <a:gd name="connsiteX18" fmla="*/ 2119312 w 6400800"/>
                <a:gd name="connsiteY18" fmla="*/ 4763 h 800100"/>
                <a:gd name="connsiteX19" fmla="*/ 2200275 w 6400800"/>
                <a:gd name="connsiteY19" fmla="*/ 4763 h 800100"/>
                <a:gd name="connsiteX20" fmla="*/ 2200275 w 6400800"/>
                <a:gd name="connsiteY20" fmla="*/ 781050 h 800100"/>
                <a:gd name="connsiteX21" fmla="*/ 2286000 w 6400800"/>
                <a:gd name="connsiteY21" fmla="*/ 781050 h 800100"/>
                <a:gd name="connsiteX22" fmla="*/ 2286000 w 6400800"/>
                <a:gd name="connsiteY22" fmla="*/ 9525 h 800100"/>
                <a:gd name="connsiteX23" fmla="*/ 2352675 w 6400800"/>
                <a:gd name="connsiteY23" fmla="*/ 9525 h 800100"/>
                <a:gd name="connsiteX24" fmla="*/ 2352675 w 6400800"/>
                <a:gd name="connsiteY24" fmla="*/ 790575 h 800100"/>
                <a:gd name="connsiteX25" fmla="*/ 2433637 w 6400800"/>
                <a:gd name="connsiteY25" fmla="*/ 790575 h 800100"/>
                <a:gd name="connsiteX26" fmla="*/ 2433637 w 6400800"/>
                <a:gd name="connsiteY26" fmla="*/ 0 h 800100"/>
                <a:gd name="connsiteX27" fmla="*/ 2524125 w 6400800"/>
                <a:gd name="connsiteY27" fmla="*/ 0 h 800100"/>
                <a:gd name="connsiteX28" fmla="*/ 2524125 w 6400800"/>
                <a:gd name="connsiteY28" fmla="*/ 800100 h 800100"/>
                <a:gd name="connsiteX29" fmla="*/ 2590800 w 6400800"/>
                <a:gd name="connsiteY29" fmla="*/ 800100 h 800100"/>
                <a:gd name="connsiteX30" fmla="*/ 2590800 w 6400800"/>
                <a:gd name="connsiteY30" fmla="*/ 0 h 800100"/>
                <a:gd name="connsiteX31" fmla="*/ 2667000 w 6400800"/>
                <a:gd name="connsiteY31" fmla="*/ 0 h 800100"/>
                <a:gd name="connsiteX32" fmla="*/ 2667000 w 6400800"/>
                <a:gd name="connsiteY32" fmla="*/ 790575 h 800100"/>
                <a:gd name="connsiteX33" fmla="*/ 6400800 w 6400800"/>
                <a:gd name="connsiteY33" fmla="*/ 790575 h 800100"/>
                <a:gd name="connsiteX0" fmla="*/ 0 w 6400800"/>
                <a:gd name="connsiteY0" fmla="*/ 785813 h 800100"/>
                <a:gd name="connsiteX1" fmla="*/ 1485900 w 6400800"/>
                <a:gd name="connsiteY1" fmla="*/ 785813 h 800100"/>
                <a:gd name="connsiteX2" fmla="*/ 1485900 w 6400800"/>
                <a:gd name="connsiteY2" fmla="*/ 4763 h 800100"/>
                <a:gd name="connsiteX3" fmla="*/ 1566862 w 6400800"/>
                <a:gd name="connsiteY3" fmla="*/ 4763 h 800100"/>
                <a:gd name="connsiteX4" fmla="*/ 1566862 w 6400800"/>
                <a:gd name="connsiteY4" fmla="*/ 790575 h 800100"/>
                <a:gd name="connsiteX5" fmla="*/ 1657350 w 6400800"/>
                <a:gd name="connsiteY5" fmla="*/ 790575 h 800100"/>
                <a:gd name="connsiteX6" fmla="*/ 1657350 w 6400800"/>
                <a:gd name="connsiteY6" fmla="*/ 4763 h 800100"/>
                <a:gd name="connsiteX7" fmla="*/ 1728787 w 6400800"/>
                <a:gd name="connsiteY7" fmla="*/ 4763 h 800100"/>
                <a:gd name="connsiteX8" fmla="*/ 1728787 w 6400800"/>
                <a:gd name="connsiteY8" fmla="*/ 792956 h 800100"/>
                <a:gd name="connsiteX9" fmla="*/ 1814512 w 6400800"/>
                <a:gd name="connsiteY9" fmla="*/ 790575 h 800100"/>
                <a:gd name="connsiteX10" fmla="*/ 1814512 w 6400800"/>
                <a:gd name="connsiteY10" fmla="*/ 4763 h 800100"/>
                <a:gd name="connsiteX11" fmla="*/ 1890712 w 6400800"/>
                <a:gd name="connsiteY11" fmla="*/ 4763 h 800100"/>
                <a:gd name="connsiteX12" fmla="*/ 1890712 w 6400800"/>
                <a:gd name="connsiteY12" fmla="*/ 788194 h 800100"/>
                <a:gd name="connsiteX13" fmla="*/ 1971675 w 6400800"/>
                <a:gd name="connsiteY13" fmla="*/ 785813 h 800100"/>
                <a:gd name="connsiteX14" fmla="*/ 1971675 w 6400800"/>
                <a:gd name="connsiteY14" fmla="*/ 4763 h 800100"/>
                <a:gd name="connsiteX15" fmla="*/ 2052637 w 6400800"/>
                <a:gd name="connsiteY15" fmla="*/ 4763 h 800100"/>
                <a:gd name="connsiteX16" fmla="*/ 2052637 w 6400800"/>
                <a:gd name="connsiteY16" fmla="*/ 766763 h 800100"/>
                <a:gd name="connsiteX17" fmla="*/ 2119312 w 6400800"/>
                <a:gd name="connsiteY17" fmla="*/ 766763 h 800100"/>
                <a:gd name="connsiteX18" fmla="*/ 2119312 w 6400800"/>
                <a:gd name="connsiteY18" fmla="*/ 4763 h 800100"/>
                <a:gd name="connsiteX19" fmla="*/ 2200275 w 6400800"/>
                <a:gd name="connsiteY19" fmla="*/ 4763 h 800100"/>
                <a:gd name="connsiteX20" fmla="*/ 2200275 w 6400800"/>
                <a:gd name="connsiteY20" fmla="*/ 781050 h 800100"/>
                <a:gd name="connsiteX21" fmla="*/ 2286000 w 6400800"/>
                <a:gd name="connsiteY21" fmla="*/ 781050 h 800100"/>
                <a:gd name="connsiteX22" fmla="*/ 2286000 w 6400800"/>
                <a:gd name="connsiteY22" fmla="*/ 9525 h 800100"/>
                <a:gd name="connsiteX23" fmla="*/ 2352675 w 6400800"/>
                <a:gd name="connsiteY23" fmla="*/ 9525 h 800100"/>
                <a:gd name="connsiteX24" fmla="*/ 2352675 w 6400800"/>
                <a:gd name="connsiteY24" fmla="*/ 790575 h 800100"/>
                <a:gd name="connsiteX25" fmla="*/ 2433637 w 6400800"/>
                <a:gd name="connsiteY25" fmla="*/ 790575 h 800100"/>
                <a:gd name="connsiteX26" fmla="*/ 2433637 w 6400800"/>
                <a:gd name="connsiteY26" fmla="*/ 0 h 800100"/>
                <a:gd name="connsiteX27" fmla="*/ 2524125 w 6400800"/>
                <a:gd name="connsiteY27" fmla="*/ 0 h 800100"/>
                <a:gd name="connsiteX28" fmla="*/ 2524125 w 6400800"/>
                <a:gd name="connsiteY28" fmla="*/ 800100 h 800100"/>
                <a:gd name="connsiteX29" fmla="*/ 2590800 w 6400800"/>
                <a:gd name="connsiteY29" fmla="*/ 800100 h 800100"/>
                <a:gd name="connsiteX30" fmla="*/ 2590800 w 6400800"/>
                <a:gd name="connsiteY30" fmla="*/ 0 h 800100"/>
                <a:gd name="connsiteX31" fmla="*/ 2667000 w 6400800"/>
                <a:gd name="connsiteY31" fmla="*/ 0 h 800100"/>
                <a:gd name="connsiteX32" fmla="*/ 2667000 w 6400800"/>
                <a:gd name="connsiteY32" fmla="*/ 790575 h 800100"/>
                <a:gd name="connsiteX33" fmla="*/ 6400800 w 6400800"/>
                <a:gd name="connsiteY33" fmla="*/ 790575 h 800100"/>
                <a:gd name="connsiteX0" fmla="*/ 0 w 6400800"/>
                <a:gd name="connsiteY0" fmla="*/ 785813 h 800100"/>
                <a:gd name="connsiteX1" fmla="*/ 1485900 w 6400800"/>
                <a:gd name="connsiteY1" fmla="*/ 785813 h 800100"/>
                <a:gd name="connsiteX2" fmla="*/ 1485900 w 6400800"/>
                <a:gd name="connsiteY2" fmla="*/ 4763 h 800100"/>
                <a:gd name="connsiteX3" fmla="*/ 1566862 w 6400800"/>
                <a:gd name="connsiteY3" fmla="*/ 4763 h 800100"/>
                <a:gd name="connsiteX4" fmla="*/ 1566862 w 6400800"/>
                <a:gd name="connsiteY4" fmla="*/ 790575 h 800100"/>
                <a:gd name="connsiteX5" fmla="*/ 1657350 w 6400800"/>
                <a:gd name="connsiteY5" fmla="*/ 790575 h 800100"/>
                <a:gd name="connsiteX6" fmla="*/ 1657350 w 6400800"/>
                <a:gd name="connsiteY6" fmla="*/ 4763 h 800100"/>
                <a:gd name="connsiteX7" fmla="*/ 1728787 w 6400800"/>
                <a:gd name="connsiteY7" fmla="*/ 4763 h 800100"/>
                <a:gd name="connsiteX8" fmla="*/ 1728787 w 6400800"/>
                <a:gd name="connsiteY8" fmla="*/ 792956 h 800100"/>
                <a:gd name="connsiteX9" fmla="*/ 1814512 w 6400800"/>
                <a:gd name="connsiteY9" fmla="*/ 790575 h 800100"/>
                <a:gd name="connsiteX10" fmla="*/ 1814512 w 6400800"/>
                <a:gd name="connsiteY10" fmla="*/ 4763 h 800100"/>
                <a:gd name="connsiteX11" fmla="*/ 1890712 w 6400800"/>
                <a:gd name="connsiteY11" fmla="*/ 4763 h 800100"/>
                <a:gd name="connsiteX12" fmla="*/ 1890712 w 6400800"/>
                <a:gd name="connsiteY12" fmla="*/ 788194 h 800100"/>
                <a:gd name="connsiteX13" fmla="*/ 1971675 w 6400800"/>
                <a:gd name="connsiteY13" fmla="*/ 785813 h 800100"/>
                <a:gd name="connsiteX14" fmla="*/ 1971675 w 6400800"/>
                <a:gd name="connsiteY14" fmla="*/ 4763 h 800100"/>
                <a:gd name="connsiteX15" fmla="*/ 2052637 w 6400800"/>
                <a:gd name="connsiteY15" fmla="*/ 4763 h 800100"/>
                <a:gd name="connsiteX16" fmla="*/ 2050256 w 6400800"/>
                <a:gd name="connsiteY16" fmla="*/ 788194 h 800100"/>
                <a:gd name="connsiteX17" fmla="*/ 2119312 w 6400800"/>
                <a:gd name="connsiteY17" fmla="*/ 766763 h 800100"/>
                <a:gd name="connsiteX18" fmla="*/ 2119312 w 6400800"/>
                <a:gd name="connsiteY18" fmla="*/ 4763 h 800100"/>
                <a:gd name="connsiteX19" fmla="*/ 2200275 w 6400800"/>
                <a:gd name="connsiteY19" fmla="*/ 4763 h 800100"/>
                <a:gd name="connsiteX20" fmla="*/ 2200275 w 6400800"/>
                <a:gd name="connsiteY20" fmla="*/ 781050 h 800100"/>
                <a:gd name="connsiteX21" fmla="*/ 2286000 w 6400800"/>
                <a:gd name="connsiteY21" fmla="*/ 781050 h 800100"/>
                <a:gd name="connsiteX22" fmla="*/ 2286000 w 6400800"/>
                <a:gd name="connsiteY22" fmla="*/ 9525 h 800100"/>
                <a:gd name="connsiteX23" fmla="*/ 2352675 w 6400800"/>
                <a:gd name="connsiteY23" fmla="*/ 9525 h 800100"/>
                <a:gd name="connsiteX24" fmla="*/ 2352675 w 6400800"/>
                <a:gd name="connsiteY24" fmla="*/ 790575 h 800100"/>
                <a:gd name="connsiteX25" fmla="*/ 2433637 w 6400800"/>
                <a:gd name="connsiteY25" fmla="*/ 790575 h 800100"/>
                <a:gd name="connsiteX26" fmla="*/ 2433637 w 6400800"/>
                <a:gd name="connsiteY26" fmla="*/ 0 h 800100"/>
                <a:gd name="connsiteX27" fmla="*/ 2524125 w 6400800"/>
                <a:gd name="connsiteY27" fmla="*/ 0 h 800100"/>
                <a:gd name="connsiteX28" fmla="*/ 2524125 w 6400800"/>
                <a:gd name="connsiteY28" fmla="*/ 800100 h 800100"/>
                <a:gd name="connsiteX29" fmla="*/ 2590800 w 6400800"/>
                <a:gd name="connsiteY29" fmla="*/ 800100 h 800100"/>
                <a:gd name="connsiteX30" fmla="*/ 2590800 w 6400800"/>
                <a:gd name="connsiteY30" fmla="*/ 0 h 800100"/>
                <a:gd name="connsiteX31" fmla="*/ 2667000 w 6400800"/>
                <a:gd name="connsiteY31" fmla="*/ 0 h 800100"/>
                <a:gd name="connsiteX32" fmla="*/ 2667000 w 6400800"/>
                <a:gd name="connsiteY32" fmla="*/ 790575 h 800100"/>
                <a:gd name="connsiteX33" fmla="*/ 6400800 w 6400800"/>
                <a:gd name="connsiteY33" fmla="*/ 790575 h 800100"/>
                <a:gd name="connsiteX0" fmla="*/ 0 w 6400800"/>
                <a:gd name="connsiteY0" fmla="*/ 785813 h 800100"/>
                <a:gd name="connsiteX1" fmla="*/ 1485900 w 6400800"/>
                <a:gd name="connsiteY1" fmla="*/ 785813 h 800100"/>
                <a:gd name="connsiteX2" fmla="*/ 1485900 w 6400800"/>
                <a:gd name="connsiteY2" fmla="*/ 4763 h 800100"/>
                <a:gd name="connsiteX3" fmla="*/ 1566862 w 6400800"/>
                <a:gd name="connsiteY3" fmla="*/ 4763 h 800100"/>
                <a:gd name="connsiteX4" fmla="*/ 1566862 w 6400800"/>
                <a:gd name="connsiteY4" fmla="*/ 790575 h 800100"/>
                <a:gd name="connsiteX5" fmla="*/ 1657350 w 6400800"/>
                <a:gd name="connsiteY5" fmla="*/ 790575 h 800100"/>
                <a:gd name="connsiteX6" fmla="*/ 1657350 w 6400800"/>
                <a:gd name="connsiteY6" fmla="*/ 4763 h 800100"/>
                <a:gd name="connsiteX7" fmla="*/ 1728787 w 6400800"/>
                <a:gd name="connsiteY7" fmla="*/ 4763 h 800100"/>
                <a:gd name="connsiteX8" fmla="*/ 1728787 w 6400800"/>
                <a:gd name="connsiteY8" fmla="*/ 792956 h 800100"/>
                <a:gd name="connsiteX9" fmla="*/ 1814512 w 6400800"/>
                <a:gd name="connsiteY9" fmla="*/ 790575 h 800100"/>
                <a:gd name="connsiteX10" fmla="*/ 1814512 w 6400800"/>
                <a:gd name="connsiteY10" fmla="*/ 4763 h 800100"/>
                <a:gd name="connsiteX11" fmla="*/ 1890712 w 6400800"/>
                <a:gd name="connsiteY11" fmla="*/ 4763 h 800100"/>
                <a:gd name="connsiteX12" fmla="*/ 1890712 w 6400800"/>
                <a:gd name="connsiteY12" fmla="*/ 788194 h 800100"/>
                <a:gd name="connsiteX13" fmla="*/ 1971675 w 6400800"/>
                <a:gd name="connsiteY13" fmla="*/ 785813 h 800100"/>
                <a:gd name="connsiteX14" fmla="*/ 1971675 w 6400800"/>
                <a:gd name="connsiteY14" fmla="*/ 4763 h 800100"/>
                <a:gd name="connsiteX15" fmla="*/ 2052637 w 6400800"/>
                <a:gd name="connsiteY15" fmla="*/ 4763 h 800100"/>
                <a:gd name="connsiteX16" fmla="*/ 2050256 w 6400800"/>
                <a:gd name="connsiteY16" fmla="*/ 788194 h 800100"/>
                <a:gd name="connsiteX17" fmla="*/ 2121693 w 6400800"/>
                <a:gd name="connsiteY17" fmla="*/ 785813 h 800100"/>
                <a:gd name="connsiteX18" fmla="*/ 2119312 w 6400800"/>
                <a:gd name="connsiteY18" fmla="*/ 4763 h 800100"/>
                <a:gd name="connsiteX19" fmla="*/ 2200275 w 6400800"/>
                <a:gd name="connsiteY19" fmla="*/ 4763 h 800100"/>
                <a:gd name="connsiteX20" fmla="*/ 2200275 w 6400800"/>
                <a:gd name="connsiteY20" fmla="*/ 781050 h 800100"/>
                <a:gd name="connsiteX21" fmla="*/ 2286000 w 6400800"/>
                <a:gd name="connsiteY21" fmla="*/ 781050 h 800100"/>
                <a:gd name="connsiteX22" fmla="*/ 2286000 w 6400800"/>
                <a:gd name="connsiteY22" fmla="*/ 9525 h 800100"/>
                <a:gd name="connsiteX23" fmla="*/ 2352675 w 6400800"/>
                <a:gd name="connsiteY23" fmla="*/ 9525 h 800100"/>
                <a:gd name="connsiteX24" fmla="*/ 2352675 w 6400800"/>
                <a:gd name="connsiteY24" fmla="*/ 790575 h 800100"/>
                <a:gd name="connsiteX25" fmla="*/ 2433637 w 6400800"/>
                <a:gd name="connsiteY25" fmla="*/ 790575 h 800100"/>
                <a:gd name="connsiteX26" fmla="*/ 2433637 w 6400800"/>
                <a:gd name="connsiteY26" fmla="*/ 0 h 800100"/>
                <a:gd name="connsiteX27" fmla="*/ 2524125 w 6400800"/>
                <a:gd name="connsiteY27" fmla="*/ 0 h 800100"/>
                <a:gd name="connsiteX28" fmla="*/ 2524125 w 6400800"/>
                <a:gd name="connsiteY28" fmla="*/ 800100 h 800100"/>
                <a:gd name="connsiteX29" fmla="*/ 2590800 w 6400800"/>
                <a:gd name="connsiteY29" fmla="*/ 800100 h 800100"/>
                <a:gd name="connsiteX30" fmla="*/ 2590800 w 6400800"/>
                <a:gd name="connsiteY30" fmla="*/ 0 h 800100"/>
                <a:gd name="connsiteX31" fmla="*/ 2667000 w 6400800"/>
                <a:gd name="connsiteY31" fmla="*/ 0 h 800100"/>
                <a:gd name="connsiteX32" fmla="*/ 2667000 w 6400800"/>
                <a:gd name="connsiteY32" fmla="*/ 790575 h 800100"/>
                <a:gd name="connsiteX33" fmla="*/ 6400800 w 6400800"/>
                <a:gd name="connsiteY33" fmla="*/ 790575 h 800100"/>
                <a:gd name="connsiteX0" fmla="*/ 0 w 6400800"/>
                <a:gd name="connsiteY0" fmla="*/ 785813 h 800100"/>
                <a:gd name="connsiteX1" fmla="*/ 1485900 w 6400800"/>
                <a:gd name="connsiteY1" fmla="*/ 785813 h 800100"/>
                <a:gd name="connsiteX2" fmla="*/ 1485900 w 6400800"/>
                <a:gd name="connsiteY2" fmla="*/ 4763 h 800100"/>
                <a:gd name="connsiteX3" fmla="*/ 1566862 w 6400800"/>
                <a:gd name="connsiteY3" fmla="*/ 4763 h 800100"/>
                <a:gd name="connsiteX4" fmla="*/ 1566862 w 6400800"/>
                <a:gd name="connsiteY4" fmla="*/ 790575 h 800100"/>
                <a:gd name="connsiteX5" fmla="*/ 1657350 w 6400800"/>
                <a:gd name="connsiteY5" fmla="*/ 790575 h 800100"/>
                <a:gd name="connsiteX6" fmla="*/ 1657350 w 6400800"/>
                <a:gd name="connsiteY6" fmla="*/ 4763 h 800100"/>
                <a:gd name="connsiteX7" fmla="*/ 1728787 w 6400800"/>
                <a:gd name="connsiteY7" fmla="*/ 4763 h 800100"/>
                <a:gd name="connsiteX8" fmla="*/ 1728787 w 6400800"/>
                <a:gd name="connsiteY8" fmla="*/ 792956 h 800100"/>
                <a:gd name="connsiteX9" fmla="*/ 1814512 w 6400800"/>
                <a:gd name="connsiteY9" fmla="*/ 790575 h 800100"/>
                <a:gd name="connsiteX10" fmla="*/ 1814512 w 6400800"/>
                <a:gd name="connsiteY10" fmla="*/ 4763 h 800100"/>
                <a:gd name="connsiteX11" fmla="*/ 1890712 w 6400800"/>
                <a:gd name="connsiteY11" fmla="*/ 4763 h 800100"/>
                <a:gd name="connsiteX12" fmla="*/ 1890712 w 6400800"/>
                <a:gd name="connsiteY12" fmla="*/ 788194 h 800100"/>
                <a:gd name="connsiteX13" fmla="*/ 1971675 w 6400800"/>
                <a:gd name="connsiteY13" fmla="*/ 785813 h 800100"/>
                <a:gd name="connsiteX14" fmla="*/ 1971675 w 6400800"/>
                <a:gd name="connsiteY14" fmla="*/ 4763 h 800100"/>
                <a:gd name="connsiteX15" fmla="*/ 2052637 w 6400800"/>
                <a:gd name="connsiteY15" fmla="*/ 4763 h 800100"/>
                <a:gd name="connsiteX16" fmla="*/ 2050256 w 6400800"/>
                <a:gd name="connsiteY16" fmla="*/ 788194 h 800100"/>
                <a:gd name="connsiteX17" fmla="*/ 2121693 w 6400800"/>
                <a:gd name="connsiteY17" fmla="*/ 785813 h 800100"/>
                <a:gd name="connsiteX18" fmla="*/ 2119312 w 6400800"/>
                <a:gd name="connsiteY18" fmla="*/ 4763 h 800100"/>
                <a:gd name="connsiteX19" fmla="*/ 2200275 w 6400800"/>
                <a:gd name="connsiteY19" fmla="*/ 4763 h 800100"/>
                <a:gd name="connsiteX20" fmla="*/ 2200275 w 6400800"/>
                <a:gd name="connsiteY20" fmla="*/ 781050 h 800100"/>
                <a:gd name="connsiteX21" fmla="*/ 2286000 w 6400800"/>
                <a:gd name="connsiteY21" fmla="*/ 792956 h 800100"/>
                <a:gd name="connsiteX22" fmla="*/ 2286000 w 6400800"/>
                <a:gd name="connsiteY22" fmla="*/ 9525 h 800100"/>
                <a:gd name="connsiteX23" fmla="*/ 2352675 w 6400800"/>
                <a:gd name="connsiteY23" fmla="*/ 9525 h 800100"/>
                <a:gd name="connsiteX24" fmla="*/ 2352675 w 6400800"/>
                <a:gd name="connsiteY24" fmla="*/ 790575 h 800100"/>
                <a:gd name="connsiteX25" fmla="*/ 2433637 w 6400800"/>
                <a:gd name="connsiteY25" fmla="*/ 790575 h 800100"/>
                <a:gd name="connsiteX26" fmla="*/ 2433637 w 6400800"/>
                <a:gd name="connsiteY26" fmla="*/ 0 h 800100"/>
                <a:gd name="connsiteX27" fmla="*/ 2524125 w 6400800"/>
                <a:gd name="connsiteY27" fmla="*/ 0 h 800100"/>
                <a:gd name="connsiteX28" fmla="*/ 2524125 w 6400800"/>
                <a:gd name="connsiteY28" fmla="*/ 800100 h 800100"/>
                <a:gd name="connsiteX29" fmla="*/ 2590800 w 6400800"/>
                <a:gd name="connsiteY29" fmla="*/ 800100 h 800100"/>
                <a:gd name="connsiteX30" fmla="*/ 2590800 w 6400800"/>
                <a:gd name="connsiteY30" fmla="*/ 0 h 800100"/>
                <a:gd name="connsiteX31" fmla="*/ 2667000 w 6400800"/>
                <a:gd name="connsiteY31" fmla="*/ 0 h 800100"/>
                <a:gd name="connsiteX32" fmla="*/ 2667000 w 6400800"/>
                <a:gd name="connsiteY32" fmla="*/ 790575 h 800100"/>
                <a:gd name="connsiteX33" fmla="*/ 6400800 w 6400800"/>
                <a:gd name="connsiteY33" fmla="*/ 790575 h 800100"/>
                <a:gd name="connsiteX0" fmla="*/ 0 w 6400800"/>
                <a:gd name="connsiteY0" fmla="*/ 785813 h 800100"/>
                <a:gd name="connsiteX1" fmla="*/ 1485900 w 6400800"/>
                <a:gd name="connsiteY1" fmla="*/ 785813 h 800100"/>
                <a:gd name="connsiteX2" fmla="*/ 1485900 w 6400800"/>
                <a:gd name="connsiteY2" fmla="*/ 4763 h 800100"/>
                <a:gd name="connsiteX3" fmla="*/ 1566862 w 6400800"/>
                <a:gd name="connsiteY3" fmla="*/ 4763 h 800100"/>
                <a:gd name="connsiteX4" fmla="*/ 1566862 w 6400800"/>
                <a:gd name="connsiteY4" fmla="*/ 790575 h 800100"/>
                <a:gd name="connsiteX5" fmla="*/ 1657350 w 6400800"/>
                <a:gd name="connsiteY5" fmla="*/ 790575 h 800100"/>
                <a:gd name="connsiteX6" fmla="*/ 1657350 w 6400800"/>
                <a:gd name="connsiteY6" fmla="*/ 4763 h 800100"/>
                <a:gd name="connsiteX7" fmla="*/ 1728787 w 6400800"/>
                <a:gd name="connsiteY7" fmla="*/ 4763 h 800100"/>
                <a:gd name="connsiteX8" fmla="*/ 1728787 w 6400800"/>
                <a:gd name="connsiteY8" fmla="*/ 792956 h 800100"/>
                <a:gd name="connsiteX9" fmla="*/ 1814512 w 6400800"/>
                <a:gd name="connsiteY9" fmla="*/ 790575 h 800100"/>
                <a:gd name="connsiteX10" fmla="*/ 1814512 w 6400800"/>
                <a:gd name="connsiteY10" fmla="*/ 4763 h 800100"/>
                <a:gd name="connsiteX11" fmla="*/ 1890712 w 6400800"/>
                <a:gd name="connsiteY11" fmla="*/ 4763 h 800100"/>
                <a:gd name="connsiteX12" fmla="*/ 1890712 w 6400800"/>
                <a:gd name="connsiteY12" fmla="*/ 788194 h 800100"/>
                <a:gd name="connsiteX13" fmla="*/ 1971675 w 6400800"/>
                <a:gd name="connsiteY13" fmla="*/ 785813 h 800100"/>
                <a:gd name="connsiteX14" fmla="*/ 1971675 w 6400800"/>
                <a:gd name="connsiteY14" fmla="*/ 4763 h 800100"/>
                <a:gd name="connsiteX15" fmla="*/ 2052637 w 6400800"/>
                <a:gd name="connsiteY15" fmla="*/ 4763 h 800100"/>
                <a:gd name="connsiteX16" fmla="*/ 2050256 w 6400800"/>
                <a:gd name="connsiteY16" fmla="*/ 788194 h 800100"/>
                <a:gd name="connsiteX17" fmla="*/ 2121693 w 6400800"/>
                <a:gd name="connsiteY17" fmla="*/ 785813 h 800100"/>
                <a:gd name="connsiteX18" fmla="*/ 2119312 w 6400800"/>
                <a:gd name="connsiteY18" fmla="*/ 4763 h 800100"/>
                <a:gd name="connsiteX19" fmla="*/ 2200275 w 6400800"/>
                <a:gd name="connsiteY19" fmla="*/ 4763 h 800100"/>
                <a:gd name="connsiteX20" fmla="*/ 2200275 w 6400800"/>
                <a:gd name="connsiteY20" fmla="*/ 795338 h 800100"/>
                <a:gd name="connsiteX21" fmla="*/ 2286000 w 6400800"/>
                <a:gd name="connsiteY21" fmla="*/ 792956 h 800100"/>
                <a:gd name="connsiteX22" fmla="*/ 2286000 w 6400800"/>
                <a:gd name="connsiteY22" fmla="*/ 9525 h 800100"/>
                <a:gd name="connsiteX23" fmla="*/ 2352675 w 6400800"/>
                <a:gd name="connsiteY23" fmla="*/ 9525 h 800100"/>
                <a:gd name="connsiteX24" fmla="*/ 2352675 w 6400800"/>
                <a:gd name="connsiteY24" fmla="*/ 790575 h 800100"/>
                <a:gd name="connsiteX25" fmla="*/ 2433637 w 6400800"/>
                <a:gd name="connsiteY25" fmla="*/ 790575 h 800100"/>
                <a:gd name="connsiteX26" fmla="*/ 2433637 w 6400800"/>
                <a:gd name="connsiteY26" fmla="*/ 0 h 800100"/>
                <a:gd name="connsiteX27" fmla="*/ 2524125 w 6400800"/>
                <a:gd name="connsiteY27" fmla="*/ 0 h 800100"/>
                <a:gd name="connsiteX28" fmla="*/ 2524125 w 6400800"/>
                <a:gd name="connsiteY28" fmla="*/ 800100 h 800100"/>
                <a:gd name="connsiteX29" fmla="*/ 2590800 w 6400800"/>
                <a:gd name="connsiteY29" fmla="*/ 800100 h 800100"/>
                <a:gd name="connsiteX30" fmla="*/ 2590800 w 6400800"/>
                <a:gd name="connsiteY30" fmla="*/ 0 h 800100"/>
                <a:gd name="connsiteX31" fmla="*/ 2667000 w 6400800"/>
                <a:gd name="connsiteY31" fmla="*/ 0 h 800100"/>
                <a:gd name="connsiteX32" fmla="*/ 2667000 w 6400800"/>
                <a:gd name="connsiteY32" fmla="*/ 790575 h 800100"/>
                <a:gd name="connsiteX33" fmla="*/ 6400800 w 6400800"/>
                <a:gd name="connsiteY33" fmla="*/ 790575 h 800100"/>
                <a:gd name="connsiteX0" fmla="*/ 0 w 6400800"/>
                <a:gd name="connsiteY0" fmla="*/ 785813 h 800100"/>
                <a:gd name="connsiteX1" fmla="*/ 1485900 w 6400800"/>
                <a:gd name="connsiteY1" fmla="*/ 785813 h 800100"/>
                <a:gd name="connsiteX2" fmla="*/ 1485900 w 6400800"/>
                <a:gd name="connsiteY2" fmla="*/ 4763 h 800100"/>
                <a:gd name="connsiteX3" fmla="*/ 1566862 w 6400800"/>
                <a:gd name="connsiteY3" fmla="*/ 4763 h 800100"/>
                <a:gd name="connsiteX4" fmla="*/ 1566862 w 6400800"/>
                <a:gd name="connsiteY4" fmla="*/ 790575 h 800100"/>
                <a:gd name="connsiteX5" fmla="*/ 1657350 w 6400800"/>
                <a:gd name="connsiteY5" fmla="*/ 790575 h 800100"/>
                <a:gd name="connsiteX6" fmla="*/ 1657350 w 6400800"/>
                <a:gd name="connsiteY6" fmla="*/ 4763 h 800100"/>
                <a:gd name="connsiteX7" fmla="*/ 1728787 w 6400800"/>
                <a:gd name="connsiteY7" fmla="*/ 4763 h 800100"/>
                <a:gd name="connsiteX8" fmla="*/ 1728787 w 6400800"/>
                <a:gd name="connsiteY8" fmla="*/ 792956 h 800100"/>
                <a:gd name="connsiteX9" fmla="*/ 1814512 w 6400800"/>
                <a:gd name="connsiteY9" fmla="*/ 790575 h 800100"/>
                <a:gd name="connsiteX10" fmla="*/ 1814512 w 6400800"/>
                <a:gd name="connsiteY10" fmla="*/ 4763 h 800100"/>
                <a:gd name="connsiteX11" fmla="*/ 1890712 w 6400800"/>
                <a:gd name="connsiteY11" fmla="*/ 4763 h 800100"/>
                <a:gd name="connsiteX12" fmla="*/ 1890712 w 6400800"/>
                <a:gd name="connsiteY12" fmla="*/ 788194 h 800100"/>
                <a:gd name="connsiteX13" fmla="*/ 1971675 w 6400800"/>
                <a:gd name="connsiteY13" fmla="*/ 785813 h 800100"/>
                <a:gd name="connsiteX14" fmla="*/ 1971675 w 6400800"/>
                <a:gd name="connsiteY14" fmla="*/ 4763 h 800100"/>
                <a:gd name="connsiteX15" fmla="*/ 2052637 w 6400800"/>
                <a:gd name="connsiteY15" fmla="*/ 4763 h 800100"/>
                <a:gd name="connsiteX16" fmla="*/ 2050256 w 6400800"/>
                <a:gd name="connsiteY16" fmla="*/ 788194 h 800100"/>
                <a:gd name="connsiteX17" fmla="*/ 2121693 w 6400800"/>
                <a:gd name="connsiteY17" fmla="*/ 785813 h 800100"/>
                <a:gd name="connsiteX18" fmla="*/ 2119312 w 6400800"/>
                <a:gd name="connsiteY18" fmla="*/ 4763 h 800100"/>
                <a:gd name="connsiteX19" fmla="*/ 2200275 w 6400800"/>
                <a:gd name="connsiteY19" fmla="*/ 4763 h 800100"/>
                <a:gd name="connsiteX20" fmla="*/ 2200275 w 6400800"/>
                <a:gd name="connsiteY20" fmla="*/ 795338 h 800100"/>
                <a:gd name="connsiteX21" fmla="*/ 2286000 w 6400800"/>
                <a:gd name="connsiteY21" fmla="*/ 792956 h 800100"/>
                <a:gd name="connsiteX22" fmla="*/ 2286000 w 6400800"/>
                <a:gd name="connsiteY22" fmla="*/ 9525 h 800100"/>
                <a:gd name="connsiteX23" fmla="*/ 2352675 w 6400800"/>
                <a:gd name="connsiteY23" fmla="*/ 9525 h 800100"/>
                <a:gd name="connsiteX24" fmla="*/ 2352675 w 6400800"/>
                <a:gd name="connsiteY24" fmla="*/ 790575 h 800100"/>
                <a:gd name="connsiteX25" fmla="*/ 2433637 w 6400800"/>
                <a:gd name="connsiteY25" fmla="*/ 790575 h 800100"/>
                <a:gd name="connsiteX26" fmla="*/ 2433637 w 6400800"/>
                <a:gd name="connsiteY26" fmla="*/ 0 h 800100"/>
                <a:gd name="connsiteX27" fmla="*/ 2524125 w 6400800"/>
                <a:gd name="connsiteY27" fmla="*/ 0 h 800100"/>
                <a:gd name="connsiteX28" fmla="*/ 2521744 w 6400800"/>
                <a:gd name="connsiteY28" fmla="*/ 790575 h 800100"/>
                <a:gd name="connsiteX29" fmla="*/ 2590800 w 6400800"/>
                <a:gd name="connsiteY29" fmla="*/ 800100 h 800100"/>
                <a:gd name="connsiteX30" fmla="*/ 2590800 w 6400800"/>
                <a:gd name="connsiteY30" fmla="*/ 0 h 800100"/>
                <a:gd name="connsiteX31" fmla="*/ 2667000 w 6400800"/>
                <a:gd name="connsiteY31" fmla="*/ 0 h 800100"/>
                <a:gd name="connsiteX32" fmla="*/ 2667000 w 6400800"/>
                <a:gd name="connsiteY32" fmla="*/ 790575 h 800100"/>
                <a:gd name="connsiteX33" fmla="*/ 6400800 w 6400800"/>
                <a:gd name="connsiteY33" fmla="*/ 790575 h 800100"/>
                <a:gd name="connsiteX0" fmla="*/ 0 w 6400800"/>
                <a:gd name="connsiteY0" fmla="*/ 785813 h 795338"/>
                <a:gd name="connsiteX1" fmla="*/ 1485900 w 6400800"/>
                <a:gd name="connsiteY1" fmla="*/ 785813 h 795338"/>
                <a:gd name="connsiteX2" fmla="*/ 1485900 w 6400800"/>
                <a:gd name="connsiteY2" fmla="*/ 4763 h 795338"/>
                <a:gd name="connsiteX3" fmla="*/ 1566862 w 6400800"/>
                <a:gd name="connsiteY3" fmla="*/ 4763 h 795338"/>
                <a:gd name="connsiteX4" fmla="*/ 1566862 w 6400800"/>
                <a:gd name="connsiteY4" fmla="*/ 790575 h 795338"/>
                <a:gd name="connsiteX5" fmla="*/ 1657350 w 6400800"/>
                <a:gd name="connsiteY5" fmla="*/ 790575 h 795338"/>
                <a:gd name="connsiteX6" fmla="*/ 1657350 w 6400800"/>
                <a:gd name="connsiteY6" fmla="*/ 4763 h 795338"/>
                <a:gd name="connsiteX7" fmla="*/ 1728787 w 6400800"/>
                <a:gd name="connsiteY7" fmla="*/ 4763 h 795338"/>
                <a:gd name="connsiteX8" fmla="*/ 1728787 w 6400800"/>
                <a:gd name="connsiteY8" fmla="*/ 792956 h 795338"/>
                <a:gd name="connsiteX9" fmla="*/ 1814512 w 6400800"/>
                <a:gd name="connsiteY9" fmla="*/ 790575 h 795338"/>
                <a:gd name="connsiteX10" fmla="*/ 1814512 w 6400800"/>
                <a:gd name="connsiteY10" fmla="*/ 4763 h 795338"/>
                <a:gd name="connsiteX11" fmla="*/ 1890712 w 6400800"/>
                <a:gd name="connsiteY11" fmla="*/ 4763 h 795338"/>
                <a:gd name="connsiteX12" fmla="*/ 1890712 w 6400800"/>
                <a:gd name="connsiteY12" fmla="*/ 788194 h 795338"/>
                <a:gd name="connsiteX13" fmla="*/ 1971675 w 6400800"/>
                <a:gd name="connsiteY13" fmla="*/ 785813 h 795338"/>
                <a:gd name="connsiteX14" fmla="*/ 1971675 w 6400800"/>
                <a:gd name="connsiteY14" fmla="*/ 4763 h 795338"/>
                <a:gd name="connsiteX15" fmla="*/ 2052637 w 6400800"/>
                <a:gd name="connsiteY15" fmla="*/ 4763 h 795338"/>
                <a:gd name="connsiteX16" fmla="*/ 2050256 w 6400800"/>
                <a:gd name="connsiteY16" fmla="*/ 788194 h 795338"/>
                <a:gd name="connsiteX17" fmla="*/ 2121693 w 6400800"/>
                <a:gd name="connsiteY17" fmla="*/ 785813 h 795338"/>
                <a:gd name="connsiteX18" fmla="*/ 2119312 w 6400800"/>
                <a:gd name="connsiteY18" fmla="*/ 4763 h 795338"/>
                <a:gd name="connsiteX19" fmla="*/ 2200275 w 6400800"/>
                <a:gd name="connsiteY19" fmla="*/ 4763 h 795338"/>
                <a:gd name="connsiteX20" fmla="*/ 2200275 w 6400800"/>
                <a:gd name="connsiteY20" fmla="*/ 795338 h 795338"/>
                <a:gd name="connsiteX21" fmla="*/ 2286000 w 6400800"/>
                <a:gd name="connsiteY21" fmla="*/ 792956 h 795338"/>
                <a:gd name="connsiteX22" fmla="*/ 2286000 w 6400800"/>
                <a:gd name="connsiteY22" fmla="*/ 9525 h 795338"/>
                <a:gd name="connsiteX23" fmla="*/ 2352675 w 6400800"/>
                <a:gd name="connsiteY23" fmla="*/ 9525 h 795338"/>
                <a:gd name="connsiteX24" fmla="*/ 2352675 w 6400800"/>
                <a:gd name="connsiteY24" fmla="*/ 790575 h 795338"/>
                <a:gd name="connsiteX25" fmla="*/ 2433637 w 6400800"/>
                <a:gd name="connsiteY25" fmla="*/ 790575 h 795338"/>
                <a:gd name="connsiteX26" fmla="*/ 2433637 w 6400800"/>
                <a:gd name="connsiteY26" fmla="*/ 0 h 795338"/>
                <a:gd name="connsiteX27" fmla="*/ 2524125 w 6400800"/>
                <a:gd name="connsiteY27" fmla="*/ 0 h 795338"/>
                <a:gd name="connsiteX28" fmla="*/ 2521744 w 6400800"/>
                <a:gd name="connsiteY28" fmla="*/ 790575 h 795338"/>
                <a:gd name="connsiteX29" fmla="*/ 2593181 w 6400800"/>
                <a:gd name="connsiteY29" fmla="*/ 788194 h 795338"/>
                <a:gd name="connsiteX30" fmla="*/ 2590800 w 6400800"/>
                <a:gd name="connsiteY30" fmla="*/ 0 h 795338"/>
                <a:gd name="connsiteX31" fmla="*/ 2667000 w 6400800"/>
                <a:gd name="connsiteY31" fmla="*/ 0 h 795338"/>
                <a:gd name="connsiteX32" fmla="*/ 2667000 w 6400800"/>
                <a:gd name="connsiteY32" fmla="*/ 790575 h 795338"/>
                <a:gd name="connsiteX33" fmla="*/ 6400800 w 6400800"/>
                <a:gd name="connsiteY33" fmla="*/ 790575 h 795338"/>
                <a:gd name="connsiteX0" fmla="*/ 0 w 7271398"/>
                <a:gd name="connsiteY0" fmla="*/ 785813 h 796925"/>
                <a:gd name="connsiteX1" fmla="*/ 1485900 w 7271398"/>
                <a:gd name="connsiteY1" fmla="*/ 785813 h 796925"/>
                <a:gd name="connsiteX2" fmla="*/ 1485900 w 7271398"/>
                <a:gd name="connsiteY2" fmla="*/ 4763 h 796925"/>
                <a:gd name="connsiteX3" fmla="*/ 1566862 w 7271398"/>
                <a:gd name="connsiteY3" fmla="*/ 4763 h 796925"/>
                <a:gd name="connsiteX4" fmla="*/ 1566862 w 7271398"/>
                <a:gd name="connsiteY4" fmla="*/ 790575 h 796925"/>
                <a:gd name="connsiteX5" fmla="*/ 1657350 w 7271398"/>
                <a:gd name="connsiteY5" fmla="*/ 790575 h 796925"/>
                <a:gd name="connsiteX6" fmla="*/ 1657350 w 7271398"/>
                <a:gd name="connsiteY6" fmla="*/ 4763 h 796925"/>
                <a:gd name="connsiteX7" fmla="*/ 1728787 w 7271398"/>
                <a:gd name="connsiteY7" fmla="*/ 4763 h 796925"/>
                <a:gd name="connsiteX8" fmla="*/ 1728787 w 7271398"/>
                <a:gd name="connsiteY8" fmla="*/ 792956 h 796925"/>
                <a:gd name="connsiteX9" fmla="*/ 1814512 w 7271398"/>
                <a:gd name="connsiteY9" fmla="*/ 790575 h 796925"/>
                <a:gd name="connsiteX10" fmla="*/ 1814512 w 7271398"/>
                <a:gd name="connsiteY10" fmla="*/ 4763 h 796925"/>
                <a:gd name="connsiteX11" fmla="*/ 1890712 w 7271398"/>
                <a:gd name="connsiteY11" fmla="*/ 4763 h 796925"/>
                <a:gd name="connsiteX12" fmla="*/ 1890712 w 7271398"/>
                <a:gd name="connsiteY12" fmla="*/ 788194 h 796925"/>
                <a:gd name="connsiteX13" fmla="*/ 1971675 w 7271398"/>
                <a:gd name="connsiteY13" fmla="*/ 785813 h 796925"/>
                <a:gd name="connsiteX14" fmla="*/ 1971675 w 7271398"/>
                <a:gd name="connsiteY14" fmla="*/ 4763 h 796925"/>
                <a:gd name="connsiteX15" fmla="*/ 2052637 w 7271398"/>
                <a:gd name="connsiteY15" fmla="*/ 4763 h 796925"/>
                <a:gd name="connsiteX16" fmla="*/ 2050256 w 7271398"/>
                <a:gd name="connsiteY16" fmla="*/ 788194 h 796925"/>
                <a:gd name="connsiteX17" fmla="*/ 2121693 w 7271398"/>
                <a:gd name="connsiteY17" fmla="*/ 785813 h 796925"/>
                <a:gd name="connsiteX18" fmla="*/ 2119312 w 7271398"/>
                <a:gd name="connsiteY18" fmla="*/ 4763 h 796925"/>
                <a:gd name="connsiteX19" fmla="*/ 2200275 w 7271398"/>
                <a:gd name="connsiteY19" fmla="*/ 4763 h 796925"/>
                <a:gd name="connsiteX20" fmla="*/ 2200275 w 7271398"/>
                <a:gd name="connsiteY20" fmla="*/ 795338 h 796925"/>
                <a:gd name="connsiteX21" fmla="*/ 2286000 w 7271398"/>
                <a:gd name="connsiteY21" fmla="*/ 792956 h 796925"/>
                <a:gd name="connsiteX22" fmla="*/ 2286000 w 7271398"/>
                <a:gd name="connsiteY22" fmla="*/ 9525 h 796925"/>
                <a:gd name="connsiteX23" fmla="*/ 2352675 w 7271398"/>
                <a:gd name="connsiteY23" fmla="*/ 9525 h 796925"/>
                <a:gd name="connsiteX24" fmla="*/ 2352675 w 7271398"/>
                <a:gd name="connsiteY24" fmla="*/ 790575 h 796925"/>
                <a:gd name="connsiteX25" fmla="*/ 2433637 w 7271398"/>
                <a:gd name="connsiteY25" fmla="*/ 790575 h 796925"/>
                <a:gd name="connsiteX26" fmla="*/ 2433637 w 7271398"/>
                <a:gd name="connsiteY26" fmla="*/ 0 h 796925"/>
                <a:gd name="connsiteX27" fmla="*/ 2524125 w 7271398"/>
                <a:gd name="connsiteY27" fmla="*/ 0 h 796925"/>
                <a:gd name="connsiteX28" fmla="*/ 2521744 w 7271398"/>
                <a:gd name="connsiteY28" fmla="*/ 790575 h 796925"/>
                <a:gd name="connsiteX29" fmla="*/ 2593181 w 7271398"/>
                <a:gd name="connsiteY29" fmla="*/ 788194 h 796925"/>
                <a:gd name="connsiteX30" fmla="*/ 2590800 w 7271398"/>
                <a:gd name="connsiteY30" fmla="*/ 0 h 796925"/>
                <a:gd name="connsiteX31" fmla="*/ 2667000 w 7271398"/>
                <a:gd name="connsiteY31" fmla="*/ 0 h 796925"/>
                <a:gd name="connsiteX32" fmla="*/ 2667000 w 7271398"/>
                <a:gd name="connsiteY32" fmla="*/ 790575 h 796925"/>
                <a:gd name="connsiteX33" fmla="*/ 7271398 w 7271398"/>
                <a:gd name="connsiteY33" fmla="*/ 796925 h 796925"/>
                <a:gd name="connsiteX0" fmla="*/ 0 w 7471572"/>
                <a:gd name="connsiteY0" fmla="*/ 785813 h 796925"/>
                <a:gd name="connsiteX1" fmla="*/ 1485900 w 7471572"/>
                <a:gd name="connsiteY1" fmla="*/ 785813 h 796925"/>
                <a:gd name="connsiteX2" fmla="*/ 1485900 w 7471572"/>
                <a:gd name="connsiteY2" fmla="*/ 4763 h 796925"/>
                <a:gd name="connsiteX3" fmla="*/ 1566862 w 7471572"/>
                <a:gd name="connsiteY3" fmla="*/ 4763 h 796925"/>
                <a:gd name="connsiteX4" fmla="*/ 1566862 w 7471572"/>
                <a:gd name="connsiteY4" fmla="*/ 790575 h 796925"/>
                <a:gd name="connsiteX5" fmla="*/ 1657350 w 7471572"/>
                <a:gd name="connsiteY5" fmla="*/ 790575 h 796925"/>
                <a:gd name="connsiteX6" fmla="*/ 1657350 w 7471572"/>
                <a:gd name="connsiteY6" fmla="*/ 4763 h 796925"/>
                <a:gd name="connsiteX7" fmla="*/ 1728787 w 7471572"/>
                <a:gd name="connsiteY7" fmla="*/ 4763 h 796925"/>
                <a:gd name="connsiteX8" fmla="*/ 1728787 w 7471572"/>
                <a:gd name="connsiteY8" fmla="*/ 792956 h 796925"/>
                <a:gd name="connsiteX9" fmla="*/ 1814512 w 7471572"/>
                <a:gd name="connsiteY9" fmla="*/ 790575 h 796925"/>
                <a:gd name="connsiteX10" fmla="*/ 1814512 w 7471572"/>
                <a:gd name="connsiteY10" fmla="*/ 4763 h 796925"/>
                <a:gd name="connsiteX11" fmla="*/ 1890712 w 7471572"/>
                <a:gd name="connsiteY11" fmla="*/ 4763 h 796925"/>
                <a:gd name="connsiteX12" fmla="*/ 1890712 w 7471572"/>
                <a:gd name="connsiteY12" fmla="*/ 788194 h 796925"/>
                <a:gd name="connsiteX13" fmla="*/ 1971675 w 7471572"/>
                <a:gd name="connsiteY13" fmla="*/ 785813 h 796925"/>
                <a:gd name="connsiteX14" fmla="*/ 1971675 w 7471572"/>
                <a:gd name="connsiteY14" fmla="*/ 4763 h 796925"/>
                <a:gd name="connsiteX15" fmla="*/ 2052637 w 7471572"/>
                <a:gd name="connsiteY15" fmla="*/ 4763 h 796925"/>
                <a:gd name="connsiteX16" fmla="*/ 2050256 w 7471572"/>
                <a:gd name="connsiteY16" fmla="*/ 788194 h 796925"/>
                <a:gd name="connsiteX17" fmla="*/ 2121693 w 7471572"/>
                <a:gd name="connsiteY17" fmla="*/ 785813 h 796925"/>
                <a:gd name="connsiteX18" fmla="*/ 2119312 w 7471572"/>
                <a:gd name="connsiteY18" fmla="*/ 4763 h 796925"/>
                <a:gd name="connsiteX19" fmla="*/ 2200275 w 7471572"/>
                <a:gd name="connsiteY19" fmla="*/ 4763 h 796925"/>
                <a:gd name="connsiteX20" fmla="*/ 2200275 w 7471572"/>
                <a:gd name="connsiteY20" fmla="*/ 795338 h 796925"/>
                <a:gd name="connsiteX21" fmla="*/ 2286000 w 7471572"/>
                <a:gd name="connsiteY21" fmla="*/ 792956 h 796925"/>
                <a:gd name="connsiteX22" fmla="*/ 2286000 w 7471572"/>
                <a:gd name="connsiteY22" fmla="*/ 9525 h 796925"/>
                <a:gd name="connsiteX23" fmla="*/ 2352675 w 7471572"/>
                <a:gd name="connsiteY23" fmla="*/ 9525 h 796925"/>
                <a:gd name="connsiteX24" fmla="*/ 2352675 w 7471572"/>
                <a:gd name="connsiteY24" fmla="*/ 790575 h 796925"/>
                <a:gd name="connsiteX25" fmla="*/ 2433637 w 7471572"/>
                <a:gd name="connsiteY25" fmla="*/ 790575 h 796925"/>
                <a:gd name="connsiteX26" fmla="*/ 2433637 w 7471572"/>
                <a:gd name="connsiteY26" fmla="*/ 0 h 796925"/>
                <a:gd name="connsiteX27" fmla="*/ 2524125 w 7471572"/>
                <a:gd name="connsiteY27" fmla="*/ 0 h 796925"/>
                <a:gd name="connsiteX28" fmla="*/ 2521744 w 7471572"/>
                <a:gd name="connsiteY28" fmla="*/ 790575 h 796925"/>
                <a:gd name="connsiteX29" fmla="*/ 2593181 w 7471572"/>
                <a:gd name="connsiteY29" fmla="*/ 788194 h 796925"/>
                <a:gd name="connsiteX30" fmla="*/ 2590800 w 7471572"/>
                <a:gd name="connsiteY30" fmla="*/ 0 h 796925"/>
                <a:gd name="connsiteX31" fmla="*/ 2667000 w 7471572"/>
                <a:gd name="connsiteY31" fmla="*/ 0 h 796925"/>
                <a:gd name="connsiteX32" fmla="*/ 2667000 w 7471572"/>
                <a:gd name="connsiteY32" fmla="*/ 790575 h 796925"/>
                <a:gd name="connsiteX33" fmla="*/ 7471572 w 7471572"/>
                <a:gd name="connsiteY33" fmla="*/ 796925 h 79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71572" h="796925">
                  <a:moveTo>
                    <a:pt x="0" y="785813"/>
                  </a:moveTo>
                  <a:lnTo>
                    <a:pt x="1485900" y="785813"/>
                  </a:lnTo>
                  <a:lnTo>
                    <a:pt x="1485900" y="4763"/>
                  </a:lnTo>
                  <a:lnTo>
                    <a:pt x="1566862" y="4763"/>
                  </a:lnTo>
                  <a:lnTo>
                    <a:pt x="1566862" y="790575"/>
                  </a:lnTo>
                  <a:lnTo>
                    <a:pt x="1657350" y="790575"/>
                  </a:lnTo>
                  <a:lnTo>
                    <a:pt x="1657350" y="4763"/>
                  </a:lnTo>
                  <a:lnTo>
                    <a:pt x="1728787" y="4763"/>
                  </a:lnTo>
                  <a:lnTo>
                    <a:pt x="1728787" y="792956"/>
                  </a:lnTo>
                  <a:lnTo>
                    <a:pt x="1814512" y="790575"/>
                  </a:lnTo>
                  <a:lnTo>
                    <a:pt x="1814512" y="4763"/>
                  </a:lnTo>
                  <a:lnTo>
                    <a:pt x="1890712" y="4763"/>
                  </a:lnTo>
                  <a:lnTo>
                    <a:pt x="1890712" y="788194"/>
                  </a:lnTo>
                  <a:lnTo>
                    <a:pt x="1971675" y="785813"/>
                  </a:lnTo>
                  <a:lnTo>
                    <a:pt x="1971675" y="4763"/>
                  </a:lnTo>
                  <a:lnTo>
                    <a:pt x="2052637" y="4763"/>
                  </a:lnTo>
                  <a:cubicBezTo>
                    <a:pt x="2051843" y="265907"/>
                    <a:pt x="2051050" y="527050"/>
                    <a:pt x="2050256" y="788194"/>
                  </a:cubicBezTo>
                  <a:lnTo>
                    <a:pt x="2121693" y="785813"/>
                  </a:lnTo>
                  <a:cubicBezTo>
                    <a:pt x="2120899" y="525463"/>
                    <a:pt x="2120106" y="265113"/>
                    <a:pt x="2119312" y="4763"/>
                  </a:cubicBezTo>
                  <a:lnTo>
                    <a:pt x="2200275" y="4763"/>
                  </a:lnTo>
                  <a:lnTo>
                    <a:pt x="2200275" y="795338"/>
                  </a:lnTo>
                  <a:lnTo>
                    <a:pt x="2286000" y="792956"/>
                  </a:lnTo>
                  <a:lnTo>
                    <a:pt x="2286000" y="9525"/>
                  </a:lnTo>
                  <a:lnTo>
                    <a:pt x="2352675" y="9525"/>
                  </a:lnTo>
                  <a:lnTo>
                    <a:pt x="2352675" y="790575"/>
                  </a:lnTo>
                  <a:lnTo>
                    <a:pt x="2433637" y="790575"/>
                  </a:lnTo>
                  <a:lnTo>
                    <a:pt x="2433637" y="0"/>
                  </a:lnTo>
                  <a:lnTo>
                    <a:pt x="2524125" y="0"/>
                  </a:lnTo>
                  <a:cubicBezTo>
                    <a:pt x="2523331" y="263525"/>
                    <a:pt x="2522538" y="527050"/>
                    <a:pt x="2521744" y="790575"/>
                  </a:cubicBezTo>
                  <a:lnTo>
                    <a:pt x="2593181" y="788194"/>
                  </a:lnTo>
                  <a:cubicBezTo>
                    <a:pt x="2592387" y="525463"/>
                    <a:pt x="2591594" y="262731"/>
                    <a:pt x="2590800" y="0"/>
                  </a:cubicBezTo>
                  <a:lnTo>
                    <a:pt x="2667000" y="0"/>
                  </a:lnTo>
                  <a:lnTo>
                    <a:pt x="2667000" y="790575"/>
                  </a:lnTo>
                  <a:lnTo>
                    <a:pt x="7471572" y="796925"/>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7" name="직사각형 16">
              <a:extLst>
                <a:ext uri="{FF2B5EF4-FFF2-40B4-BE49-F238E27FC236}">
                  <a16:creationId xmlns:a16="http://schemas.microsoft.com/office/drawing/2014/main" id="{0FBBA430-D6D5-4E43-9A03-6E8764E8FD50}"/>
                </a:ext>
              </a:extLst>
            </p:cNvPr>
            <p:cNvSpPr/>
            <p:nvPr/>
          </p:nvSpPr>
          <p:spPr>
            <a:xfrm>
              <a:off x="986276" y="4123688"/>
              <a:ext cx="599563" cy="449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600"/>
                </a:spcAft>
              </a:pP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Tín</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hiệu</a:t>
              </a:r>
              <a:endPar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23" name="직사각형 22">
              <a:extLst>
                <a:ext uri="{FF2B5EF4-FFF2-40B4-BE49-F238E27FC236}">
                  <a16:creationId xmlns:a16="http://schemas.microsoft.com/office/drawing/2014/main" id="{0FBBA430-D6D5-4E43-9A03-6E8764E8FD50}"/>
                </a:ext>
              </a:extLst>
            </p:cNvPr>
            <p:cNvSpPr/>
            <p:nvPr/>
          </p:nvSpPr>
          <p:spPr>
            <a:xfrm>
              <a:off x="767611" y="5293065"/>
              <a:ext cx="818227" cy="449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600"/>
                </a:spcAft>
              </a:pP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Bên</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trong</a:t>
              </a:r>
              <a:endPar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id="{0FBBA430-D6D5-4E43-9A03-6E8764E8FD50}"/>
                </a:ext>
              </a:extLst>
            </p:cNvPr>
            <p:cNvSpPr/>
            <p:nvPr/>
          </p:nvSpPr>
          <p:spPr>
            <a:xfrm>
              <a:off x="2309069" y="3052547"/>
              <a:ext cx="783058" cy="224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64" latinLnBrk="0">
                <a:spcAft>
                  <a:spcPts val="600"/>
                </a:spcAft>
              </a:pP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Khởi</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tạo</a:t>
              </a:r>
              <a:endPar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25" name="직사각형 24">
              <a:extLst>
                <a:ext uri="{FF2B5EF4-FFF2-40B4-BE49-F238E27FC236}">
                  <a16:creationId xmlns:a16="http://schemas.microsoft.com/office/drawing/2014/main" id="{0FBBA430-D6D5-4E43-9A03-6E8764E8FD50}"/>
                </a:ext>
              </a:extLst>
            </p:cNvPr>
            <p:cNvSpPr/>
            <p:nvPr/>
          </p:nvSpPr>
          <p:spPr>
            <a:xfrm>
              <a:off x="4621446" y="3073322"/>
              <a:ext cx="1234239" cy="224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64" latinLnBrk="0">
                <a:spcAft>
                  <a:spcPts val="600"/>
                </a:spcAft>
              </a:pP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Dội</a:t>
              </a:r>
              <a:r>
                <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1" dirty="0" err="1">
                  <a:solidFill>
                    <a:schemeClr val="tx1">
                      <a:lumMod val="85000"/>
                      <a:lumOff val="15000"/>
                    </a:schemeClr>
                  </a:solidFill>
                  <a:latin typeface="SamsungOne-700" panose="020B0803030303020204" pitchFamily="34" charset="0"/>
                  <a:ea typeface="SamsungOne-700" panose="020B0803030303020204" pitchFamily="34" charset="0"/>
                </a:rPr>
                <a:t>lại</a:t>
              </a:r>
              <a:endParaRPr lang="en-US" altLang="ko-KR" sz="1601"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28" name="직사각형 27">
              <a:extLst>
                <a:ext uri="{FF2B5EF4-FFF2-40B4-BE49-F238E27FC236}">
                  <a16:creationId xmlns:a16="http://schemas.microsoft.com/office/drawing/2014/main" id="{0FBBA430-D6D5-4E43-9A03-6E8764E8FD50}"/>
                </a:ext>
              </a:extLst>
            </p:cNvPr>
            <p:cNvSpPr/>
            <p:nvPr/>
          </p:nvSpPr>
          <p:spPr>
            <a:xfrm>
              <a:off x="3220098" y="5623813"/>
              <a:ext cx="4345026" cy="196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64" latinLnBrk="0">
                <a:spcAft>
                  <a:spcPts val="600"/>
                </a:spcAft>
              </a:pP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Bộ</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chuyển</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đổi</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siêu</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âm</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sẽ</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phát</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ra</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8 </a:t>
              </a:r>
              <a:r>
                <a:rPr lang="en-US" altLang="ko-KR" sz="1401" dirty="0" err="1">
                  <a:solidFill>
                    <a:schemeClr val="tx1">
                      <a:lumMod val="85000"/>
                      <a:lumOff val="15000"/>
                    </a:schemeClr>
                  </a:solidFill>
                  <a:latin typeface="SamsungOne-700" panose="020B0803030303020204" pitchFamily="34" charset="0"/>
                  <a:ea typeface="SamsungOne-700" panose="020B0803030303020204" pitchFamily="34" charset="0"/>
                </a:rPr>
                <a:t>xung</a:t>
              </a: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 40 kHz</a:t>
              </a:r>
            </a:p>
          </p:txBody>
        </p:sp>
        <p:sp>
          <p:nvSpPr>
            <p:cNvPr id="29" name="직사각형 28">
              <a:extLst>
                <a:ext uri="{FF2B5EF4-FFF2-40B4-BE49-F238E27FC236}">
                  <a16:creationId xmlns:a16="http://schemas.microsoft.com/office/drawing/2014/main" id="{0FBBA430-D6D5-4E43-9A03-6E8764E8FD50}"/>
                </a:ext>
              </a:extLst>
            </p:cNvPr>
            <p:cNvSpPr/>
            <p:nvPr/>
          </p:nvSpPr>
          <p:spPr>
            <a:xfrm>
              <a:off x="5018917" y="3602880"/>
              <a:ext cx="3586556" cy="590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64" latinLnBrk="0"/>
              <a:r>
                <a:rPr lang="vi-VN" altLang="ko-KR" sz="1401" dirty="0">
                  <a:solidFill>
                    <a:prstClr val="black">
                      <a:lumMod val="85000"/>
                      <a:lumOff val="15000"/>
                    </a:prstClr>
                  </a:solidFill>
                  <a:latin typeface="SamsungOne-400" panose="020B0503030303020204" pitchFamily="34" charset="0"/>
                  <a:ea typeface="SamsungOne-400" panose="020B0503030303020204" pitchFamily="34" charset="0"/>
                </a:rPr>
                <a:t>Độ rộng xung tương ứng với khoảng cách</a:t>
              </a:r>
            </a:p>
            <a:p>
              <a:pPr defTabSz="457164" latinLnBrk="0"/>
              <a:r>
                <a:rPr lang="vi-VN" altLang="ko-KR" sz="1401" dirty="0">
                  <a:solidFill>
                    <a:prstClr val="black">
                      <a:lumMod val="85000"/>
                      <a:lumOff val="15000"/>
                    </a:prstClr>
                  </a:solidFill>
                  <a:latin typeface="SamsungOne-400" panose="020B0503030303020204" pitchFamily="34" charset="0"/>
                  <a:ea typeface="SamsungOne-400" panose="020B0503030303020204" pitchFamily="34" charset="0"/>
                </a:rPr>
                <a:t>(khoảng 150 uS - 25 ms, 38 ms nếu không có vật cản)</a:t>
              </a:r>
            </a:p>
          </p:txBody>
        </p:sp>
        <p:sp>
          <p:nvSpPr>
            <p:cNvPr id="30" name="직사각형 29">
              <a:extLst>
                <a:ext uri="{FF2B5EF4-FFF2-40B4-BE49-F238E27FC236}">
                  <a16:creationId xmlns:a16="http://schemas.microsoft.com/office/drawing/2014/main" id="{0FBBA430-D6D5-4E43-9A03-6E8764E8FD50}"/>
                </a:ext>
              </a:extLst>
            </p:cNvPr>
            <p:cNvSpPr/>
            <p:nvPr/>
          </p:nvSpPr>
          <p:spPr>
            <a:xfrm>
              <a:off x="1984614" y="3524595"/>
              <a:ext cx="1863969" cy="393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64" latinLnBrk="0"/>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10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uS</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TTL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tới</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chân</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hiệu</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0FBBA430-D6D5-4E43-9A03-6E8764E8FD50}"/>
                </a:ext>
              </a:extLst>
            </p:cNvPr>
            <p:cNvSpPr/>
            <p:nvPr/>
          </p:nvSpPr>
          <p:spPr>
            <a:xfrm>
              <a:off x="5975276" y="4774290"/>
              <a:ext cx="3250355" cy="393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64" latinLnBrk="0"/>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xung</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uS</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)/58 =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khoảng</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(cm)</a:t>
              </a:r>
            </a:p>
            <a:p>
              <a:pPr defTabSz="457164" latinLnBrk="0"/>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xung</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uS</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)/148 =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khoảng</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(inch)</a:t>
              </a:r>
            </a:p>
          </p:txBody>
        </p:sp>
        <p:sp>
          <p:nvSpPr>
            <p:cNvPr id="32" name="직사각형 31">
              <a:extLst>
                <a:ext uri="{FF2B5EF4-FFF2-40B4-BE49-F238E27FC236}">
                  <a16:creationId xmlns:a16="http://schemas.microsoft.com/office/drawing/2014/main" id="{0FBBA430-D6D5-4E43-9A03-6E8764E8FD50}"/>
                </a:ext>
              </a:extLst>
            </p:cNvPr>
            <p:cNvSpPr/>
            <p:nvPr/>
          </p:nvSpPr>
          <p:spPr>
            <a:xfrm>
              <a:off x="5953971" y="4480293"/>
              <a:ext cx="1049386" cy="1685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64" latinLnBrk="0">
                <a:spcAft>
                  <a:spcPts val="600"/>
                </a:spcAft>
              </a:pPr>
              <a:r>
                <a:rPr lang="en-US" altLang="ko-KR" sz="1200" dirty="0" err="1">
                  <a:solidFill>
                    <a:schemeClr val="tx1">
                      <a:lumMod val="85000"/>
                      <a:lumOff val="15000"/>
                    </a:schemeClr>
                  </a:solidFill>
                  <a:latin typeface="SamsungOne-700" panose="020B0803030303020204" pitchFamily="34" charset="0"/>
                  <a:ea typeface="SamsungOne-700" panose="020B0803030303020204" pitchFamily="34" charset="0"/>
                </a:rPr>
                <a:t>Công</a:t>
              </a:r>
              <a:r>
                <a:rPr lang="en-US" altLang="ko-KR" sz="12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200" dirty="0" err="1">
                  <a:solidFill>
                    <a:schemeClr val="tx1">
                      <a:lumMod val="85000"/>
                      <a:lumOff val="15000"/>
                    </a:schemeClr>
                  </a:solidFill>
                  <a:latin typeface="SamsungOne-700" panose="020B0803030303020204" pitchFamily="34" charset="0"/>
                  <a:ea typeface="SamsungOne-700" panose="020B0803030303020204" pitchFamily="34" charset="0"/>
                </a:rPr>
                <a:t>thức</a:t>
              </a:r>
              <a:r>
                <a:rPr lang="en-US" altLang="ko-KR" sz="1200" dirty="0">
                  <a:solidFill>
                    <a:schemeClr val="tx1">
                      <a:lumMod val="85000"/>
                      <a:lumOff val="15000"/>
                    </a:schemeClr>
                  </a:solidFill>
                  <a:latin typeface="SamsungOne-700" panose="020B0803030303020204" pitchFamily="34" charset="0"/>
                  <a:ea typeface="SamsungOne-700" panose="020B0803030303020204" pitchFamily="34" charset="0"/>
                </a:rPr>
                <a:t>:</a:t>
              </a:r>
            </a:p>
          </p:txBody>
        </p:sp>
        <p:sp>
          <p:nvSpPr>
            <p:cNvPr id="33" name="직사각형 32">
              <a:extLst>
                <a:ext uri="{FF2B5EF4-FFF2-40B4-BE49-F238E27FC236}">
                  <a16:creationId xmlns:a16="http://schemas.microsoft.com/office/drawing/2014/main" id="{82EC85A4-040B-440A-839F-3621602441FC}"/>
                </a:ext>
              </a:extLst>
            </p:cNvPr>
            <p:cNvSpPr/>
            <p:nvPr/>
          </p:nvSpPr>
          <p:spPr>
            <a:xfrm>
              <a:off x="5855684" y="4654230"/>
              <a:ext cx="3369946" cy="590395"/>
            </a:xfrm>
            <a:prstGeom prst="rect">
              <a:avLst/>
            </a:prstGeom>
            <a:noFill/>
            <a:ln w="25400">
              <a:solidFill>
                <a:srgbClr val="FF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p>
          </p:txBody>
        </p:sp>
        <p:sp>
          <p:nvSpPr>
            <p:cNvPr id="34" name="직사각형 33">
              <a:extLst>
                <a:ext uri="{FF2B5EF4-FFF2-40B4-BE49-F238E27FC236}">
                  <a16:creationId xmlns:a16="http://schemas.microsoft.com/office/drawing/2014/main" id="{82EC85A4-040B-440A-839F-3621602441FC}"/>
                </a:ext>
              </a:extLst>
            </p:cNvPr>
            <p:cNvSpPr/>
            <p:nvPr/>
          </p:nvSpPr>
          <p:spPr>
            <a:xfrm>
              <a:off x="1921859" y="3500992"/>
              <a:ext cx="459391" cy="252000"/>
            </a:xfrm>
            <a:prstGeom prst="rect">
              <a:avLst/>
            </a:prstGeom>
            <a:noFill/>
            <a:ln w="25400">
              <a:solidFill>
                <a:srgbClr val="FF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p>
          </p:txBody>
        </p:sp>
      </p:grpSp>
      <p:sp>
        <p:nvSpPr>
          <p:cNvPr id="26"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siêu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âm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789335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ARM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với</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x86</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6" name="직사각형 15">
            <a:extLst>
              <a:ext uri="{FF2B5EF4-FFF2-40B4-BE49-F238E27FC236}">
                <a16:creationId xmlns:a16="http://schemas.microsoft.com/office/drawing/2014/main" id="{1FC1FC1C-C3A8-4707-8914-4B0977EBF202}"/>
              </a:ext>
            </a:extLst>
          </p:cNvPr>
          <p:cNvSpPr/>
          <p:nvPr/>
        </p:nvSpPr>
        <p:spPr>
          <a:xfrm>
            <a:off x="712189" y="2174878"/>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Bao gồm các đơn vị xử lý đồ họa, âm thanh và truyền thông</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Bộ xử lý nằm ở giữa bo mạch</a:t>
            </a:r>
          </a:p>
        </p:txBody>
      </p:sp>
      <p:sp>
        <p:nvSpPr>
          <p:cNvPr id="17" name="직사각형 16">
            <a:extLst>
              <a:ext uri="{FF2B5EF4-FFF2-40B4-BE49-F238E27FC236}">
                <a16:creationId xmlns:a16="http://schemas.microsoft.com/office/drawing/2014/main" id="{A14A4FBB-586D-444E-94B4-BE01597606EE}"/>
              </a:ext>
            </a:extLst>
          </p:cNvPr>
          <p:cNvSpPr/>
          <p:nvPr/>
        </p:nvSpPr>
        <p:spPr>
          <a:xfrm>
            <a:off x="580400" y="1944540"/>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Đặc điểm nổi bật của Raspberry Pi là có bộ xử lý đa phương tiện BCM2837 SoC của Broadcom.</a:t>
            </a:r>
          </a:p>
        </p:txBody>
      </p:sp>
      <p:sp>
        <p:nvSpPr>
          <p:cNvPr id="10" name="직사각형 9">
            <a:extLst>
              <a:ext uri="{FF2B5EF4-FFF2-40B4-BE49-F238E27FC236}">
                <a16:creationId xmlns:a16="http://schemas.microsoft.com/office/drawing/2014/main" id="{C970B434-9FD2-4DAC-B40E-1A5CBDEB94D6}"/>
              </a:ext>
            </a:extLst>
          </p:cNvPr>
          <p:cNvSpPr/>
          <p:nvPr/>
        </p:nvSpPr>
        <p:spPr>
          <a:xfrm>
            <a:off x="712189" y="3222022"/>
            <a:ext cx="8487381" cy="1252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Chủ yếu sử dụng trên các thiết bị di động</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Máy tính với tập lệnh đơn giản hóa (RISC)</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X86 viết tắt của Máy tính với tập lệnh phức tạp (CISC)</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Không tương thích với phần mềm máy tính cá nhân hiện nay</a:t>
            </a:r>
          </a:p>
        </p:txBody>
      </p:sp>
      <p:sp>
        <p:nvSpPr>
          <p:cNvPr id="11" name="직사각형 10">
            <a:extLst>
              <a:ext uri="{FF2B5EF4-FFF2-40B4-BE49-F238E27FC236}">
                <a16:creationId xmlns:a16="http://schemas.microsoft.com/office/drawing/2014/main" id="{5697F0E7-88A5-46E6-8397-6E35DF101548}"/>
              </a:ext>
            </a:extLst>
          </p:cNvPr>
          <p:cNvSpPr/>
          <p:nvPr/>
        </p:nvSpPr>
        <p:spPr>
          <a:xfrm>
            <a:off x="580400" y="2991686"/>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vi-VN" altLang="ko-KR" sz="1401" dirty="0">
                <a:solidFill>
                  <a:schemeClr val="tx1"/>
                </a:solidFill>
                <a:latin typeface="SamsungOne-400" panose="020B0503030303020204" pitchFamily="34" charset="0"/>
                <a:ea typeface="SamsungOne-400" panose="020B0503030303020204" pitchFamily="34" charset="0"/>
              </a:rPr>
              <a:t>Sử dụng tập lệnh ARM khác ngoài bộ xử lý dòng x86 thường gặp trên các máy tính cá nhân.</a:t>
            </a:r>
          </a:p>
        </p:txBody>
      </p:sp>
      <p:sp>
        <p:nvSpPr>
          <p:cNvPr id="12" name="직사각형 11">
            <a:extLst>
              <a:ext uri="{FF2B5EF4-FFF2-40B4-BE49-F238E27FC236}">
                <a16:creationId xmlns:a16="http://schemas.microsoft.com/office/drawing/2014/main" id="{41086B84-7A2C-430C-ACA1-E7A2810C52CC}"/>
              </a:ext>
            </a:extLst>
          </p:cNvPr>
          <p:cNvSpPr/>
          <p:nvPr/>
        </p:nvSpPr>
        <p:spPr>
          <a:xfrm>
            <a:off x="712189" y="4869318"/>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Cổng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micro-USB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hoạt</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nguồn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5 V - 1 A USB.</a:t>
            </a:r>
          </a:p>
        </p:txBody>
      </p:sp>
      <p:sp>
        <p:nvSpPr>
          <p:cNvPr id="13" name="직사각형 12">
            <a:extLst>
              <a:ext uri="{FF2B5EF4-FFF2-40B4-BE49-F238E27FC236}">
                <a16:creationId xmlns:a16="http://schemas.microsoft.com/office/drawing/2014/main" id="{5097A852-50E2-4402-AFB2-02A97EC77F85}"/>
              </a:ext>
            </a:extLst>
          </p:cNvPr>
          <p:cNvSpPr/>
          <p:nvPr/>
        </p:nvSpPr>
        <p:spPr>
          <a:xfrm>
            <a:off x="580400" y="4638972"/>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Những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đặc</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điểm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công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suất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thấp</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14"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spTree>
    <p:extLst>
      <p:ext uri="{BB962C8B-B14F-4D97-AF65-F5344CB8AC3E}">
        <p14:creationId xmlns:p14="http://schemas.microsoft.com/office/powerpoint/2010/main" val="8489752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 name="직사각형 5">
            <a:extLst>
              <a:ext uri="{FF2B5EF4-FFF2-40B4-BE49-F238E27FC236}">
                <a16:creationId xmlns:a16="http://schemas.microsoft.com/office/drawing/2014/main" id="{6F6ED51C-119F-4872-A298-E5E05D160899}"/>
              </a:ext>
            </a:extLst>
          </p:cNvPr>
          <p:cNvSpPr/>
          <p:nvPr/>
        </p:nvSpPr>
        <p:spPr>
          <a:xfrm>
            <a:off x="450003" y="1375106"/>
            <a:ext cx="9004987" cy="738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Đấu</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nối</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a:p>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 name="그룹 1"/>
          <p:cNvGrpSpPr/>
          <p:nvPr/>
        </p:nvGrpSpPr>
        <p:grpSpPr>
          <a:xfrm>
            <a:off x="1889511" y="1942177"/>
            <a:ext cx="6529409" cy="4049289"/>
            <a:chOff x="1881891" y="2109817"/>
            <a:chExt cx="6529409" cy="4049289"/>
          </a:xfrm>
        </p:grpSpPr>
        <p:pic>
          <p:nvPicPr>
            <p:cNvPr id="30726" name="Picture 6" descr="Read Just Enough Raspberry Pi | Leanpub">
              <a:extLst>
                <a:ext uri="{FF2B5EF4-FFF2-40B4-BE49-F238E27FC236}">
                  <a16:creationId xmlns:a16="http://schemas.microsoft.com/office/drawing/2014/main" id="{8E2F2305-DCEB-450B-9F86-6C24060DC2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213324" y="2876448"/>
              <a:ext cx="3951225" cy="2614092"/>
            </a:xfrm>
            <a:prstGeom prst="rect">
              <a:avLst/>
            </a:prstGeom>
            <a:noFill/>
            <a:extLst>
              <a:ext uri="{909E8E84-426E-40DD-AFC4-6F175D3DCCD1}">
                <a14:hiddenFill xmlns:a14="http://schemas.microsoft.com/office/drawing/2010/main">
                  <a:solidFill>
                    <a:srgbClr val="FFFFFF"/>
                  </a:solidFill>
                </a14:hiddenFill>
              </a:ext>
            </a:extLst>
          </p:spPr>
        </p:pic>
        <p:pic>
          <p:nvPicPr>
            <p:cNvPr id="26" name="그림 25"/>
            <p:cNvPicPr>
              <a:picLocks noChangeAspect="1"/>
            </p:cNvPicPr>
            <p:nvPr/>
          </p:nvPicPr>
          <p:blipFill rotWithShape="1">
            <a:blip r:embed="rId4"/>
            <a:srcRect l="43835" t="24100" r="35038" b="20601"/>
            <a:stretch/>
          </p:blipFill>
          <p:spPr>
            <a:xfrm>
              <a:off x="4340181" y="2109817"/>
              <a:ext cx="2730928" cy="4020796"/>
            </a:xfrm>
            <a:prstGeom prst="rect">
              <a:avLst/>
            </a:prstGeom>
          </p:spPr>
        </p:pic>
        <p:sp>
          <p:nvSpPr>
            <p:cNvPr id="27" name="직사각형 26"/>
            <p:cNvSpPr/>
            <p:nvPr/>
          </p:nvSpPr>
          <p:spPr>
            <a:xfrm>
              <a:off x="7356022" y="2679631"/>
              <a:ext cx="113963" cy="113963"/>
            </a:xfrm>
            <a:prstGeom prst="rect">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99">
                <a:solidFill>
                  <a:srgbClr val="000000"/>
                </a:solidFill>
                <a:latin typeface="SamsungOne-400" pitchFamily="34" charset="0"/>
                <a:ea typeface="KoPub돋움체 Bold" panose="02020603020101020101" pitchFamily="18" charset="-127"/>
              </a:endParaRPr>
            </a:p>
          </p:txBody>
        </p:sp>
        <p:sp>
          <p:nvSpPr>
            <p:cNvPr id="35" name="TextBox 34"/>
            <p:cNvSpPr txBox="1"/>
            <p:nvPr/>
          </p:nvSpPr>
          <p:spPr>
            <a:xfrm>
              <a:off x="7464432" y="2613625"/>
              <a:ext cx="506870" cy="307905"/>
            </a:xfrm>
            <a:prstGeom prst="rect">
              <a:avLst/>
            </a:prstGeom>
            <a:noFill/>
          </p:spPr>
          <p:txBody>
            <a:bodyPr wrap="none" rtlCol="0">
              <a:spAutoFit/>
              <a:scene3d>
                <a:camera prst="orthographicFront"/>
                <a:lightRig rig="threePt" dir="t"/>
              </a:scene3d>
              <a:sp3d>
                <a:bevelT w="0" h="6350"/>
                <a:bevelB w="0" h="0"/>
              </a:sp3d>
            </a:bodyPr>
            <a:lstStyle>
              <a:defPPr>
                <a:defRPr lang="ko-KR"/>
              </a:defPPr>
              <a:lvl1pPr algn="ctr" latinLnBrk="0">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pPr algn="l"/>
              <a:r>
                <a:rPr lang="en-US" altLang="ko-KR" sz="1401" dirty="0">
                  <a:latin typeface="SamsungOne-400" pitchFamily="34" charset="0"/>
                  <a:ea typeface="SamsungOne-400" pitchFamily="34" charset="0"/>
                </a:rPr>
                <a:t>VCC</a:t>
              </a:r>
              <a:endParaRPr lang="ko-KR" altLang="en-US" sz="1401" dirty="0">
                <a:latin typeface="SamsungOne-400" pitchFamily="34" charset="0"/>
              </a:endParaRPr>
            </a:p>
          </p:txBody>
        </p:sp>
        <p:sp>
          <p:nvSpPr>
            <p:cNvPr id="36" name="직사각형 35"/>
            <p:cNvSpPr/>
            <p:nvPr/>
          </p:nvSpPr>
          <p:spPr>
            <a:xfrm>
              <a:off x="7356022" y="2896090"/>
              <a:ext cx="113963" cy="11396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99">
                <a:solidFill>
                  <a:srgbClr val="000000"/>
                </a:solidFill>
                <a:latin typeface="SamsungOne-400" pitchFamily="34" charset="0"/>
                <a:ea typeface="KoPub돋움체 Bold" panose="02020603020101020101" pitchFamily="18" charset="-127"/>
              </a:endParaRPr>
            </a:p>
          </p:txBody>
        </p:sp>
        <p:sp>
          <p:nvSpPr>
            <p:cNvPr id="37" name="TextBox 36"/>
            <p:cNvSpPr txBox="1"/>
            <p:nvPr/>
          </p:nvSpPr>
          <p:spPr>
            <a:xfrm>
              <a:off x="7464446" y="2830087"/>
              <a:ext cx="772969" cy="307905"/>
            </a:xfrm>
            <a:prstGeom prst="rect">
              <a:avLst/>
            </a:prstGeom>
            <a:noFill/>
          </p:spPr>
          <p:txBody>
            <a:bodyPr wrap="none" rtlCol="0">
              <a:spAutoFit/>
              <a:scene3d>
                <a:camera prst="orthographicFront"/>
                <a:lightRig rig="threePt" dir="t"/>
              </a:scene3d>
              <a:sp3d>
                <a:bevelT w="0" h="6350"/>
                <a:bevelB w="0" h="0"/>
              </a:sp3d>
            </a:bodyPr>
            <a:lstStyle>
              <a:defPPr>
                <a:defRPr lang="ko-KR"/>
              </a:defPPr>
              <a:lvl1pPr algn="ctr" latinLnBrk="0">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pPr algn="l"/>
              <a:r>
                <a:rPr lang="en-US" altLang="ko-KR" sz="1401" dirty="0" err="1">
                  <a:latin typeface="SamsungOne-400" pitchFamily="34" charset="0"/>
                  <a:ea typeface="SamsungOne-400" pitchFamily="34" charset="0"/>
                </a:rPr>
                <a:t>Mặt</a:t>
              </a:r>
              <a:r>
                <a:rPr lang="en-US" altLang="ko-KR" sz="1401" dirty="0">
                  <a:latin typeface="SamsungOne-400" pitchFamily="34" charset="0"/>
                  <a:ea typeface="SamsungOne-400" pitchFamily="34" charset="0"/>
                </a:rPr>
                <a:t> </a:t>
              </a:r>
              <a:r>
                <a:rPr lang="en-US" altLang="ko-KR" sz="1401" dirty="0" err="1">
                  <a:latin typeface="SamsungOne-400" pitchFamily="34" charset="0"/>
                  <a:ea typeface="SamsungOne-400" pitchFamily="34" charset="0"/>
                </a:rPr>
                <a:t>đất</a:t>
              </a:r>
              <a:endParaRPr lang="en-US" altLang="ko-KR" sz="1401" dirty="0">
                <a:latin typeface="SamsungOne-400" pitchFamily="34" charset="0"/>
                <a:ea typeface="SamsungOne-400" pitchFamily="34" charset="0"/>
              </a:endParaRPr>
            </a:p>
          </p:txBody>
        </p:sp>
        <p:sp>
          <p:nvSpPr>
            <p:cNvPr id="38" name="직사각형 37"/>
            <p:cNvSpPr/>
            <p:nvPr/>
          </p:nvSpPr>
          <p:spPr>
            <a:xfrm>
              <a:off x="7356022" y="3112550"/>
              <a:ext cx="113963" cy="113963"/>
            </a:xfrm>
            <a:prstGeom prst="rect">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99">
                <a:solidFill>
                  <a:srgbClr val="000000"/>
                </a:solidFill>
                <a:latin typeface="SamsungOne-400" pitchFamily="34" charset="0"/>
                <a:ea typeface="KoPub돋움체 Bold" panose="02020603020101020101" pitchFamily="18" charset="-127"/>
              </a:endParaRPr>
            </a:p>
          </p:txBody>
        </p:sp>
        <p:sp>
          <p:nvSpPr>
            <p:cNvPr id="39" name="TextBox 38"/>
            <p:cNvSpPr txBox="1"/>
            <p:nvPr/>
          </p:nvSpPr>
          <p:spPr>
            <a:xfrm>
              <a:off x="7464438" y="3046550"/>
              <a:ext cx="946862" cy="307905"/>
            </a:xfrm>
            <a:prstGeom prst="rect">
              <a:avLst/>
            </a:prstGeom>
            <a:noFill/>
          </p:spPr>
          <p:txBody>
            <a:bodyPr wrap="none" rtlCol="0">
              <a:spAutoFit/>
              <a:scene3d>
                <a:camera prst="orthographicFront"/>
                <a:lightRig rig="threePt" dir="t"/>
              </a:scene3d>
              <a:sp3d>
                <a:bevelT w="0" h="6350"/>
                <a:bevelB w="0" h="0"/>
              </a:sp3d>
            </a:bodyPr>
            <a:lstStyle>
              <a:defPPr>
                <a:defRPr lang="ko-KR"/>
              </a:defPPr>
              <a:lvl1pPr algn="ctr" latinLnBrk="0">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pPr algn="l"/>
              <a:r>
                <a:rPr lang="en-US" altLang="ko-KR" sz="1401" dirty="0" err="1">
                  <a:latin typeface="SamsungOne-400" pitchFamily="34" charset="0"/>
                  <a:ea typeface="SamsungOne-400" pitchFamily="34" charset="0"/>
                </a:rPr>
                <a:t>Chân</a:t>
              </a:r>
              <a:r>
                <a:rPr lang="en-US" altLang="ko-KR" sz="1401" dirty="0">
                  <a:latin typeface="SamsungOne-400" pitchFamily="34" charset="0"/>
                  <a:ea typeface="SamsungOne-400" pitchFamily="34" charset="0"/>
                </a:rPr>
                <a:t> Echo</a:t>
              </a:r>
            </a:p>
          </p:txBody>
        </p:sp>
        <p:sp>
          <p:nvSpPr>
            <p:cNvPr id="41" name="직사각형 40"/>
            <p:cNvSpPr/>
            <p:nvPr/>
          </p:nvSpPr>
          <p:spPr>
            <a:xfrm>
              <a:off x="7356022" y="3329010"/>
              <a:ext cx="113963" cy="113963"/>
            </a:xfrm>
            <a:prstGeom prst="rect">
              <a:avLst/>
            </a:prstGeom>
            <a:solidFill>
              <a:srgbClr val="00B05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1299">
                <a:solidFill>
                  <a:srgbClr val="000000"/>
                </a:solidFill>
                <a:latin typeface="SamsungOne-400" pitchFamily="34" charset="0"/>
                <a:ea typeface="KoPub돋움체 Bold" panose="02020603020101020101" pitchFamily="18" charset="-127"/>
              </a:endParaRPr>
            </a:p>
          </p:txBody>
        </p:sp>
        <p:sp>
          <p:nvSpPr>
            <p:cNvPr id="42" name="TextBox 41"/>
            <p:cNvSpPr txBox="1"/>
            <p:nvPr/>
          </p:nvSpPr>
          <p:spPr>
            <a:xfrm>
              <a:off x="7464438" y="3263011"/>
              <a:ext cx="862800" cy="307905"/>
            </a:xfrm>
            <a:prstGeom prst="rect">
              <a:avLst/>
            </a:prstGeom>
            <a:noFill/>
          </p:spPr>
          <p:txBody>
            <a:bodyPr wrap="none" rtlCol="0">
              <a:spAutoFit/>
              <a:scene3d>
                <a:camera prst="orthographicFront"/>
                <a:lightRig rig="threePt" dir="t"/>
              </a:scene3d>
              <a:sp3d>
                <a:bevelT w="0" h="6350"/>
                <a:bevelB w="0" h="0"/>
              </a:sp3d>
            </a:bodyPr>
            <a:lstStyle>
              <a:defPPr>
                <a:defRPr lang="ko-KR"/>
              </a:defPPr>
              <a:lvl1pPr algn="ctr" latinLnBrk="0">
                <a:defRPr sz="1400">
                  <a:solidFill>
                    <a:schemeClr val="tx1">
                      <a:lumMod val="85000"/>
                      <a:lumOff val="15000"/>
                    </a:schemeClr>
                  </a:solidFill>
                  <a:latin typeface="SamsungOne-700" panose="020B0803030303020204" pitchFamily="34" charset="0"/>
                  <a:ea typeface="SamsungOne-700" panose="020B0803030303020204" pitchFamily="34" charset="0"/>
                </a:defRPr>
              </a:lvl1pPr>
            </a:lstStyle>
            <a:p>
              <a:pPr algn="l"/>
              <a:r>
                <a:rPr lang="en-US" altLang="ko-KR" sz="1401" dirty="0" err="1">
                  <a:latin typeface="SamsungOne-400" pitchFamily="34" charset="0"/>
                  <a:ea typeface="SamsungOne-400" pitchFamily="34" charset="0"/>
                </a:rPr>
                <a:t>Chân</a:t>
              </a:r>
              <a:r>
                <a:rPr lang="en-US" altLang="ko-KR" sz="1401" dirty="0">
                  <a:latin typeface="SamsungOne-400" pitchFamily="34" charset="0"/>
                  <a:ea typeface="SamsungOne-400" pitchFamily="34" charset="0"/>
                </a:rPr>
                <a:t> Trig</a:t>
              </a:r>
            </a:p>
          </p:txBody>
        </p:sp>
      </p:grpSp>
      <p:sp>
        <p:nvSpPr>
          <p:cNvPr id="16"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siêu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âm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6833349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điện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2.1. </a:t>
            </a:r>
            <a:r>
              <a:rPr lang="en-US" altLang="ko-KR" sz="1799" dirty="0" err="1">
                <a:solidFill>
                  <a:srgbClr val="A6A6A6"/>
                </a:solidFill>
                <a:latin typeface="SamsungOne-400" panose="020B0503030303020204" pitchFamily="34" charset="0"/>
                <a:ea typeface="SamsungOne-400" panose="020B0503030303020204" pitchFamily="34" charset="0"/>
              </a:rPr>
              <a:t>Đầu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mạch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điện</a:t>
            </a:r>
            <a:r>
              <a:rPr lang="en-US" altLang="ko-KR" sz="1799" dirty="0">
                <a:solidFill>
                  <a:srgbClr val="A6A6A6"/>
                </a:solidFill>
                <a:latin typeface="SamsungOne-400" panose="020B0503030303020204" pitchFamily="34" charset="0"/>
                <a:ea typeface="SamsungOne-400" panose="020B0503030303020204" pitchFamily="34" charset="0"/>
              </a:rPr>
              <a:t>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2.2. LED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2.3.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siêu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âm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2.4.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Màn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hình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7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đoạn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đèn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LED 4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số</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a:t>
            </a:r>
          </a:p>
        </p:txBody>
      </p:sp>
      <p:sp>
        <p:nvSpPr>
          <p:cNvPr id="5" name="직사각형 4">
            <a:extLst>
              <a:ext uri="{FF2B5EF4-FFF2-40B4-BE49-F238E27FC236}">
                <a16:creationId xmlns:a16="http://schemas.microsoft.com/office/drawing/2014/main" id="{D0810496-60D5-44E1-B562-6ADD08E45F91}"/>
              </a:ext>
            </a:extLst>
          </p:cNvPr>
          <p:cNvSpPr/>
          <p:nvPr/>
        </p:nvSpPr>
        <p:spPr>
          <a:xfrm>
            <a:off x="5162257"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2.5.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nhiệt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độ-độ</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ẩm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2.6. </a:t>
            </a:r>
            <a:r>
              <a:rPr lang="en-US" altLang="ko-KR" sz="1799" dirty="0" err="1">
                <a:solidFill>
                  <a:srgbClr val="A6A6A6"/>
                </a:solidFill>
                <a:latin typeface="SamsungOne-400" panose="020B0503030303020204" pitchFamily="34" charset="0"/>
                <a:ea typeface="SamsungOne-400" panose="020B0503030303020204" pitchFamily="34" charset="0"/>
              </a:rPr>
              <a:t>Lập</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trình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điều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khiển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chính</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2.7. </a:t>
            </a:r>
            <a:r>
              <a:rPr lang="en-US" altLang="ko-KR" sz="1799" dirty="0" err="1">
                <a:solidFill>
                  <a:srgbClr val="A6A6A6"/>
                </a:solidFill>
                <a:latin typeface="SamsungOne-400" panose="020B0503030303020204" pitchFamily="34" charset="0"/>
                <a:ea typeface="SamsungOne-400" panose="020B0503030303020204" pitchFamily="34" charset="0"/>
              </a:rPr>
              <a:t>Chuẩn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giao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tiếp</a:t>
            </a:r>
            <a:r>
              <a:rPr lang="en-US" altLang="ko-KR" sz="1799" dirty="0">
                <a:solidFill>
                  <a:srgbClr val="A6A6A6"/>
                </a:solidFill>
                <a:latin typeface="SamsungOne-400" panose="020B0503030303020204" pitchFamily="34" charset="0"/>
                <a:ea typeface="SamsungOne-400" panose="020B0503030303020204" pitchFamily="34" charset="0"/>
              </a:rPr>
              <a:t> UART</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2.8. </a:t>
            </a:r>
            <a:r>
              <a:rPr lang="en-US" altLang="ko-KR" sz="1799" dirty="0" err="1">
                <a:solidFill>
                  <a:srgbClr val="A6A6A6"/>
                </a:solidFill>
                <a:latin typeface="SamsungOne-400" panose="020B0503030303020204" pitchFamily="34" charset="0"/>
                <a:ea typeface="SamsungOne-400" panose="020B0503030303020204" pitchFamily="34" charset="0"/>
              </a:rPr>
              <a:t>Chế</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tạo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thiết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bị</a:t>
            </a:r>
            <a:endParaRPr lang="en-US" altLang="ko-KR" sz="1799"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976192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Màn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7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đoạn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đèn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LED 4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số</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nvGrpSpPr>
          <p:cNvPr id="15" name="그룹 14"/>
          <p:cNvGrpSpPr/>
          <p:nvPr/>
        </p:nvGrpSpPr>
        <p:grpSpPr>
          <a:xfrm>
            <a:off x="1392774" y="1222193"/>
            <a:ext cx="7117290" cy="2637691"/>
            <a:chOff x="881053" y="1222185"/>
            <a:chExt cx="7117291" cy="2637692"/>
          </a:xfrm>
        </p:grpSpPr>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652" y="1222185"/>
              <a:ext cx="2637692" cy="2637692"/>
            </a:xfrm>
            <a:prstGeom prst="rect">
              <a:avLst/>
            </a:prstGeom>
          </p:spPr>
        </p:pic>
        <p:pic>
          <p:nvPicPr>
            <p:cNvPr id="17" name="그림 16"/>
            <p:cNvPicPr>
              <a:picLocks noChangeAspect="1"/>
            </p:cNvPicPr>
            <p:nvPr/>
          </p:nvPicPr>
          <p:blipFill rotWithShape="1">
            <a:blip r:embed="rId4"/>
            <a:srcRect l="34644" t="43700" r="42125" b="40900"/>
            <a:stretch/>
          </p:blipFill>
          <p:spPr>
            <a:xfrm>
              <a:off x="881053" y="1720270"/>
              <a:ext cx="3921666" cy="1462316"/>
            </a:xfrm>
            <a:prstGeom prst="rect">
              <a:avLst/>
            </a:prstGeom>
          </p:spPr>
        </p:pic>
      </p:grpSp>
      <p:graphicFrame>
        <p:nvGraphicFramePr>
          <p:cNvPr id="2" name="표 8">
            <a:extLst>
              <a:ext uri="{FF2B5EF4-FFF2-40B4-BE49-F238E27FC236}">
                <a16:creationId xmlns:a16="http://schemas.microsoft.com/office/drawing/2014/main" id="{E99AA913-07CE-7139-2B2E-DDF25C3CB2C9}"/>
              </a:ext>
            </a:extLst>
          </p:cNvPr>
          <p:cNvGraphicFramePr>
            <a:graphicFrameLocks noGrp="1"/>
          </p:cNvGraphicFramePr>
          <p:nvPr/>
        </p:nvGraphicFramePr>
        <p:xfrm>
          <a:off x="704850" y="3820962"/>
          <a:ext cx="8636000" cy="2236938"/>
        </p:xfrm>
        <a:graphic>
          <a:graphicData uri="http://schemas.openxmlformats.org/drawingml/2006/table">
            <a:tbl>
              <a:tblPr firstRow="1" bandRow="1">
                <a:tableStyleId>{5940675A-B579-460E-94D1-54222C63F5DA}</a:tableStyleId>
              </a:tblPr>
              <a:tblGrid>
                <a:gridCol w="2165780">
                  <a:extLst>
                    <a:ext uri="{9D8B030D-6E8A-4147-A177-3AD203B41FA5}">
                      <a16:colId xmlns:a16="http://schemas.microsoft.com/office/drawing/2014/main" val="2121676605"/>
                    </a:ext>
                  </a:extLst>
                </a:gridCol>
                <a:gridCol w="6470220">
                  <a:extLst>
                    <a:ext uri="{9D8B030D-6E8A-4147-A177-3AD203B41FA5}">
                      <a16:colId xmlns:a16="http://schemas.microsoft.com/office/drawing/2014/main" val="3674252279"/>
                    </a:ext>
                  </a:extLst>
                </a:gridCol>
              </a:tblGrid>
              <a:tr h="372823">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VCC</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5 V</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094379"/>
                  </a:ext>
                </a:extLst>
              </a:tr>
              <a:tr h="372823">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MẶT ĐẤT</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Mặt đất</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08870859"/>
                  </a:ext>
                </a:extLst>
              </a:tr>
              <a:tr h="372823">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SCLK</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Tín hiệu đồng bộ hóa</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77511990"/>
                  </a:ext>
                </a:extLst>
              </a:tr>
              <a:tr h="372823">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MOSI</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Cổng ra của thiết bị chủ động </a:t>
                      </a: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sym typeface="Wingdings" panose="05000000000000000000" pitchFamily="2" charset="2"/>
                        </a:rPr>
                        <a:t></a:t>
                      </a: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Cổng vào của thiết bị bị động</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96575783"/>
                  </a:ext>
                </a:extLst>
              </a:tr>
              <a:tr h="372823">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MISO</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vi-VN" sz="11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Cổng ra của thiết bị bị động </a:t>
                      </a:r>
                      <a:r>
                        <a:rPr lang="vi-VN" sz="11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sym typeface="Wingdings" panose="05000000000000000000" pitchFamily="2" charset="2"/>
                        </a:rPr>
                        <a:t></a:t>
                      </a:r>
                      <a:r>
                        <a:rPr lang="vi-VN" sz="11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Cổng vào của thiết bị chủ động</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91388945"/>
                  </a:ext>
                </a:extLst>
              </a:tr>
              <a:tr h="372823">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Chân CE</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vi-VN" sz="11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Chip enable</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18992957"/>
                  </a:ext>
                </a:extLst>
              </a:tr>
            </a:tbl>
          </a:graphicData>
        </a:graphic>
      </p:graphicFrame>
    </p:spTree>
    <p:extLst>
      <p:ext uri="{BB962C8B-B14F-4D97-AF65-F5344CB8AC3E}">
        <p14:creationId xmlns:p14="http://schemas.microsoft.com/office/powerpoint/2010/main" val="4254034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8" name="직사각형 7">
            <a:extLst>
              <a:ext uri="{FF2B5EF4-FFF2-40B4-BE49-F238E27FC236}">
                <a16:creationId xmlns:a16="http://schemas.microsoft.com/office/drawing/2014/main" id="{6F6ED51C-119F-4872-A298-E5E05D160899}"/>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vi-VN" sz="2400" b="1" dirty="0">
                <a:solidFill>
                  <a:prstClr val="black">
                    <a:lumMod val="95000"/>
                    <a:lumOff val="5000"/>
                  </a:prstClr>
                </a:solidFill>
                <a:latin typeface="Arial" pitchFamily="2" charset="0"/>
                <a:ea typeface="iCiel Samsung Sharp Sans Regular" pitchFamily="2" charset="77"/>
                <a:cs typeface="iCiel Samsung Sharp Sans Regular" pitchFamily="2" charset="77"/>
              </a:rPr>
              <a:t>Đấu nối</a:t>
            </a:r>
          </a:p>
        </p:txBody>
      </p:sp>
      <p:sp>
        <p:nvSpPr>
          <p:cNvPr id="22"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Màn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7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đoạn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đèn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LED 4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số</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grpSp>
        <p:nvGrpSpPr>
          <p:cNvPr id="5" name="그룹 7">
            <a:extLst>
              <a:ext uri="{FF2B5EF4-FFF2-40B4-BE49-F238E27FC236}">
                <a16:creationId xmlns:a16="http://schemas.microsoft.com/office/drawing/2014/main" id="{525E2C86-A79A-28B8-DBDE-6915734A7852}"/>
              </a:ext>
            </a:extLst>
          </p:cNvPr>
          <p:cNvGrpSpPr/>
          <p:nvPr/>
        </p:nvGrpSpPr>
        <p:grpSpPr>
          <a:xfrm>
            <a:off x="1909252" y="2233837"/>
            <a:ext cx="5482267" cy="3957603"/>
            <a:chOff x="1706052" y="2233837"/>
            <a:chExt cx="7118387" cy="5138703"/>
          </a:xfrm>
        </p:grpSpPr>
        <p:pic>
          <p:nvPicPr>
            <p:cNvPr id="6" name="그림 24">
              <a:extLst>
                <a:ext uri="{FF2B5EF4-FFF2-40B4-BE49-F238E27FC236}">
                  <a16:creationId xmlns:a16="http://schemas.microsoft.com/office/drawing/2014/main" id="{0015A219-0B7C-9A96-9B9A-DF9477778647}"/>
                </a:ext>
              </a:extLst>
            </p:cNvPr>
            <p:cNvPicPr>
              <a:picLocks noChangeAspect="1"/>
            </p:cNvPicPr>
            <p:nvPr/>
          </p:nvPicPr>
          <p:blipFill rotWithShape="1">
            <a:blip r:embed="rId3"/>
            <a:srcRect l="32282" t="19201" r="35037" b="25500"/>
            <a:stretch/>
          </p:blipFill>
          <p:spPr>
            <a:xfrm>
              <a:off x="1706052" y="2233837"/>
              <a:ext cx="5398890" cy="5138703"/>
            </a:xfrm>
            <a:prstGeom prst="rect">
              <a:avLst/>
            </a:prstGeom>
          </p:spPr>
        </p:pic>
        <p:sp>
          <p:nvSpPr>
            <p:cNvPr id="7" name="직사각형 25">
              <a:extLst>
                <a:ext uri="{FF2B5EF4-FFF2-40B4-BE49-F238E27FC236}">
                  <a16:creationId xmlns:a16="http://schemas.microsoft.com/office/drawing/2014/main" id="{E31368E4-FD15-7A38-0AF1-D2D3460EC15F}"/>
                </a:ext>
              </a:extLst>
            </p:cNvPr>
            <p:cNvSpPr/>
            <p:nvPr/>
          </p:nvSpPr>
          <p:spPr>
            <a:xfrm>
              <a:off x="7381837" y="3081315"/>
              <a:ext cx="132938" cy="132938"/>
            </a:xfrm>
            <a:prstGeom prst="rect">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92" b="0" i="0" u="none" strike="noStrike" kern="1200" cap="none" spc="0" normalizeH="0" baseline="0" noProof="0">
                <a:ln>
                  <a:noFill/>
                </a:ln>
                <a:solidFill>
                  <a:srgbClr val="000000"/>
                </a:solidFill>
                <a:effectLst/>
                <a:uLnTx/>
                <a:uFillTx/>
                <a:latin typeface="KoPub돋움체 Bold" panose="02020603020101020101" pitchFamily="18" charset="-127"/>
                <a:ea typeface="KoPub돋움체 Bold" panose="02020603020101020101" pitchFamily="18" charset="-127"/>
                <a:cs typeface="+mn-cs"/>
              </a:endParaRPr>
            </a:p>
          </p:txBody>
        </p:sp>
        <p:sp>
          <p:nvSpPr>
            <p:cNvPr id="9" name="TextBox 8">
              <a:extLst>
                <a:ext uri="{FF2B5EF4-FFF2-40B4-BE49-F238E27FC236}">
                  <a16:creationId xmlns:a16="http://schemas.microsoft.com/office/drawing/2014/main" id="{5D570BD7-E63E-BA18-E930-8F054E9D5F14}"/>
                </a:ext>
              </a:extLst>
            </p:cNvPr>
            <p:cNvSpPr txBox="1"/>
            <p:nvPr/>
          </p:nvSpPr>
          <p:spPr>
            <a:xfrm>
              <a:off x="7562693" y="2983925"/>
              <a:ext cx="1226361" cy="339684"/>
            </a:xfrm>
            <a:prstGeom prst="rect">
              <a:avLst/>
            </a:prstGeom>
            <a:noFill/>
          </p:spPr>
          <p:txBody>
            <a:bodyPr wrap="none" rtlCol="0">
              <a:spAutoFit/>
              <a:scene3d>
                <a:camera prst="orthographicFront"/>
                <a:lightRig rig="threePt" dir="t"/>
              </a:scene3d>
              <a:sp3d>
                <a:bevelT w="0" h="6350"/>
                <a:bevelB w="0" h="0"/>
              </a:sp3d>
            </a:bodyPr>
            <a:lstStyle>
              <a:defPPr>
                <a:defRPr lang="ko-KR"/>
              </a:defPPr>
              <a:lvl1pPr latinLnBrk="0">
                <a:defRPr sz="11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vi-VN"/>
                <a:t>VCC </a:t>
              </a:r>
              <a:r>
                <a:rPr lang="vi-VN">
                  <a:sym typeface="Wingdings" panose="05000000000000000000" pitchFamily="2" charset="2"/>
                </a:rPr>
                <a:t></a:t>
              </a:r>
              <a:r>
                <a:rPr lang="vi-VN"/>
                <a:t> GPIO</a:t>
              </a:r>
            </a:p>
          </p:txBody>
        </p:sp>
        <p:sp>
          <p:nvSpPr>
            <p:cNvPr id="10" name="직사각형 27">
              <a:extLst>
                <a:ext uri="{FF2B5EF4-FFF2-40B4-BE49-F238E27FC236}">
                  <a16:creationId xmlns:a16="http://schemas.microsoft.com/office/drawing/2014/main" id="{EE4084EC-5E73-1D70-B8EA-310A3726379F}"/>
                </a:ext>
              </a:extLst>
            </p:cNvPr>
            <p:cNvSpPr/>
            <p:nvPr/>
          </p:nvSpPr>
          <p:spPr>
            <a:xfrm>
              <a:off x="7381837" y="3290906"/>
              <a:ext cx="132938" cy="132938"/>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92" b="0" i="0" u="none" strike="noStrike" kern="1200" cap="none" spc="0" normalizeH="0" baseline="0" noProof="0">
                <a:ln>
                  <a:noFill/>
                </a:ln>
                <a:solidFill>
                  <a:srgbClr val="000000"/>
                </a:solidFill>
                <a:effectLst/>
                <a:uLnTx/>
                <a:uFillTx/>
                <a:latin typeface="KoPub돋움체 Bold" panose="02020603020101020101" pitchFamily="18" charset="-127"/>
                <a:ea typeface="KoPub돋움체 Bold" panose="02020603020101020101" pitchFamily="18" charset="-127"/>
                <a:cs typeface="+mn-cs"/>
              </a:endParaRPr>
            </a:p>
          </p:txBody>
        </p:sp>
        <p:sp>
          <p:nvSpPr>
            <p:cNvPr id="11" name="TextBox 10">
              <a:extLst>
                <a:ext uri="{FF2B5EF4-FFF2-40B4-BE49-F238E27FC236}">
                  <a16:creationId xmlns:a16="http://schemas.microsoft.com/office/drawing/2014/main" id="{2AD0D94F-2DD2-5E5D-A3C6-8179559CD0B1}"/>
                </a:ext>
              </a:extLst>
            </p:cNvPr>
            <p:cNvSpPr txBox="1"/>
            <p:nvPr/>
          </p:nvSpPr>
          <p:spPr>
            <a:xfrm>
              <a:off x="7562692" y="3193517"/>
              <a:ext cx="847547" cy="341267"/>
            </a:xfrm>
            <a:prstGeom prst="rect">
              <a:avLst/>
            </a:prstGeom>
            <a:noFill/>
          </p:spPr>
          <p:txBody>
            <a:bodyPr wrap="none" rtlCol="0">
              <a:spAutoFit/>
              <a:scene3d>
                <a:camera prst="orthographicFront"/>
                <a:lightRig rig="threePt" dir="t"/>
              </a:scene3d>
              <a:sp3d>
                <a:bevelT w="0" h="6350"/>
                <a:bevelB w="0" h="0"/>
              </a:sp3d>
            </a:bodyPr>
            <a:lstStyle>
              <a:defPPr>
                <a:defRPr lang="ko-KR"/>
              </a:defPPr>
              <a:lvl1pPr latinLnBrk="0">
                <a:defRPr sz="11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vi-VN"/>
                <a:t>Mặt đất</a:t>
              </a:r>
            </a:p>
          </p:txBody>
        </p:sp>
        <p:sp>
          <p:nvSpPr>
            <p:cNvPr id="12" name="직사각형 29">
              <a:extLst>
                <a:ext uri="{FF2B5EF4-FFF2-40B4-BE49-F238E27FC236}">
                  <a16:creationId xmlns:a16="http://schemas.microsoft.com/office/drawing/2014/main" id="{3092A175-CD2D-01DE-1577-418C98B62E3F}"/>
                </a:ext>
              </a:extLst>
            </p:cNvPr>
            <p:cNvSpPr/>
            <p:nvPr/>
          </p:nvSpPr>
          <p:spPr>
            <a:xfrm>
              <a:off x="7381837" y="3490313"/>
              <a:ext cx="132938" cy="132938"/>
            </a:xfrm>
            <a:prstGeom prst="rect">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92" b="0" i="0" u="none" strike="noStrike" kern="1200" cap="none" spc="0" normalizeH="0" baseline="0" noProof="0">
                <a:ln>
                  <a:noFill/>
                </a:ln>
                <a:solidFill>
                  <a:srgbClr val="000000"/>
                </a:solidFill>
                <a:effectLst/>
                <a:uLnTx/>
                <a:uFillTx/>
                <a:latin typeface="KoPub돋움체 Bold" panose="02020603020101020101" pitchFamily="18" charset="-127"/>
                <a:ea typeface="KoPub돋움체 Bold" panose="02020603020101020101" pitchFamily="18" charset="-127"/>
                <a:cs typeface="+mn-cs"/>
              </a:endParaRPr>
            </a:p>
          </p:txBody>
        </p:sp>
        <p:sp>
          <p:nvSpPr>
            <p:cNvPr id="13" name="TextBox 12">
              <a:extLst>
                <a:ext uri="{FF2B5EF4-FFF2-40B4-BE49-F238E27FC236}">
                  <a16:creationId xmlns:a16="http://schemas.microsoft.com/office/drawing/2014/main" id="{9C4CE440-0D43-5666-F873-A65E8796E220}"/>
                </a:ext>
              </a:extLst>
            </p:cNvPr>
            <p:cNvSpPr txBox="1"/>
            <p:nvPr/>
          </p:nvSpPr>
          <p:spPr>
            <a:xfrm>
              <a:off x="7562693" y="3392923"/>
              <a:ext cx="1149351" cy="339684"/>
            </a:xfrm>
            <a:prstGeom prst="rect">
              <a:avLst/>
            </a:prstGeom>
            <a:noFill/>
          </p:spPr>
          <p:txBody>
            <a:bodyPr wrap="none" rtlCol="0">
              <a:spAutoFit/>
              <a:scene3d>
                <a:camera prst="orthographicFront"/>
                <a:lightRig rig="threePt" dir="t"/>
              </a:scene3d>
              <a:sp3d>
                <a:bevelT w="0" h="6350"/>
                <a:bevelB w="0" h="0"/>
              </a:sp3d>
            </a:bodyPr>
            <a:lstStyle>
              <a:defPPr>
                <a:defRPr lang="ko-KR"/>
              </a:defPPr>
              <a:lvl1pPr latinLnBrk="0">
                <a:defRPr sz="11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vi-VN"/>
                <a:t>CE0 </a:t>
              </a:r>
              <a:r>
                <a:rPr lang="vi-VN">
                  <a:sym typeface="Wingdings" panose="05000000000000000000" pitchFamily="2" charset="2"/>
                </a:rPr>
                <a:t></a:t>
              </a:r>
              <a:r>
                <a:rPr lang="vi-VN"/>
                <a:t> CS#</a:t>
              </a:r>
            </a:p>
          </p:txBody>
        </p:sp>
        <p:sp>
          <p:nvSpPr>
            <p:cNvPr id="14" name="직사각형 31">
              <a:extLst>
                <a:ext uri="{FF2B5EF4-FFF2-40B4-BE49-F238E27FC236}">
                  <a16:creationId xmlns:a16="http://schemas.microsoft.com/office/drawing/2014/main" id="{751A9E0B-9C4D-04DF-0A17-6722E0E19EBF}"/>
                </a:ext>
              </a:extLst>
            </p:cNvPr>
            <p:cNvSpPr/>
            <p:nvPr/>
          </p:nvSpPr>
          <p:spPr>
            <a:xfrm>
              <a:off x="7381837" y="3689719"/>
              <a:ext cx="132938" cy="132938"/>
            </a:xfrm>
            <a:prstGeom prst="rect">
              <a:avLst/>
            </a:prstGeom>
            <a:solidFill>
              <a:srgbClr val="92D05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92" b="0" i="0" u="none" strike="noStrike" kern="1200" cap="none" spc="0" normalizeH="0" baseline="0" noProof="0">
                <a:ln>
                  <a:noFill/>
                </a:ln>
                <a:solidFill>
                  <a:srgbClr val="000000"/>
                </a:solidFill>
                <a:effectLst/>
                <a:uLnTx/>
                <a:uFillTx/>
                <a:latin typeface="KoPub돋움체 Bold" panose="02020603020101020101" pitchFamily="18" charset="-127"/>
                <a:ea typeface="KoPub돋움체 Bold" panose="02020603020101020101" pitchFamily="18" charset="-127"/>
                <a:cs typeface="+mn-cs"/>
              </a:endParaRPr>
            </a:p>
          </p:txBody>
        </p:sp>
        <p:sp>
          <p:nvSpPr>
            <p:cNvPr id="15" name="TextBox 14">
              <a:extLst>
                <a:ext uri="{FF2B5EF4-FFF2-40B4-BE49-F238E27FC236}">
                  <a16:creationId xmlns:a16="http://schemas.microsoft.com/office/drawing/2014/main" id="{B6E6A9C5-F2B9-B580-F1B3-D323F8315BFA}"/>
                </a:ext>
              </a:extLst>
            </p:cNvPr>
            <p:cNvSpPr txBox="1"/>
            <p:nvPr/>
          </p:nvSpPr>
          <p:spPr>
            <a:xfrm>
              <a:off x="7562689" y="3592329"/>
              <a:ext cx="402126" cy="341267"/>
            </a:xfrm>
            <a:prstGeom prst="rect">
              <a:avLst/>
            </a:prstGeom>
            <a:noFill/>
          </p:spPr>
          <p:txBody>
            <a:bodyPr wrap="none" rtlCol="0">
              <a:spAutoFit/>
              <a:scene3d>
                <a:camera prst="orthographicFront"/>
                <a:lightRig rig="threePt" dir="t"/>
              </a:scene3d>
              <a:sp3d>
                <a:bevelT w="0" h="6350"/>
                <a:bevelB w="0" h="0"/>
              </a:sp3d>
            </a:bodyPr>
            <a:lstStyle>
              <a:defPPr>
                <a:defRPr lang="ko-KR"/>
              </a:defPPr>
              <a:lvl1pPr latinLnBrk="0">
                <a:defRPr sz="11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vi-VN"/>
                <a:t>SI</a:t>
              </a:r>
            </a:p>
          </p:txBody>
        </p:sp>
        <p:sp>
          <p:nvSpPr>
            <p:cNvPr id="16" name="직사각형 33">
              <a:extLst>
                <a:ext uri="{FF2B5EF4-FFF2-40B4-BE49-F238E27FC236}">
                  <a16:creationId xmlns:a16="http://schemas.microsoft.com/office/drawing/2014/main" id="{9E6017FC-789A-37F4-999A-AE4FF3D0607B}"/>
                </a:ext>
              </a:extLst>
            </p:cNvPr>
            <p:cNvSpPr/>
            <p:nvPr/>
          </p:nvSpPr>
          <p:spPr>
            <a:xfrm>
              <a:off x="7381837" y="3878942"/>
              <a:ext cx="132938" cy="132938"/>
            </a:xfrm>
            <a:prstGeom prst="rect">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92" b="0" i="0" u="none" strike="noStrike" kern="1200" cap="none" spc="0" normalizeH="0" baseline="0" noProof="0">
                <a:ln>
                  <a:noFill/>
                </a:ln>
                <a:solidFill>
                  <a:srgbClr val="000000"/>
                </a:solidFill>
                <a:effectLst/>
                <a:uLnTx/>
                <a:uFillTx/>
                <a:latin typeface="KoPub돋움체 Bold" panose="02020603020101020101" pitchFamily="18" charset="-127"/>
                <a:ea typeface="KoPub돋움체 Bold" panose="02020603020101020101" pitchFamily="18" charset="-127"/>
                <a:cs typeface="+mn-cs"/>
              </a:endParaRPr>
            </a:p>
          </p:txBody>
        </p:sp>
        <p:sp>
          <p:nvSpPr>
            <p:cNvPr id="18" name="TextBox 17">
              <a:extLst>
                <a:ext uri="{FF2B5EF4-FFF2-40B4-BE49-F238E27FC236}">
                  <a16:creationId xmlns:a16="http://schemas.microsoft.com/office/drawing/2014/main" id="{49B14A4F-3E0C-4084-9AC1-8C3519F088FF}"/>
                </a:ext>
              </a:extLst>
            </p:cNvPr>
            <p:cNvSpPr txBox="1"/>
            <p:nvPr/>
          </p:nvSpPr>
          <p:spPr>
            <a:xfrm>
              <a:off x="7562693" y="3781553"/>
              <a:ext cx="1261746" cy="341267"/>
            </a:xfrm>
            <a:prstGeom prst="rect">
              <a:avLst/>
            </a:prstGeom>
            <a:noFill/>
          </p:spPr>
          <p:txBody>
            <a:bodyPr wrap="none" rtlCol="0">
              <a:spAutoFit/>
              <a:scene3d>
                <a:camera prst="orthographicFront"/>
                <a:lightRig rig="threePt" dir="t"/>
              </a:scene3d>
              <a:sp3d>
                <a:bevelT w="0" h="6350"/>
                <a:bevelB w="0" h="0"/>
              </a:sp3d>
            </a:bodyPr>
            <a:lstStyle>
              <a:defPPr>
                <a:defRPr lang="ko-KR"/>
              </a:defPPr>
              <a:lvl1pPr latinLnBrk="0">
                <a:defRPr sz="11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vi-VN" dirty="0"/>
                <a:t>SCK</a:t>
              </a:r>
              <a:r>
                <a:rPr lang="vi-VN" dirty="0">
                  <a:sym typeface="Wingdings" panose="05000000000000000000" pitchFamily="2" charset="2"/>
                </a:rPr>
                <a:t>  </a:t>
              </a:r>
              <a:r>
                <a:rPr lang="vi-VN" dirty="0"/>
                <a:t>SCLK</a:t>
              </a:r>
            </a:p>
          </p:txBody>
        </p:sp>
      </p:grpSp>
    </p:spTree>
    <p:extLst>
      <p:ext uri="{BB962C8B-B14F-4D97-AF65-F5344CB8AC3E}">
        <p14:creationId xmlns:p14="http://schemas.microsoft.com/office/powerpoint/2010/main" val="25086200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8" name="직사각형 7">
            <a:extLst>
              <a:ext uri="{FF2B5EF4-FFF2-40B4-BE49-F238E27FC236}">
                <a16:creationId xmlns:a16="http://schemas.microsoft.com/office/drawing/2014/main" id="{6F6ED51C-119F-4872-A298-E5E05D160899}"/>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Đấu</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nối</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sp>
        <p:nvSpPr>
          <p:cNvPr id="7"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Màn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7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đoạn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đèn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LED 4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số</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graphicFrame>
        <p:nvGraphicFramePr>
          <p:cNvPr id="2" name="표 8">
            <a:extLst>
              <a:ext uri="{FF2B5EF4-FFF2-40B4-BE49-F238E27FC236}">
                <a16:creationId xmlns:a16="http://schemas.microsoft.com/office/drawing/2014/main" id="{4BC29D34-7546-8DA0-2346-6C498864976E}"/>
              </a:ext>
            </a:extLst>
          </p:cNvPr>
          <p:cNvGraphicFramePr>
            <a:graphicFrameLocks noGrp="1"/>
          </p:cNvGraphicFramePr>
          <p:nvPr/>
        </p:nvGraphicFramePr>
        <p:xfrm>
          <a:off x="718480" y="2235199"/>
          <a:ext cx="8622370" cy="3822700"/>
        </p:xfrm>
        <a:graphic>
          <a:graphicData uri="http://schemas.openxmlformats.org/drawingml/2006/table">
            <a:tbl>
              <a:tblPr firstRow="1" bandRow="1">
                <a:tableStyleId>{5940675A-B579-460E-94D1-54222C63F5DA}</a:tableStyleId>
              </a:tblPr>
              <a:tblGrid>
                <a:gridCol w="2023383">
                  <a:extLst>
                    <a:ext uri="{9D8B030D-6E8A-4147-A177-3AD203B41FA5}">
                      <a16:colId xmlns:a16="http://schemas.microsoft.com/office/drawing/2014/main" val="2708206263"/>
                    </a:ext>
                  </a:extLst>
                </a:gridCol>
                <a:gridCol w="6598987">
                  <a:extLst>
                    <a:ext uri="{9D8B030D-6E8A-4147-A177-3AD203B41FA5}">
                      <a16:colId xmlns:a16="http://schemas.microsoft.com/office/drawing/2014/main" val="3789888004"/>
                    </a:ext>
                  </a:extLst>
                </a:gridCol>
              </a:tblGrid>
              <a:tr h="546100">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startup</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Khởi động chế độ hoạt động</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59370153"/>
                  </a:ext>
                </a:extLst>
              </a:tr>
              <a:tr h="546100">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setDecodeNone</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Hiển thị dữ liệu bằng đơn vị bit</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34328533"/>
                  </a:ext>
                </a:extLst>
              </a:tr>
              <a:tr h="546100">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setDedcodeAll</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Giải mã và hiển thị (“0”~”9”, “E”, “H”, “L”, “P”, “-”, “ ”만)</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7555143"/>
                  </a:ext>
                </a:extLst>
              </a:tr>
              <a:tr h="546100">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setDigitSegments</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Hiển thị thông tin bằng cách tính đơn vị bit (setDecodeNone)</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456070935"/>
                  </a:ext>
                </a:extLst>
              </a:tr>
              <a:tr h="546100">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setDigitSymbol</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Chỉ hiển thị thông tin có thể được giải mã (setDecodeAll)</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03452952"/>
                  </a:ext>
                </a:extLst>
              </a:tr>
              <a:tr h="546100">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setScanLimit</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Hạn chế số ký tự hiển thị trên màn hình (TỐI ĐA: 8)</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94176876"/>
                  </a:ext>
                </a:extLst>
              </a:tr>
              <a:tr h="546100">
                <a:tc>
                  <a:txBody>
                    <a:bodyPr/>
                    <a:lstStyle/>
                    <a:p>
                      <a:pPr marL="0" algn="ctr"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setDisplayIntensity</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Giới hạn độ sáng màn hình (TỐI ĐA: 15)</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96160556"/>
                  </a:ext>
                </a:extLst>
              </a:tr>
            </a:tbl>
          </a:graphicData>
        </a:graphic>
      </p:graphicFrame>
    </p:spTree>
    <p:extLst>
      <p:ext uri="{BB962C8B-B14F-4D97-AF65-F5344CB8AC3E}">
        <p14:creationId xmlns:p14="http://schemas.microsoft.com/office/powerpoint/2010/main" val="28750056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điện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2.1. </a:t>
            </a:r>
            <a:r>
              <a:rPr lang="en-US" altLang="ko-KR" sz="1799" dirty="0" err="1">
                <a:solidFill>
                  <a:srgbClr val="A6A6A6"/>
                </a:solidFill>
                <a:latin typeface="SamsungOne-400" panose="020B0503030303020204" pitchFamily="34" charset="0"/>
                <a:ea typeface="SamsungOne-400" panose="020B0503030303020204" pitchFamily="34" charset="0"/>
              </a:rPr>
              <a:t>Đầu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mạch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điện</a:t>
            </a:r>
            <a:r>
              <a:rPr lang="en-US" altLang="ko-KR" sz="1799" dirty="0">
                <a:solidFill>
                  <a:srgbClr val="A6A6A6"/>
                </a:solidFill>
                <a:latin typeface="SamsungOne-400" panose="020B0503030303020204" pitchFamily="34" charset="0"/>
                <a:ea typeface="SamsungOne-400" panose="020B0503030303020204" pitchFamily="34" charset="0"/>
              </a:rPr>
              <a:t>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2.2. LED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2.3.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siêu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âm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2.4. </a:t>
            </a:r>
            <a:r>
              <a:rPr lang="en-US" altLang="ko-KR" sz="1799" dirty="0" err="1">
                <a:solidFill>
                  <a:srgbClr val="A6A6A6"/>
                </a:solidFill>
                <a:latin typeface="SamsungOne-400" panose="020B0503030303020204" pitchFamily="34" charset="0"/>
                <a:ea typeface="SamsungOne-400" panose="020B0503030303020204" pitchFamily="34" charset="0"/>
              </a:rPr>
              <a:t>Màn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hình</a:t>
            </a:r>
            <a:r>
              <a:rPr lang="en-US" altLang="ko-KR" sz="1799" dirty="0">
                <a:solidFill>
                  <a:srgbClr val="A6A6A6"/>
                </a:solidFill>
                <a:latin typeface="SamsungOne-400" panose="020B0503030303020204" pitchFamily="34" charset="0"/>
                <a:ea typeface="SamsungOne-400" panose="020B0503030303020204" pitchFamily="34" charset="0"/>
              </a:rPr>
              <a:t> 7 </a:t>
            </a:r>
            <a:r>
              <a:rPr lang="en-US" altLang="ko-KR" sz="1799" dirty="0" err="1">
                <a:solidFill>
                  <a:srgbClr val="A6A6A6"/>
                </a:solidFill>
                <a:latin typeface="SamsungOne-400" panose="020B0503030303020204" pitchFamily="34" charset="0"/>
                <a:ea typeface="SamsungOne-400" panose="020B0503030303020204" pitchFamily="34" charset="0"/>
              </a:rPr>
              <a:t>đoạn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đèn</a:t>
            </a:r>
            <a:r>
              <a:rPr lang="en-US" altLang="ko-KR" sz="1799" dirty="0">
                <a:solidFill>
                  <a:srgbClr val="A6A6A6"/>
                </a:solidFill>
                <a:latin typeface="SamsungOne-400" panose="020B0503030303020204" pitchFamily="34" charset="0"/>
                <a:ea typeface="SamsungOne-400" panose="020B0503030303020204" pitchFamily="34" charset="0"/>
              </a:rPr>
              <a:t> LED 4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a:t>
            </a:r>
          </a:p>
        </p:txBody>
      </p:sp>
      <p:sp>
        <p:nvSpPr>
          <p:cNvPr id="5" name="직사각형 4">
            <a:extLst>
              <a:ext uri="{FF2B5EF4-FFF2-40B4-BE49-F238E27FC236}">
                <a16:creationId xmlns:a16="http://schemas.microsoft.com/office/drawing/2014/main" id="{D0810496-60D5-44E1-B562-6ADD08E45F91}"/>
              </a:ext>
            </a:extLst>
          </p:cNvPr>
          <p:cNvSpPr/>
          <p:nvPr/>
        </p:nvSpPr>
        <p:spPr>
          <a:xfrm>
            <a:off x="5162257"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2.5.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Cảm</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biến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nhiệt</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độ-độ</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ẩm</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2.6. </a:t>
            </a:r>
            <a:r>
              <a:rPr lang="en-US" altLang="ko-KR" sz="1799" dirty="0" err="1">
                <a:solidFill>
                  <a:srgbClr val="A6A6A6"/>
                </a:solidFill>
                <a:latin typeface="SamsungOne-400" panose="020B0503030303020204" pitchFamily="34" charset="0"/>
                <a:ea typeface="SamsungOne-400" panose="020B0503030303020204" pitchFamily="34" charset="0"/>
              </a:rPr>
              <a:t>Lập</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trình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điều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khiển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chính</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2.7. </a:t>
            </a:r>
            <a:r>
              <a:rPr lang="en-US" altLang="ko-KR" sz="1799" dirty="0" err="1">
                <a:solidFill>
                  <a:srgbClr val="A6A6A6"/>
                </a:solidFill>
                <a:latin typeface="SamsungOne-400" panose="020B0503030303020204" pitchFamily="34" charset="0"/>
                <a:ea typeface="SamsungOne-400" panose="020B0503030303020204" pitchFamily="34" charset="0"/>
              </a:rPr>
              <a:t>Chuẩn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giao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tiếp</a:t>
            </a:r>
            <a:r>
              <a:rPr lang="en-US" altLang="ko-KR" sz="1799" dirty="0">
                <a:solidFill>
                  <a:srgbClr val="A6A6A6"/>
                </a:solidFill>
                <a:latin typeface="SamsungOne-400" panose="020B0503030303020204" pitchFamily="34" charset="0"/>
                <a:ea typeface="SamsungOne-400" panose="020B0503030303020204" pitchFamily="34" charset="0"/>
              </a:rPr>
              <a:t> UART</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2.8. </a:t>
            </a:r>
            <a:r>
              <a:rPr lang="en-US" altLang="ko-KR" sz="1799" dirty="0" err="1">
                <a:solidFill>
                  <a:srgbClr val="A6A6A6"/>
                </a:solidFill>
                <a:latin typeface="SamsungOne-400" panose="020B0503030303020204" pitchFamily="34" charset="0"/>
                <a:ea typeface="SamsungOne-400" panose="020B0503030303020204" pitchFamily="34" charset="0"/>
              </a:rPr>
              <a:t>Chế</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tạo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thiết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bị</a:t>
            </a:r>
            <a:endParaRPr lang="en-US" altLang="ko-KR" sz="1799"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096553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FBA15EB5-C69B-44F1-8578-79C1D7465B8F}"/>
              </a:ext>
            </a:extLst>
          </p:cNvPr>
          <p:cNvGrpSpPr/>
          <p:nvPr/>
        </p:nvGrpSpPr>
        <p:grpSpPr>
          <a:xfrm>
            <a:off x="1972228" y="2323465"/>
            <a:ext cx="5958383" cy="2841827"/>
            <a:chOff x="1972220" y="2003420"/>
            <a:chExt cx="5958386" cy="2841826"/>
          </a:xfrm>
        </p:grpSpPr>
        <p:grpSp>
          <p:nvGrpSpPr>
            <p:cNvPr id="7" name="그룹 6">
              <a:extLst>
                <a:ext uri="{FF2B5EF4-FFF2-40B4-BE49-F238E27FC236}">
                  <a16:creationId xmlns:a16="http://schemas.microsoft.com/office/drawing/2014/main" id="{354736F4-2EE8-4E33-A061-985E4D035E40}"/>
                </a:ext>
              </a:extLst>
            </p:cNvPr>
            <p:cNvGrpSpPr/>
            <p:nvPr/>
          </p:nvGrpSpPr>
          <p:grpSpPr>
            <a:xfrm>
              <a:off x="1972220" y="2003420"/>
              <a:ext cx="5958386" cy="2841826"/>
              <a:chOff x="2369448" y="2079466"/>
              <a:chExt cx="5180527" cy="2470829"/>
            </a:xfrm>
          </p:grpSpPr>
          <p:pic>
            <p:nvPicPr>
              <p:cNvPr id="9" name="그림 8">
                <a:extLst>
                  <a:ext uri="{FF2B5EF4-FFF2-40B4-BE49-F238E27FC236}">
                    <a16:creationId xmlns:a16="http://schemas.microsoft.com/office/drawing/2014/main" id="{58FA5463-83C0-48F5-955E-F0214FFB08B0}"/>
                  </a:ext>
                </a:extLst>
              </p:cNvPr>
              <p:cNvPicPr>
                <a:picLocks noChangeAspect="1"/>
              </p:cNvPicPr>
              <p:nvPr/>
            </p:nvPicPr>
            <p:blipFill rotWithShape="1">
              <a:blip r:embed="rId3"/>
              <a:srcRect l="24800" t="31800" r="68900" b="48600"/>
              <a:stretch/>
            </p:blipFill>
            <p:spPr>
              <a:xfrm>
                <a:off x="2400810" y="2165008"/>
                <a:ext cx="1063503" cy="1861130"/>
              </a:xfrm>
              <a:prstGeom prst="rect">
                <a:avLst/>
              </a:prstGeom>
            </p:spPr>
          </p:pic>
          <p:sp>
            <p:nvSpPr>
              <p:cNvPr id="10" name="TextBox 9">
                <a:extLst>
                  <a:ext uri="{FF2B5EF4-FFF2-40B4-BE49-F238E27FC236}">
                    <a16:creationId xmlns:a16="http://schemas.microsoft.com/office/drawing/2014/main" id="{8B2B0919-FD98-4CF9-864B-BCB6EF448B80}"/>
                  </a:ext>
                </a:extLst>
              </p:cNvPr>
              <p:cNvSpPr txBox="1"/>
              <p:nvPr/>
            </p:nvSpPr>
            <p:spPr>
              <a:xfrm>
                <a:off x="2369448" y="3895332"/>
                <a:ext cx="408642" cy="227346"/>
              </a:xfrm>
              <a:prstGeom prst="rect">
                <a:avLst/>
              </a:prstGeom>
              <a:noFill/>
            </p:spPr>
            <p:txBody>
              <a:bodyPr wrap="none" rtlCol="0">
                <a:spAutoFit/>
                <a:scene3d>
                  <a:camera prst="orthographicFront"/>
                  <a:lightRig rig="threePt" dir="t"/>
                </a:scene3d>
                <a:sp3d>
                  <a:bevelT w="0" h="6350"/>
                  <a:bevelB w="0" h="0"/>
                </a:sp3d>
              </a:bodyPr>
              <a:lstStyle>
                <a:defPPr>
                  <a:defRPr lang="ko-KR"/>
                </a:defPPr>
                <a:lvl1pPr latinLnBrk="0">
                  <a:defRPr sz="11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en-US" altLang="ko-KR" sz="1099" dirty="0"/>
                  <a:t>GND</a:t>
                </a:r>
                <a:endParaRPr lang="ko-KR" altLang="en-US" sz="1099" dirty="0"/>
              </a:p>
            </p:txBody>
          </p:sp>
          <p:sp>
            <p:nvSpPr>
              <p:cNvPr id="11" name="TextBox 10">
                <a:extLst>
                  <a:ext uri="{FF2B5EF4-FFF2-40B4-BE49-F238E27FC236}">
                    <a16:creationId xmlns:a16="http://schemas.microsoft.com/office/drawing/2014/main" id="{DAC2D61A-6D6C-43FE-B4A5-E90CE62E9A00}"/>
                  </a:ext>
                </a:extLst>
              </p:cNvPr>
              <p:cNvSpPr txBox="1"/>
              <p:nvPr/>
            </p:nvSpPr>
            <p:spPr>
              <a:xfrm>
                <a:off x="2722659" y="4117853"/>
                <a:ext cx="464392" cy="227346"/>
              </a:xfrm>
              <a:prstGeom prst="rect">
                <a:avLst/>
              </a:prstGeom>
              <a:noFill/>
            </p:spPr>
            <p:txBody>
              <a:bodyPr wrap="none" rtlCol="0">
                <a:spAutoFit/>
                <a:scene3d>
                  <a:camera prst="orthographicFront"/>
                  <a:lightRig rig="threePt" dir="t"/>
                </a:scene3d>
                <a:sp3d>
                  <a:bevelT w="0" h="6350"/>
                  <a:bevelB w="0" h="0"/>
                </a:sp3d>
              </a:bodyPr>
              <a:lstStyle>
                <a:defPPr>
                  <a:defRPr lang="ko-KR"/>
                </a:defPPr>
                <a:lvl1pPr latinLnBrk="0">
                  <a:defRPr sz="11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en-US" altLang="ko-KR" sz="1099"/>
                  <a:t>DATA</a:t>
                </a:r>
                <a:endParaRPr lang="ko-KR" altLang="en-US" sz="1099" err="1"/>
              </a:p>
            </p:txBody>
          </p:sp>
          <p:sp>
            <p:nvSpPr>
              <p:cNvPr id="12" name="TextBox 11">
                <a:extLst>
                  <a:ext uri="{FF2B5EF4-FFF2-40B4-BE49-F238E27FC236}">
                    <a16:creationId xmlns:a16="http://schemas.microsoft.com/office/drawing/2014/main" id="{872D11A4-9CE3-403E-9541-716AC859D3A3}"/>
                  </a:ext>
                </a:extLst>
              </p:cNvPr>
              <p:cNvSpPr txBox="1"/>
              <p:nvPr/>
            </p:nvSpPr>
            <p:spPr>
              <a:xfrm>
                <a:off x="3135055" y="3895332"/>
                <a:ext cx="380768" cy="227346"/>
              </a:xfrm>
              <a:prstGeom prst="rect">
                <a:avLst/>
              </a:prstGeom>
              <a:noFill/>
            </p:spPr>
            <p:txBody>
              <a:bodyPr wrap="none" rtlCol="0">
                <a:spAutoFit/>
                <a:scene3d>
                  <a:camera prst="orthographicFront"/>
                  <a:lightRig rig="threePt" dir="t"/>
                </a:scene3d>
                <a:sp3d>
                  <a:bevelT w="0" h="6350"/>
                  <a:bevelB w="0" h="0"/>
                </a:sp3d>
              </a:bodyPr>
              <a:lstStyle>
                <a:defPPr>
                  <a:defRPr lang="ko-KR"/>
                </a:defPPr>
                <a:lvl1pPr latinLnBrk="0">
                  <a:defRPr sz="1100">
                    <a:solidFill>
                      <a:schemeClr val="tx1">
                        <a:lumMod val="85000"/>
                        <a:lumOff val="15000"/>
                      </a:schemeClr>
                    </a:solidFill>
                    <a:latin typeface="SamsungOne-700" panose="020B0803030303020204" pitchFamily="34" charset="0"/>
                    <a:ea typeface="SamsungOne-700" panose="020B0803030303020204" pitchFamily="34" charset="0"/>
                  </a:defRPr>
                </a:lvl1pPr>
              </a:lstStyle>
              <a:p>
                <a:r>
                  <a:rPr lang="en-US" altLang="ko-KR" sz="1099"/>
                  <a:t>VCC</a:t>
                </a:r>
                <a:endParaRPr lang="ko-KR" altLang="en-US" sz="1099" err="1"/>
              </a:p>
            </p:txBody>
          </p:sp>
          <p:pic>
            <p:nvPicPr>
              <p:cNvPr id="13" name="Picture 2" descr="http://cfile5.uf.tistory.com/image/210CC648580D740034F9B4">
                <a:extLst>
                  <a:ext uri="{FF2B5EF4-FFF2-40B4-BE49-F238E27FC236}">
                    <a16:creationId xmlns:a16="http://schemas.microsoft.com/office/drawing/2014/main" id="{877508A7-B9A1-4257-B231-57880EF31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935" y="2079466"/>
                <a:ext cx="3408040" cy="247082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60460BFE-9D79-4585-AFEE-B37482F114DB}"/>
                </a:ext>
              </a:extLst>
            </p:cNvPr>
            <p:cNvSpPr txBox="1"/>
            <p:nvPr/>
          </p:nvSpPr>
          <p:spPr>
            <a:xfrm>
              <a:off x="4154539" y="2713415"/>
              <a:ext cx="161711" cy="1439496"/>
            </a:xfrm>
            <a:prstGeom prst="rect">
              <a:avLst/>
            </a:prstGeom>
            <a:solidFill>
              <a:schemeClr val="bg1"/>
            </a:solidFill>
          </p:spPr>
          <p:txBody>
            <a:bodyPr vert="vert270" wrap="none" lIns="0" tIns="0" rIns="0" bIns="0" rtlCol="0">
              <a:spAutoFit/>
            </a:bodyPr>
            <a:lstStyle>
              <a:defPPr>
                <a:defRPr lang="en-US"/>
              </a:defPPr>
              <a:lvl1pPr>
                <a:defRPr sz="1050">
                  <a:latin typeface="SamsungOne-400" panose="020B0503030303020204" pitchFamily="34" charset="0"/>
                  <a:ea typeface="SamsungOne-400" panose="020B0503030303020204" pitchFamily="34" charset="0"/>
                </a:defRPr>
              </a:lvl1pPr>
            </a:lstStyle>
            <a:p>
              <a:r>
                <a:rPr lang="en-US" altLang="ko-KR" sz="1051" dirty="0" err="1"/>
                <a:t>Điện</a:t>
              </a:r>
              <a:r>
                <a:rPr lang="en-US" altLang="ko-KR" sz="1051" dirty="0"/>
                <a:t> </a:t>
              </a:r>
              <a:r>
                <a:rPr lang="en-US" altLang="ko-KR" sz="1051" dirty="0" err="1"/>
                <a:t>trở</a:t>
              </a:r>
              <a:r>
                <a:rPr lang="en-US" altLang="ko-KR" sz="1051" dirty="0"/>
                <a:t> </a:t>
              </a:r>
              <a:r>
                <a:rPr lang="en-US" altLang="ko-KR" sz="1051" dirty="0" err="1"/>
                <a:t>nâng</a:t>
              </a:r>
              <a:r>
                <a:rPr lang="en-US" altLang="ko-KR" sz="1051" dirty="0"/>
                <a:t> </a:t>
              </a:r>
              <a:r>
                <a:rPr lang="en-US" altLang="ko-KR" sz="1051" dirty="0" err="1"/>
                <a:t>lên</a:t>
              </a:r>
              <a:r>
                <a:rPr lang="en-US" altLang="ko-KR" sz="1051" dirty="0"/>
                <a:t> 10 k </a:t>
              </a:r>
              <a:r>
                <a:rPr lang="en-US" altLang="ko-KR" sz="1051" dirty="0" err="1"/>
                <a:t>Ôm</a:t>
              </a:r>
              <a:endParaRPr lang="en-US" altLang="ko-KR" sz="1051" dirty="0"/>
            </a:p>
          </p:txBody>
        </p:sp>
        <p:sp>
          <p:nvSpPr>
            <p:cNvPr id="15" name="TextBox 14">
              <a:extLst>
                <a:ext uri="{FF2B5EF4-FFF2-40B4-BE49-F238E27FC236}">
                  <a16:creationId xmlns:a16="http://schemas.microsoft.com/office/drawing/2014/main" id="{B52E5852-1C24-43C0-920E-4B2666761AE5}"/>
                </a:ext>
              </a:extLst>
            </p:cNvPr>
            <p:cNvSpPr txBox="1"/>
            <p:nvPr/>
          </p:nvSpPr>
          <p:spPr>
            <a:xfrm>
              <a:off x="5053429" y="4068036"/>
              <a:ext cx="161711" cy="684404"/>
            </a:xfrm>
            <a:prstGeom prst="rect">
              <a:avLst/>
            </a:prstGeom>
            <a:solidFill>
              <a:schemeClr val="bg1"/>
            </a:solidFill>
          </p:spPr>
          <p:txBody>
            <a:bodyPr vert="vert270" wrap="square" lIns="0" tIns="0" rIns="0" bIns="0" rtlCol="0">
              <a:spAutoFit/>
            </a:bodyPr>
            <a:lstStyle/>
            <a:p>
              <a:r>
                <a:rPr lang="en-US" altLang="ko-KR" sz="1051" dirty="0" err="1">
                  <a:latin typeface="SamsungOne-400" panose="020B0503030303020204" pitchFamily="34" charset="0"/>
                  <a:ea typeface="SamsungOne-400" panose="020B0503030303020204" pitchFamily="34" charset="0"/>
                </a:rPr>
                <a:t>Mặt</a:t>
              </a:r>
              <a:r>
                <a:rPr lang="en-US" altLang="ko-KR" sz="1051" dirty="0">
                  <a:latin typeface="SamsungOne-400" panose="020B0503030303020204" pitchFamily="34" charset="0"/>
                  <a:ea typeface="SamsungOne-400" panose="020B0503030303020204" pitchFamily="34" charset="0"/>
                </a:rPr>
                <a:t> </a:t>
              </a:r>
              <a:r>
                <a:rPr lang="en-US" altLang="ko-KR" sz="1051" dirty="0" err="1">
                  <a:latin typeface="SamsungOne-400" panose="020B0503030303020204" pitchFamily="34" charset="0"/>
                  <a:ea typeface="SamsungOne-400" panose="020B0503030303020204" pitchFamily="34" charset="0"/>
                </a:rPr>
                <a:t>đất</a:t>
              </a:r>
              <a:endParaRPr lang="en-US" altLang="ko-KR" sz="1051" dirty="0">
                <a:latin typeface="SamsungOne-400" panose="020B0503030303020204" pitchFamily="34" charset="0"/>
                <a:ea typeface="SamsungOne-400" panose="020B0503030303020204" pitchFamily="34" charset="0"/>
              </a:endParaRPr>
            </a:p>
          </p:txBody>
        </p:sp>
        <p:sp>
          <p:nvSpPr>
            <p:cNvPr id="17" name="TextBox 16">
              <a:extLst>
                <a:ext uri="{FF2B5EF4-FFF2-40B4-BE49-F238E27FC236}">
                  <a16:creationId xmlns:a16="http://schemas.microsoft.com/office/drawing/2014/main" id="{1258BCB6-7ACA-40BC-B3AA-FDFCCACE24D6}"/>
                </a:ext>
              </a:extLst>
            </p:cNvPr>
            <p:cNvSpPr txBox="1"/>
            <p:nvPr/>
          </p:nvSpPr>
          <p:spPr>
            <a:xfrm>
              <a:off x="4889588" y="4068036"/>
              <a:ext cx="161711" cy="484916"/>
            </a:xfrm>
            <a:prstGeom prst="rect">
              <a:avLst/>
            </a:prstGeom>
            <a:solidFill>
              <a:schemeClr val="bg1"/>
            </a:solidFill>
          </p:spPr>
          <p:txBody>
            <a:bodyPr vert="vert270" wrap="square" lIns="0" tIns="0" rIns="0" bIns="0" rtlCol="0">
              <a:spAutoFit/>
            </a:bodyPr>
            <a:lstStyle/>
            <a:p>
              <a:r>
                <a:rPr lang="en-US" altLang="ko-KR" sz="1051" dirty="0" err="1">
                  <a:latin typeface="SamsungOne-400" panose="020B0503030303020204" pitchFamily="34" charset="0"/>
                  <a:ea typeface="SamsungOne-400" panose="020B0503030303020204" pitchFamily="34" charset="0"/>
                </a:rPr>
                <a:t>Vcc</a:t>
              </a:r>
              <a:r>
                <a:rPr lang="en-US" altLang="ko-KR" sz="1051" dirty="0">
                  <a:latin typeface="SamsungOne-400" panose="020B0503030303020204" pitchFamily="34" charset="0"/>
                  <a:ea typeface="SamsungOne-400" panose="020B0503030303020204" pitchFamily="34" charset="0"/>
                </a:rPr>
                <a:t> (+)</a:t>
              </a:r>
              <a:endParaRPr lang="ko-KR" altLang="en-US" sz="1051" dirty="0">
                <a:latin typeface="SamsungOne-400" panose="020B0503030303020204" pitchFamily="34" charset="0"/>
              </a:endParaRPr>
            </a:p>
          </p:txBody>
        </p:sp>
        <p:sp>
          <p:nvSpPr>
            <p:cNvPr id="18" name="TextBox 17">
              <a:extLst>
                <a:ext uri="{FF2B5EF4-FFF2-40B4-BE49-F238E27FC236}">
                  <a16:creationId xmlns:a16="http://schemas.microsoft.com/office/drawing/2014/main" id="{85F2A4BB-E4CA-4D53-87DB-DA92B9A91534}"/>
                </a:ext>
              </a:extLst>
            </p:cNvPr>
            <p:cNvSpPr txBox="1"/>
            <p:nvPr/>
          </p:nvSpPr>
          <p:spPr>
            <a:xfrm>
              <a:off x="4717190" y="4068036"/>
              <a:ext cx="323422" cy="408716"/>
            </a:xfrm>
            <a:prstGeom prst="rect">
              <a:avLst/>
            </a:prstGeom>
            <a:solidFill>
              <a:schemeClr val="bg1"/>
            </a:solidFill>
          </p:spPr>
          <p:txBody>
            <a:bodyPr vert="vert270" wrap="square" lIns="0" tIns="0" rIns="0" bIns="0" rtlCol="0">
              <a:spAutoFit/>
            </a:bodyPr>
            <a:lstStyle/>
            <a:p>
              <a:r>
                <a:rPr lang="en-US" altLang="ko-KR" sz="1051" dirty="0" err="1">
                  <a:latin typeface="SamsungOne-400" panose="020B0503030303020204" pitchFamily="34" charset="0"/>
                  <a:ea typeface="SamsungOne-400" panose="020B0503030303020204" pitchFamily="34" charset="0"/>
                </a:rPr>
                <a:t>Tín</a:t>
              </a:r>
              <a:r>
                <a:rPr lang="en-US" altLang="ko-KR" sz="1051" dirty="0">
                  <a:latin typeface="SamsungOne-400" panose="020B0503030303020204" pitchFamily="34" charset="0"/>
                  <a:ea typeface="SamsungOne-400" panose="020B0503030303020204" pitchFamily="34" charset="0"/>
                </a:rPr>
                <a:t> </a:t>
              </a:r>
              <a:r>
                <a:rPr lang="en-US" altLang="ko-KR" sz="1051" dirty="0" err="1">
                  <a:latin typeface="SamsungOne-400" panose="020B0503030303020204" pitchFamily="34" charset="0"/>
                  <a:ea typeface="SamsungOne-400" panose="020B0503030303020204" pitchFamily="34" charset="0"/>
                </a:rPr>
                <a:t>hiệu</a:t>
              </a:r>
              <a:endParaRPr lang="en-US" altLang="ko-KR" sz="1051" dirty="0">
                <a:latin typeface="SamsungOne-400" panose="020B0503030303020204" pitchFamily="34" charset="0"/>
                <a:ea typeface="SamsungOne-400" panose="020B0503030303020204" pitchFamily="34" charset="0"/>
              </a:endParaRPr>
            </a:p>
          </p:txBody>
        </p:sp>
        <p:sp>
          <p:nvSpPr>
            <p:cNvPr id="20" name="TextBox 19">
              <a:extLst>
                <a:ext uri="{FF2B5EF4-FFF2-40B4-BE49-F238E27FC236}">
                  <a16:creationId xmlns:a16="http://schemas.microsoft.com/office/drawing/2014/main" id="{8C0D2B48-779D-4641-A89C-5FB0EFD0D23E}"/>
                </a:ext>
              </a:extLst>
            </p:cNvPr>
            <p:cNvSpPr txBox="1"/>
            <p:nvPr/>
          </p:nvSpPr>
          <p:spPr>
            <a:xfrm>
              <a:off x="6899232" y="3791970"/>
              <a:ext cx="161711" cy="484916"/>
            </a:xfrm>
            <a:prstGeom prst="rect">
              <a:avLst/>
            </a:prstGeom>
            <a:solidFill>
              <a:schemeClr val="bg1"/>
            </a:solidFill>
          </p:spPr>
          <p:txBody>
            <a:bodyPr vert="vert270" wrap="square" lIns="0" tIns="0" rIns="0" bIns="0" rtlCol="0">
              <a:spAutoFit/>
            </a:bodyPr>
            <a:lstStyle/>
            <a:p>
              <a:r>
                <a:rPr lang="en-US" altLang="ko-KR" sz="1051" dirty="0" err="1">
                  <a:latin typeface="SamsungOne-400" panose="020B0503030303020204" pitchFamily="34" charset="0"/>
                  <a:ea typeface="SamsungOne-400" panose="020B0503030303020204" pitchFamily="34" charset="0"/>
                </a:rPr>
                <a:t>Vcc</a:t>
              </a:r>
              <a:r>
                <a:rPr lang="en-US" altLang="ko-KR" sz="1051" dirty="0">
                  <a:latin typeface="SamsungOne-400" panose="020B0503030303020204" pitchFamily="34" charset="0"/>
                  <a:ea typeface="SamsungOne-400" panose="020B0503030303020204" pitchFamily="34" charset="0"/>
                </a:rPr>
                <a:t> (+)</a:t>
              </a:r>
              <a:endParaRPr lang="ko-KR" altLang="en-US" sz="1051" dirty="0">
                <a:latin typeface="SamsungOne-400" panose="020B0503030303020204" pitchFamily="34" charset="0"/>
              </a:endParaRPr>
            </a:p>
          </p:txBody>
        </p:sp>
        <p:sp>
          <p:nvSpPr>
            <p:cNvPr id="21" name="TextBox 20">
              <a:extLst>
                <a:ext uri="{FF2B5EF4-FFF2-40B4-BE49-F238E27FC236}">
                  <a16:creationId xmlns:a16="http://schemas.microsoft.com/office/drawing/2014/main" id="{C3E86B38-0E71-48DF-9238-A552B4729322}"/>
                </a:ext>
              </a:extLst>
            </p:cNvPr>
            <p:cNvSpPr txBox="1"/>
            <p:nvPr/>
          </p:nvSpPr>
          <p:spPr>
            <a:xfrm>
              <a:off x="7060944" y="3791970"/>
              <a:ext cx="161711" cy="604760"/>
            </a:xfrm>
            <a:prstGeom prst="rect">
              <a:avLst/>
            </a:prstGeom>
            <a:solidFill>
              <a:schemeClr val="bg1"/>
            </a:solidFill>
          </p:spPr>
          <p:txBody>
            <a:bodyPr vert="vert270" wrap="square" lIns="0" tIns="0" rIns="0" bIns="0" rtlCol="0">
              <a:spAutoFit/>
            </a:bodyPr>
            <a:lstStyle/>
            <a:p>
              <a:r>
                <a:rPr lang="en-US" altLang="ko-KR" sz="1051" dirty="0" err="1">
                  <a:latin typeface="SamsungOne-400" panose="020B0503030303020204" pitchFamily="34" charset="0"/>
                </a:rPr>
                <a:t>Tín</a:t>
              </a:r>
              <a:r>
                <a:rPr lang="en-US" altLang="ko-KR" sz="1051" dirty="0">
                  <a:latin typeface="SamsungOne-400" panose="020B0503030303020204" pitchFamily="34" charset="0"/>
                </a:rPr>
                <a:t> </a:t>
              </a:r>
              <a:r>
                <a:rPr lang="en-US" altLang="ko-KR" sz="1051" dirty="0" err="1">
                  <a:latin typeface="SamsungOne-400" panose="020B0503030303020204" pitchFamily="34" charset="0"/>
                </a:rPr>
                <a:t>hiệu</a:t>
              </a:r>
              <a:endParaRPr lang="ko-KR" altLang="en-US" sz="1051" dirty="0">
                <a:latin typeface="SamsungOne-400" panose="020B0503030303020204" pitchFamily="34" charset="0"/>
              </a:endParaRPr>
            </a:p>
          </p:txBody>
        </p:sp>
        <p:sp>
          <p:nvSpPr>
            <p:cNvPr id="22" name="TextBox 21">
              <a:extLst>
                <a:ext uri="{FF2B5EF4-FFF2-40B4-BE49-F238E27FC236}">
                  <a16:creationId xmlns:a16="http://schemas.microsoft.com/office/drawing/2014/main" id="{B9D25ADE-6615-40A8-AFBA-CAADE26B518D}"/>
                </a:ext>
              </a:extLst>
            </p:cNvPr>
            <p:cNvSpPr txBox="1"/>
            <p:nvPr/>
          </p:nvSpPr>
          <p:spPr>
            <a:xfrm>
              <a:off x="7217666" y="3777442"/>
              <a:ext cx="161711" cy="974998"/>
            </a:xfrm>
            <a:prstGeom prst="rect">
              <a:avLst/>
            </a:prstGeom>
            <a:solidFill>
              <a:schemeClr val="bg1"/>
            </a:solidFill>
          </p:spPr>
          <p:txBody>
            <a:bodyPr vert="vert270" wrap="square" lIns="0" tIns="0" rIns="0" bIns="0" rtlCol="0">
              <a:spAutoFit/>
            </a:bodyPr>
            <a:lstStyle/>
            <a:p>
              <a:r>
                <a:rPr lang="en-US" altLang="ko-KR" sz="1051" dirty="0" err="1">
                  <a:latin typeface="SamsungOne-400" panose="020B0503030303020204" pitchFamily="34" charset="0"/>
                </a:rPr>
                <a:t>Không</a:t>
              </a:r>
              <a:r>
                <a:rPr lang="en-US" altLang="ko-KR" sz="1051" dirty="0">
                  <a:latin typeface="SamsungOne-400" panose="020B0503030303020204" pitchFamily="34" charset="0"/>
                </a:rPr>
                <a:t> </a:t>
              </a:r>
              <a:r>
                <a:rPr lang="en-US" altLang="ko-KR" sz="1051" dirty="0" err="1">
                  <a:latin typeface="SamsungOne-400" panose="020B0503030303020204" pitchFamily="34" charset="0"/>
                </a:rPr>
                <a:t>sử</a:t>
              </a:r>
              <a:r>
                <a:rPr lang="en-US" altLang="ko-KR" sz="1051" dirty="0">
                  <a:latin typeface="SamsungOne-400" panose="020B0503030303020204" pitchFamily="34" charset="0"/>
                </a:rPr>
                <a:t> </a:t>
              </a:r>
              <a:r>
                <a:rPr lang="en-US" altLang="ko-KR" sz="1051" dirty="0" err="1">
                  <a:latin typeface="SamsungOne-400" panose="020B0503030303020204" pitchFamily="34" charset="0"/>
                </a:rPr>
                <a:t>dụng</a:t>
              </a:r>
              <a:endParaRPr lang="ko-KR" altLang="en-US" sz="1051" dirty="0">
                <a:latin typeface="SamsungOne-400" panose="020B0503030303020204" pitchFamily="34" charset="0"/>
              </a:endParaRPr>
            </a:p>
          </p:txBody>
        </p:sp>
        <p:sp>
          <p:nvSpPr>
            <p:cNvPr id="23" name="TextBox 22">
              <a:extLst>
                <a:ext uri="{FF2B5EF4-FFF2-40B4-BE49-F238E27FC236}">
                  <a16:creationId xmlns:a16="http://schemas.microsoft.com/office/drawing/2014/main" id="{1B63945B-A808-4C68-9467-5FBCC16BF4B5}"/>
                </a:ext>
              </a:extLst>
            </p:cNvPr>
            <p:cNvSpPr txBox="1"/>
            <p:nvPr/>
          </p:nvSpPr>
          <p:spPr>
            <a:xfrm>
              <a:off x="7392795" y="3820384"/>
              <a:ext cx="161711" cy="684404"/>
            </a:xfrm>
            <a:prstGeom prst="rect">
              <a:avLst/>
            </a:prstGeom>
            <a:solidFill>
              <a:schemeClr val="bg1"/>
            </a:solidFill>
          </p:spPr>
          <p:txBody>
            <a:bodyPr vert="vert270" wrap="square" lIns="0" tIns="0" rIns="0" bIns="0" rtlCol="0">
              <a:spAutoFit/>
            </a:bodyPr>
            <a:lstStyle/>
            <a:p>
              <a:r>
                <a:rPr lang="en-US" altLang="ko-KR" sz="1051" dirty="0" err="1">
                  <a:latin typeface="SamsungOne-400" panose="020B0503030303020204" pitchFamily="34" charset="0"/>
                  <a:ea typeface="SamsungOne-400" panose="020B0503030303020204" pitchFamily="34" charset="0"/>
                </a:rPr>
                <a:t>Mặt</a:t>
              </a:r>
              <a:r>
                <a:rPr lang="en-US" altLang="ko-KR" sz="1051" dirty="0">
                  <a:latin typeface="SamsungOne-400" panose="020B0503030303020204" pitchFamily="34" charset="0"/>
                  <a:ea typeface="SamsungOne-400" panose="020B0503030303020204" pitchFamily="34" charset="0"/>
                </a:rPr>
                <a:t> </a:t>
              </a:r>
              <a:r>
                <a:rPr lang="en-US" altLang="ko-KR" sz="1051" dirty="0" err="1">
                  <a:latin typeface="SamsungOne-400" panose="020B0503030303020204" pitchFamily="34" charset="0"/>
                  <a:ea typeface="SamsungOne-400" panose="020B0503030303020204" pitchFamily="34" charset="0"/>
                </a:rPr>
                <a:t>đất</a:t>
              </a:r>
              <a:r>
                <a:rPr lang="en-US" altLang="ko-KR" sz="1051" dirty="0">
                  <a:latin typeface="SamsungOne-400" panose="020B0503030303020204" pitchFamily="34" charset="0"/>
                  <a:ea typeface="SamsungOne-400" panose="020B0503030303020204" pitchFamily="34" charset="0"/>
                </a:rPr>
                <a:t> (-)</a:t>
              </a:r>
              <a:endParaRPr lang="ko-KR" altLang="en-US" sz="1051" dirty="0">
                <a:latin typeface="SamsungOne-400" panose="020B0503030303020204" pitchFamily="34" charset="0"/>
              </a:endParaRPr>
            </a:p>
          </p:txBody>
        </p:sp>
        <p:sp>
          <p:nvSpPr>
            <p:cNvPr id="24" name="TextBox 23">
              <a:extLst>
                <a:ext uri="{FF2B5EF4-FFF2-40B4-BE49-F238E27FC236}">
                  <a16:creationId xmlns:a16="http://schemas.microsoft.com/office/drawing/2014/main" id="{830227D3-BBE2-4EE6-B48A-94651F849D69}"/>
                </a:ext>
              </a:extLst>
            </p:cNvPr>
            <p:cNvSpPr txBox="1"/>
            <p:nvPr/>
          </p:nvSpPr>
          <p:spPr>
            <a:xfrm rot="5400000">
              <a:off x="2100160" y="4030398"/>
              <a:ext cx="246349" cy="416781"/>
            </a:xfrm>
            <a:prstGeom prst="rect">
              <a:avLst/>
            </a:prstGeom>
            <a:solidFill>
              <a:schemeClr val="bg1"/>
            </a:solidFill>
          </p:spPr>
          <p:txBody>
            <a:bodyPr vert="vert270" wrap="none" lIns="0" tIns="0" rIns="0" bIns="0" rtlCol="0">
              <a:spAutoFit/>
            </a:bodyPr>
            <a:lstStyle>
              <a:defPPr>
                <a:defRPr lang="en-US"/>
              </a:defPPr>
              <a:lvl1pPr>
                <a:defRPr sz="1050">
                  <a:latin typeface="SamsungOne-400" panose="020B0503030303020204" pitchFamily="34" charset="0"/>
                  <a:ea typeface="SamsungOne-400" panose="020B0503030303020204" pitchFamily="34" charset="0"/>
                </a:defRPr>
              </a:lvl1pPr>
            </a:lstStyle>
            <a:p>
              <a:r>
                <a:rPr lang="en-US" altLang="ko-KR" sz="1601" dirty="0"/>
                <a:t>GND</a:t>
              </a:r>
              <a:endParaRPr lang="ko-KR" altLang="en-US" sz="1601" dirty="0"/>
            </a:p>
          </p:txBody>
        </p:sp>
        <p:sp>
          <p:nvSpPr>
            <p:cNvPr id="25" name="TextBox 24">
              <a:extLst>
                <a:ext uri="{FF2B5EF4-FFF2-40B4-BE49-F238E27FC236}">
                  <a16:creationId xmlns:a16="http://schemas.microsoft.com/office/drawing/2014/main" id="{AFCB6552-F30C-4C69-BB6E-B910991CBC7A}"/>
                </a:ext>
              </a:extLst>
            </p:cNvPr>
            <p:cNvSpPr txBox="1"/>
            <p:nvPr/>
          </p:nvSpPr>
          <p:spPr>
            <a:xfrm rot="5400000">
              <a:off x="2965747" y="4055243"/>
              <a:ext cx="246349" cy="367088"/>
            </a:xfrm>
            <a:prstGeom prst="rect">
              <a:avLst/>
            </a:prstGeom>
            <a:solidFill>
              <a:schemeClr val="bg1"/>
            </a:solidFill>
          </p:spPr>
          <p:txBody>
            <a:bodyPr vert="vert270" wrap="none" lIns="0" tIns="0" rIns="0" bIns="0" rtlCol="0">
              <a:spAutoFit/>
            </a:bodyPr>
            <a:lstStyle>
              <a:defPPr>
                <a:defRPr lang="en-US"/>
              </a:defPPr>
              <a:lvl1pPr>
                <a:defRPr sz="1050">
                  <a:latin typeface="SamsungOne-400" panose="020B0503030303020204" pitchFamily="34" charset="0"/>
                  <a:ea typeface="SamsungOne-400" panose="020B0503030303020204" pitchFamily="34" charset="0"/>
                </a:defRPr>
              </a:lvl1pPr>
            </a:lstStyle>
            <a:p>
              <a:r>
                <a:rPr lang="en-US" altLang="ko-KR" sz="1601" dirty="0"/>
                <a:t>VCC</a:t>
              </a:r>
              <a:endParaRPr lang="ko-KR" altLang="en-US" sz="1601" dirty="0"/>
            </a:p>
          </p:txBody>
        </p:sp>
        <p:sp>
          <p:nvSpPr>
            <p:cNvPr id="26" name="TextBox 25">
              <a:extLst>
                <a:ext uri="{FF2B5EF4-FFF2-40B4-BE49-F238E27FC236}">
                  <a16:creationId xmlns:a16="http://schemas.microsoft.com/office/drawing/2014/main" id="{D09E9371-1B3F-4391-8E7B-13F21AABA4E8}"/>
                </a:ext>
              </a:extLst>
            </p:cNvPr>
            <p:cNvSpPr txBox="1"/>
            <p:nvPr/>
          </p:nvSpPr>
          <p:spPr>
            <a:xfrm rot="5400000">
              <a:off x="2567395" y="4121936"/>
              <a:ext cx="246349" cy="690895"/>
            </a:xfrm>
            <a:prstGeom prst="rect">
              <a:avLst/>
            </a:prstGeom>
            <a:solidFill>
              <a:schemeClr val="bg1"/>
            </a:solidFill>
          </p:spPr>
          <p:txBody>
            <a:bodyPr vert="vert270" wrap="none" lIns="0" tIns="0" rIns="0" bIns="0" rtlCol="0">
              <a:spAutoFit/>
            </a:bodyPr>
            <a:lstStyle>
              <a:defPPr>
                <a:defRPr lang="en-US"/>
              </a:defPPr>
              <a:lvl1pPr>
                <a:defRPr sz="1050">
                  <a:latin typeface="SamsungOne-400" panose="020B0503030303020204" pitchFamily="34" charset="0"/>
                  <a:ea typeface="SamsungOne-400" panose="020B0503030303020204" pitchFamily="34" charset="0"/>
                </a:defRPr>
              </a:lvl1pPr>
            </a:lstStyle>
            <a:p>
              <a:r>
                <a:rPr lang="en-US" altLang="ko-KR" sz="1601" dirty="0"/>
                <a:t>DỮ LIỆU</a:t>
              </a:r>
            </a:p>
          </p:txBody>
        </p:sp>
      </p:grpSp>
      <p:sp>
        <p:nvSpPr>
          <p:cNvPr id="27" name="직사각형 26">
            <a:extLst>
              <a:ext uri="{FF2B5EF4-FFF2-40B4-BE49-F238E27FC236}">
                <a16:creationId xmlns:a16="http://schemas.microsoft.com/office/drawing/2014/main" id="{047A126E-53DE-4C92-AFC8-85438ED1C9FE}"/>
              </a:ext>
            </a:extLst>
          </p:cNvPr>
          <p:cNvSpPr/>
          <p:nvPr/>
        </p:nvSpPr>
        <p:spPr>
          <a:xfrm>
            <a:off x="450003" y="1375105"/>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SzPct val="120000"/>
              <a:defRPr/>
            </a:pP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biến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đo</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đồng</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thời</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nhiệt</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và</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ẩm</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8" name="그룹 27"/>
          <p:cNvGrpSpPr/>
          <p:nvPr/>
        </p:nvGrpSpPr>
        <p:grpSpPr>
          <a:xfrm>
            <a:off x="416136" y="436183"/>
            <a:ext cx="9051872" cy="276871"/>
            <a:chOff x="416136" y="436183"/>
            <a:chExt cx="9051872" cy="276871"/>
          </a:xfrm>
        </p:grpSpPr>
        <p:sp>
          <p:nvSpPr>
            <p:cNvPr id="29" name="직사각형 28">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30"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graphicFrame>
        <p:nvGraphicFramePr>
          <p:cNvPr id="4" name="표 14">
            <a:extLst>
              <a:ext uri="{FF2B5EF4-FFF2-40B4-BE49-F238E27FC236}">
                <a16:creationId xmlns:a16="http://schemas.microsoft.com/office/drawing/2014/main" id="{8AD56914-8095-91CD-902D-6339FB5A6D0B}"/>
              </a:ext>
            </a:extLst>
          </p:cNvPr>
          <p:cNvGraphicFramePr>
            <a:graphicFrameLocks noGrp="1"/>
          </p:cNvGraphicFramePr>
          <p:nvPr/>
        </p:nvGraphicFramePr>
        <p:xfrm>
          <a:off x="704851" y="5247799"/>
          <a:ext cx="8635999" cy="936267"/>
        </p:xfrm>
        <a:graphic>
          <a:graphicData uri="http://schemas.openxmlformats.org/drawingml/2006/table">
            <a:tbl>
              <a:tblPr firstRow="1" bandRow="1">
                <a:tableStyleId>{5940675A-B579-460E-94D1-54222C63F5DA}</a:tableStyleId>
              </a:tblPr>
              <a:tblGrid>
                <a:gridCol w="1681397">
                  <a:extLst>
                    <a:ext uri="{9D8B030D-6E8A-4147-A177-3AD203B41FA5}">
                      <a16:colId xmlns:a16="http://schemas.microsoft.com/office/drawing/2014/main" val="2137169466"/>
                    </a:ext>
                  </a:extLst>
                </a:gridCol>
                <a:gridCol w="1079895">
                  <a:extLst>
                    <a:ext uri="{9D8B030D-6E8A-4147-A177-3AD203B41FA5}">
                      <a16:colId xmlns:a16="http://schemas.microsoft.com/office/drawing/2014/main" val="9895401"/>
                    </a:ext>
                  </a:extLst>
                </a:gridCol>
                <a:gridCol w="2826209">
                  <a:extLst>
                    <a:ext uri="{9D8B030D-6E8A-4147-A177-3AD203B41FA5}">
                      <a16:colId xmlns:a16="http://schemas.microsoft.com/office/drawing/2014/main" val="3276267267"/>
                    </a:ext>
                  </a:extLst>
                </a:gridCol>
                <a:gridCol w="3048498">
                  <a:extLst>
                    <a:ext uri="{9D8B030D-6E8A-4147-A177-3AD203B41FA5}">
                      <a16:colId xmlns:a16="http://schemas.microsoft.com/office/drawing/2014/main" val="3252999399"/>
                    </a:ext>
                  </a:extLst>
                </a:gridCol>
              </a:tblGrid>
              <a:tr h="32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tên máy</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Cách sử dụng</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Khoảng nhiệt độ</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Khoảng độ ẩm</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80400433"/>
                  </a:ext>
                </a:extLst>
              </a:tr>
              <a:tr h="48610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DHT11</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Trong nhà</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0°C - 50°C</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20 - 80%</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18447323"/>
                  </a:ext>
                </a:extLst>
              </a:tr>
            </a:tbl>
          </a:graphicData>
        </a:graphic>
      </p:graphicFrame>
    </p:spTree>
    <p:extLst>
      <p:ext uri="{BB962C8B-B14F-4D97-AF65-F5344CB8AC3E}">
        <p14:creationId xmlns:p14="http://schemas.microsoft.com/office/powerpoint/2010/main" val="2321619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047A126E-53DE-4C92-AFC8-85438ED1C9FE}"/>
              </a:ext>
            </a:extLst>
          </p:cNvPr>
          <p:cNvSpPr/>
          <p:nvPr/>
        </p:nvSpPr>
        <p:spPr>
          <a:xfrm>
            <a:off x="450003" y="1375105"/>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Cảm</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biến</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nhiệt</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độ-độ</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ẩm</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 DHT11/22</a:t>
            </a:r>
          </a:p>
        </p:txBody>
      </p:sp>
      <p:sp>
        <p:nvSpPr>
          <p:cNvPr id="28" name="직사각형 27">
            <a:extLst>
              <a:ext uri="{FF2B5EF4-FFF2-40B4-BE49-F238E27FC236}">
                <a16:creationId xmlns:a16="http://schemas.microsoft.com/office/drawing/2014/main" id="{241F0A3F-E6A7-4F67-815E-2AE064D23E77}"/>
              </a:ext>
            </a:extLst>
          </p:cNvPr>
          <p:cNvSpPr/>
          <p:nvPr/>
        </p:nvSpPr>
        <p:spPr>
          <a:xfrm>
            <a:off x="580400" y="19445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DHT11/22 -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9" name="직사각형 28">
            <a:extLst>
              <a:ext uri="{FF2B5EF4-FFF2-40B4-BE49-F238E27FC236}">
                <a16:creationId xmlns:a16="http://schemas.microsoft.com/office/drawing/2014/main" id="{551E95BF-87D8-423C-9D2E-B782BDBF8AD0}"/>
              </a:ext>
            </a:extLst>
          </p:cNvPr>
          <p:cNvSpPr/>
          <p:nvPr/>
        </p:nvSpPr>
        <p:spPr>
          <a:xfrm>
            <a:off x="712189" y="2174876"/>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Cung cấp thông tin về nhiệt độ và độ ẩm dưới dạng tín hiệu digital sử dụng giao thức cá nhân</a:t>
            </a:r>
          </a:p>
          <a:p>
            <a:pPr marL="182548" indent="-182548">
              <a:spcAft>
                <a:spcPts val="802"/>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DHT11 chỉ có thể đo ở nhiệt độ phòng (0-50 độ)</a:t>
            </a:r>
          </a:p>
        </p:txBody>
      </p:sp>
      <p:sp>
        <p:nvSpPr>
          <p:cNvPr id="32" name="object 4">
            <a:extLst>
              <a:ext uri="{FF2B5EF4-FFF2-40B4-BE49-F238E27FC236}">
                <a16:creationId xmlns:a16="http://schemas.microsoft.com/office/drawing/2014/main" id="{0054DF39-5DF8-439D-82D5-E93A416352C7}"/>
              </a:ext>
            </a:extLst>
          </p:cNvPr>
          <p:cNvSpPr/>
          <p:nvPr/>
        </p:nvSpPr>
        <p:spPr>
          <a:xfrm>
            <a:off x="1673253" y="2866781"/>
            <a:ext cx="3699859" cy="1521496"/>
          </a:xfrm>
          <a:prstGeom prst="rect">
            <a:avLst/>
          </a:prstGeom>
          <a:blipFill>
            <a:blip r:embed="rId4" cstate="print"/>
            <a:stretch>
              <a:fillRect/>
            </a:stretch>
          </a:blipFill>
        </p:spPr>
        <p:txBody>
          <a:bodyPr wrap="square" lIns="0" tIns="0" rIns="0" bIns="0" rtlCol="0"/>
          <a:lstStyle/>
          <a:p>
            <a:pPr fontAlgn="base">
              <a:spcBef>
                <a:spcPct val="0"/>
              </a:spcBef>
              <a:spcAft>
                <a:spcPct val="0"/>
              </a:spcAft>
              <a:defRPr/>
            </a:pPr>
            <a:endParaRPr kumimoji="1" sz="1799">
              <a:solidFill>
                <a:srgbClr val="000000"/>
              </a:solidFill>
              <a:latin typeface="굴림" charset="-127"/>
              <a:ea typeface="맑은 고딕"/>
            </a:endParaRPr>
          </a:p>
        </p:txBody>
      </p:sp>
      <p:grpSp>
        <p:nvGrpSpPr>
          <p:cNvPr id="16" name="그룹 15">
            <a:extLst>
              <a:ext uri="{FF2B5EF4-FFF2-40B4-BE49-F238E27FC236}">
                <a16:creationId xmlns:a16="http://schemas.microsoft.com/office/drawing/2014/main" id="{D1966D04-F8F2-4A66-BDAE-9EA123A128E2}"/>
              </a:ext>
            </a:extLst>
          </p:cNvPr>
          <p:cNvGrpSpPr/>
          <p:nvPr/>
        </p:nvGrpSpPr>
        <p:grpSpPr>
          <a:xfrm>
            <a:off x="5763082" y="2641084"/>
            <a:ext cx="2748283" cy="2633202"/>
            <a:chOff x="5763077" y="2641073"/>
            <a:chExt cx="2748284" cy="2633201"/>
          </a:xfrm>
        </p:grpSpPr>
        <p:grpSp>
          <p:nvGrpSpPr>
            <p:cNvPr id="8" name="그룹 7">
              <a:extLst>
                <a:ext uri="{FF2B5EF4-FFF2-40B4-BE49-F238E27FC236}">
                  <a16:creationId xmlns:a16="http://schemas.microsoft.com/office/drawing/2014/main" id="{9C4F47C0-7CFE-4E9D-9CD0-A0486F1F10FB}"/>
                </a:ext>
              </a:extLst>
            </p:cNvPr>
            <p:cNvGrpSpPr/>
            <p:nvPr/>
          </p:nvGrpSpPr>
          <p:grpSpPr>
            <a:xfrm>
              <a:off x="7062754" y="2641073"/>
              <a:ext cx="1448607" cy="2633201"/>
              <a:chOff x="8019393" y="2735529"/>
              <a:chExt cx="1448607" cy="2633201"/>
            </a:xfrm>
          </p:grpSpPr>
          <p:pic>
            <p:nvPicPr>
              <p:cNvPr id="51" name="Picture 2" descr="http://cfile5.uf.tistory.com/image/210CC648580D740034F9B4">
                <a:extLst>
                  <a:ext uri="{FF2B5EF4-FFF2-40B4-BE49-F238E27FC236}">
                    <a16:creationId xmlns:a16="http://schemas.microsoft.com/office/drawing/2014/main" id="{DBE082B5-4F31-4AD0-AE4B-9832AF9598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043" b="37587"/>
              <a:stretch/>
            </p:blipFill>
            <p:spPr bwMode="auto">
              <a:xfrm>
                <a:off x="8019393" y="2735529"/>
                <a:ext cx="1448607" cy="177367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2A11F21-ACA3-4FB7-8538-2BAD169DC688}"/>
                  </a:ext>
                </a:extLst>
              </p:cNvPr>
              <p:cNvSpPr txBox="1"/>
              <p:nvPr/>
            </p:nvSpPr>
            <p:spPr>
              <a:xfrm>
                <a:off x="8436754" y="4475469"/>
                <a:ext cx="161711" cy="484916"/>
              </a:xfrm>
              <a:prstGeom prst="rect">
                <a:avLst/>
              </a:prstGeom>
              <a:solidFill>
                <a:schemeClr val="bg1"/>
              </a:solidFill>
            </p:spPr>
            <p:txBody>
              <a:bodyPr vert="vert270" wrap="square" lIns="0" tIns="0" rIns="0" bIns="0" rtlCol="0">
                <a:spAutoFit/>
              </a:bodyPr>
              <a:lstStyle/>
              <a:p>
                <a:pPr algn="r"/>
                <a:r>
                  <a:rPr lang="en-US" altLang="ko-KR" sz="1051" dirty="0" err="1">
                    <a:latin typeface="SamsungOne-400" panose="020B0503030303020204" pitchFamily="34" charset="0"/>
                    <a:ea typeface="SamsungOne-400" panose="020B0503030303020204" pitchFamily="34" charset="0"/>
                  </a:rPr>
                  <a:t>Vcc</a:t>
                </a:r>
                <a:r>
                  <a:rPr lang="en-US" altLang="ko-KR" sz="1051" dirty="0">
                    <a:latin typeface="SamsungOne-400" panose="020B0503030303020204" pitchFamily="34" charset="0"/>
                    <a:ea typeface="SamsungOne-400" panose="020B0503030303020204" pitchFamily="34" charset="0"/>
                  </a:rPr>
                  <a:t> (+)</a:t>
                </a:r>
                <a:endParaRPr lang="ko-KR" altLang="en-US" sz="1051" dirty="0">
                  <a:latin typeface="SamsungOne-400" panose="020B0503030303020204" pitchFamily="34" charset="0"/>
                </a:endParaRPr>
              </a:p>
            </p:txBody>
          </p:sp>
          <p:sp>
            <p:nvSpPr>
              <p:cNvPr id="41" name="TextBox 40">
                <a:extLst>
                  <a:ext uri="{FF2B5EF4-FFF2-40B4-BE49-F238E27FC236}">
                    <a16:creationId xmlns:a16="http://schemas.microsoft.com/office/drawing/2014/main" id="{D456B67C-6BA1-4FF4-BC38-D8BA8A6B66D6}"/>
                  </a:ext>
                </a:extLst>
              </p:cNvPr>
              <p:cNvSpPr txBox="1"/>
              <p:nvPr/>
            </p:nvSpPr>
            <p:spPr>
              <a:xfrm>
                <a:off x="8598337" y="4475469"/>
                <a:ext cx="161711" cy="684404"/>
              </a:xfrm>
              <a:prstGeom prst="rect">
                <a:avLst/>
              </a:prstGeom>
              <a:solidFill>
                <a:schemeClr val="bg1"/>
              </a:solidFill>
            </p:spPr>
            <p:txBody>
              <a:bodyPr vert="vert270" wrap="square" lIns="0" tIns="0" rIns="0" bIns="0" rtlCol="0">
                <a:spAutoFit/>
              </a:bodyPr>
              <a:lstStyle/>
              <a:p>
                <a:pPr algn="r"/>
                <a:r>
                  <a:rPr lang="en-US" altLang="ko-KR" sz="1051" dirty="0" err="1">
                    <a:latin typeface="SamsungOne-400" panose="020B0503030303020204" pitchFamily="34" charset="0"/>
                  </a:rPr>
                  <a:t>Tín</a:t>
                </a:r>
                <a:r>
                  <a:rPr lang="en-US" altLang="ko-KR" sz="1051" dirty="0">
                    <a:latin typeface="SamsungOne-400" panose="020B0503030303020204" pitchFamily="34" charset="0"/>
                  </a:rPr>
                  <a:t> </a:t>
                </a:r>
                <a:r>
                  <a:rPr lang="en-US" altLang="ko-KR" sz="1051" dirty="0" err="1">
                    <a:latin typeface="SamsungOne-400" panose="020B0503030303020204" pitchFamily="34" charset="0"/>
                  </a:rPr>
                  <a:t>hiệu</a:t>
                </a:r>
                <a:endParaRPr lang="ko-KR" altLang="en-US" sz="1051" dirty="0">
                  <a:latin typeface="SamsungOne-400" panose="020B0503030303020204" pitchFamily="34" charset="0"/>
                </a:endParaRPr>
              </a:p>
            </p:txBody>
          </p:sp>
          <p:sp>
            <p:nvSpPr>
              <p:cNvPr id="42" name="TextBox 41">
                <a:extLst>
                  <a:ext uri="{FF2B5EF4-FFF2-40B4-BE49-F238E27FC236}">
                    <a16:creationId xmlns:a16="http://schemas.microsoft.com/office/drawing/2014/main" id="{9B8AAD50-ABDD-4FFC-900A-3DE30C30E50F}"/>
                  </a:ext>
                </a:extLst>
              </p:cNvPr>
              <p:cNvSpPr txBox="1"/>
              <p:nvPr/>
            </p:nvSpPr>
            <p:spPr>
              <a:xfrm>
                <a:off x="8755060" y="4475469"/>
                <a:ext cx="161711" cy="893261"/>
              </a:xfrm>
              <a:prstGeom prst="rect">
                <a:avLst/>
              </a:prstGeom>
              <a:solidFill>
                <a:schemeClr val="bg1"/>
              </a:solidFill>
            </p:spPr>
            <p:txBody>
              <a:bodyPr vert="vert270" wrap="square" lIns="0" tIns="0" rIns="0" bIns="0" rtlCol="0">
                <a:spAutoFit/>
              </a:bodyPr>
              <a:lstStyle/>
              <a:p>
                <a:pPr algn="r"/>
                <a:r>
                  <a:rPr lang="en-US" altLang="ko-KR" sz="1051" dirty="0" err="1">
                    <a:latin typeface="SamsungOne-400" panose="020B0503030303020204" pitchFamily="34" charset="0"/>
                  </a:rPr>
                  <a:t>Không</a:t>
                </a:r>
                <a:r>
                  <a:rPr lang="en-US" altLang="ko-KR" sz="1051" dirty="0">
                    <a:latin typeface="SamsungOne-400" panose="020B0503030303020204" pitchFamily="34" charset="0"/>
                  </a:rPr>
                  <a:t> </a:t>
                </a:r>
                <a:r>
                  <a:rPr lang="en-US" altLang="ko-KR" sz="1051" dirty="0" err="1">
                    <a:latin typeface="SamsungOne-400" panose="020B0503030303020204" pitchFamily="34" charset="0"/>
                  </a:rPr>
                  <a:t>sử</a:t>
                </a:r>
                <a:r>
                  <a:rPr lang="en-US" altLang="ko-KR" sz="1051" dirty="0">
                    <a:latin typeface="SamsungOne-400" panose="020B0503030303020204" pitchFamily="34" charset="0"/>
                  </a:rPr>
                  <a:t> </a:t>
                </a:r>
                <a:r>
                  <a:rPr lang="en-US" altLang="ko-KR" sz="1051" dirty="0" err="1">
                    <a:latin typeface="SamsungOne-400" panose="020B0503030303020204" pitchFamily="34" charset="0"/>
                  </a:rPr>
                  <a:t>dụng</a:t>
                </a:r>
                <a:endParaRPr lang="ko-KR" altLang="en-US" sz="1051" dirty="0">
                  <a:latin typeface="SamsungOne-400" panose="020B0503030303020204" pitchFamily="34" charset="0"/>
                </a:endParaRPr>
              </a:p>
            </p:txBody>
          </p:sp>
          <p:sp>
            <p:nvSpPr>
              <p:cNvPr id="43" name="TextBox 42">
                <a:extLst>
                  <a:ext uri="{FF2B5EF4-FFF2-40B4-BE49-F238E27FC236}">
                    <a16:creationId xmlns:a16="http://schemas.microsoft.com/office/drawing/2014/main" id="{2D850B58-AA67-4C0B-ADE5-CD78B9FF5834}"/>
                  </a:ext>
                </a:extLst>
              </p:cNvPr>
              <p:cNvSpPr txBox="1"/>
              <p:nvPr/>
            </p:nvSpPr>
            <p:spPr>
              <a:xfrm>
                <a:off x="8930189" y="4475469"/>
                <a:ext cx="161711" cy="684404"/>
              </a:xfrm>
              <a:prstGeom prst="rect">
                <a:avLst/>
              </a:prstGeom>
              <a:solidFill>
                <a:schemeClr val="bg1"/>
              </a:solidFill>
            </p:spPr>
            <p:txBody>
              <a:bodyPr vert="vert270" wrap="square" lIns="0" tIns="0" rIns="0" bIns="0" rtlCol="0">
                <a:spAutoFit/>
              </a:bodyPr>
              <a:lstStyle/>
              <a:p>
                <a:pPr algn="r"/>
                <a:r>
                  <a:rPr lang="en-US" altLang="ko-KR" sz="1051" dirty="0" err="1">
                    <a:latin typeface="SamsungOne-400" panose="020B0503030303020204" pitchFamily="34" charset="0"/>
                    <a:ea typeface="SamsungOne-400" panose="020B0503030303020204" pitchFamily="34" charset="0"/>
                  </a:rPr>
                  <a:t>Mặt</a:t>
                </a:r>
                <a:r>
                  <a:rPr lang="en-US" altLang="ko-KR" sz="1051" dirty="0">
                    <a:latin typeface="SamsungOne-400" panose="020B0503030303020204" pitchFamily="34" charset="0"/>
                    <a:ea typeface="SamsungOne-400" panose="020B0503030303020204" pitchFamily="34" charset="0"/>
                  </a:rPr>
                  <a:t> </a:t>
                </a:r>
                <a:r>
                  <a:rPr lang="en-US" altLang="ko-KR" sz="1051" dirty="0" err="1">
                    <a:latin typeface="SamsungOne-400" panose="020B0503030303020204" pitchFamily="34" charset="0"/>
                    <a:ea typeface="SamsungOne-400" panose="020B0503030303020204" pitchFamily="34" charset="0"/>
                  </a:rPr>
                  <a:t>đất</a:t>
                </a:r>
                <a:r>
                  <a:rPr lang="en-US" altLang="ko-KR" sz="1051" dirty="0">
                    <a:latin typeface="SamsungOne-400" panose="020B0503030303020204" pitchFamily="34" charset="0"/>
                    <a:ea typeface="SamsungOne-400" panose="020B0503030303020204" pitchFamily="34" charset="0"/>
                  </a:rPr>
                  <a:t> (-)</a:t>
                </a:r>
                <a:endParaRPr lang="ko-KR" altLang="en-US" sz="1051" dirty="0">
                  <a:latin typeface="SamsungOne-400" panose="020B0503030303020204" pitchFamily="34" charset="0"/>
                </a:endParaRPr>
              </a:p>
            </p:txBody>
          </p:sp>
        </p:grpSp>
        <p:grpSp>
          <p:nvGrpSpPr>
            <p:cNvPr id="5" name="그룹 4">
              <a:extLst>
                <a:ext uri="{FF2B5EF4-FFF2-40B4-BE49-F238E27FC236}">
                  <a16:creationId xmlns:a16="http://schemas.microsoft.com/office/drawing/2014/main" id="{9CB4AABB-D9B6-4BD3-95DA-492738C7C66C}"/>
                </a:ext>
              </a:extLst>
            </p:cNvPr>
            <p:cNvGrpSpPr/>
            <p:nvPr/>
          </p:nvGrpSpPr>
          <p:grpSpPr>
            <a:xfrm>
              <a:off x="5763077" y="2641073"/>
              <a:ext cx="1495417" cy="2591502"/>
              <a:chOff x="775925" y="2829985"/>
              <a:chExt cx="1495417" cy="2591502"/>
            </a:xfrm>
          </p:grpSpPr>
          <p:pic>
            <p:nvPicPr>
              <p:cNvPr id="53" name="Picture 2" descr="http://cfile5.uf.tistory.com/image/210CC648580D740034F9B4">
                <a:extLst>
                  <a:ext uri="{FF2B5EF4-FFF2-40B4-BE49-F238E27FC236}">
                    <a16:creationId xmlns:a16="http://schemas.microsoft.com/office/drawing/2014/main" id="{D4EE70A7-B9BF-4CB5-8344-D24E90CD43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21" r="54744" b="28942"/>
              <a:stretch/>
            </p:blipFill>
            <p:spPr bwMode="auto">
              <a:xfrm>
                <a:off x="799102" y="2829985"/>
                <a:ext cx="1472240" cy="183044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4F4B195-DE72-42EF-A7D9-1E5A9654EF87}"/>
                  </a:ext>
                </a:extLst>
              </p:cNvPr>
              <p:cNvSpPr txBox="1"/>
              <p:nvPr/>
            </p:nvSpPr>
            <p:spPr>
              <a:xfrm>
                <a:off x="775925" y="3445524"/>
                <a:ext cx="161711" cy="1439496"/>
              </a:xfrm>
              <a:prstGeom prst="rect">
                <a:avLst/>
              </a:prstGeom>
              <a:solidFill>
                <a:schemeClr val="bg1"/>
              </a:solidFill>
            </p:spPr>
            <p:txBody>
              <a:bodyPr vert="vert270" wrap="none" lIns="0" tIns="0" rIns="0" bIns="0" rtlCol="0">
                <a:spAutoFit/>
              </a:bodyPr>
              <a:lstStyle>
                <a:defPPr>
                  <a:defRPr lang="en-US"/>
                </a:defPPr>
                <a:lvl1pPr>
                  <a:defRPr sz="1050">
                    <a:latin typeface="SamsungOne-400" panose="020B0503030303020204" pitchFamily="34" charset="0"/>
                    <a:ea typeface="SamsungOne-400" panose="020B0503030303020204" pitchFamily="34" charset="0"/>
                  </a:defRPr>
                </a:lvl1pPr>
              </a:lstStyle>
              <a:p>
                <a:r>
                  <a:rPr lang="en-US" altLang="ko-KR" sz="1051" dirty="0" err="1"/>
                  <a:t>Điện</a:t>
                </a:r>
                <a:r>
                  <a:rPr lang="en-US" altLang="ko-KR" sz="1051" dirty="0"/>
                  <a:t> </a:t>
                </a:r>
                <a:r>
                  <a:rPr lang="en-US" altLang="ko-KR" sz="1051" dirty="0" err="1"/>
                  <a:t>trở</a:t>
                </a:r>
                <a:r>
                  <a:rPr lang="en-US" altLang="ko-KR" sz="1051" dirty="0"/>
                  <a:t> </a:t>
                </a:r>
                <a:r>
                  <a:rPr lang="en-US" altLang="ko-KR" sz="1051" dirty="0" err="1"/>
                  <a:t>nâng</a:t>
                </a:r>
                <a:r>
                  <a:rPr lang="en-US" altLang="ko-KR" sz="1051" dirty="0"/>
                  <a:t> </a:t>
                </a:r>
                <a:r>
                  <a:rPr lang="en-US" altLang="ko-KR" sz="1051" dirty="0" err="1"/>
                  <a:t>lên</a:t>
                </a:r>
                <a:r>
                  <a:rPr lang="en-US" altLang="ko-KR" sz="1051" dirty="0"/>
                  <a:t> 10 k </a:t>
                </a:r>
                <a:r>
                  <a:rPr lang="en-US" altLang="ko-KR" sz="1051" dirty="0" err="1"/>
                  <a:t>Ôm</a:t>
                </a:r>
                <a:endParaRPr lang="en-US" altLang="ko-KR" sz="1051" dirty="0"/>
              </a:p>
            </p:txBody>
          </p:sp>
          <p:sp>
            <p:nvSpPr>
              <p:cNvPr id="55" name="TextBox 54">
                <a:extLst>
                  <a:ext uri="{FF2B5EF4-FFF2-40B4-BE49-F238E27FC236}">
                    <a16:creationId xmlns:a16="http://schemas.microsoft.com/office/drawing/2014/main" id="{17CABCB1-8975-4E16-87CF-96162C0E797E}"/>
                  </a:ext>
                </a:extLst>
              </p:cNvPr>
              <p:cNvSpPr txBox="1"/>
              <p:nvPr/>
            </p:nvSpPr>
            <p:spPr>
              <a:xfrm>
                <a:off x="1622970" y="4737083"/>
                <a:ext cx="161711" cy="684404"/>
              </a:xfrm>
              <a:prstGeom prst="rect">
                <a:avLst/>
              </a:prstGeom>
              <a:solidFill>
                <a:schemeClr val="bg1"/>
              </a:solidFill>
            </p:spPr>
            <p:txBody>
              <a:bodyPr vert="vert270" wrap="square" lIns="0" tIns="0" rIns="0" bIns="0" rtlCol="0">
                <a:spAutoFit/>
              </a:bodyPr>
              <a:lstStyle/>
              <a:p>
                <a:pPr algn="r"/>
                <a:r>
                  <a:rPr lang="en-US" altLang="ko-KR" sz="1051" dirty="0" err="1">
                    <a:latin typeface="SamsungOne-400" panose="020B0503030303020204" pitchFamily="34" charset="0"/>
                    <a:ea typeface="SamsungOne-400" panose="020B0503030303020204" pitchFamily="34" charset="0"/>
                  </a:rPr>
                  <a:t>Mặt</a:t>
                </a:r>
                <a:r>
                  <a:rPr lang="en-US" altLang="ko-KR" sz="1051" dirty="0">
                    <a:latin typeface="SamsungOne-400" panose="020B0503030303020204" pitchFamily="34" charset="0"/>
                    <a:ea typeface="SamsungOne-400" panose="020B0503030303020204" pitchFamily="34" charset="0"/>
                  </a:rPr>
                  <a:t> </a:t>
                </a:r>
                <a:r>
                  <a:rPr lang="en-US" altLang="ko-KR" sz="1051" dirty="0" err="1">
                    <a:latin typeface="SamsungOne-400" panose="020B0503030303020204" pitchFamily="34" charset="0"/>
                    <a:ea typeface="SamsungOne-400" panose="020B0503030303020204" pitchFamily="34" charset="0"/>
                  </a:rPr>
                  <a:t>đất</a:t>
                </a:r>
                <a:r>
                  <a:rPr lang="en-US" altLang="ko-KR" sz="1051" dirty="0">
                    <a:latin typeface="SamsungOne-400" panose="020B0503030303020204" pitchFamily="34" charset="0"/>
                    <a:ea typeface="SamsungOne-400" panose="020B0503030303020204" pitchFamily="34" charset="0"/>
                  </a:rPr>
                  <a:t> (-)</a:t>
                </a:r>
                <a:endParaRPr lang="ko-KR" altLang="en-US" sz="1051" dirty="0">
                  <a:latin typeface="SamsungOne-400" panose="020B0503030303020204" pitchFamily="34" charset="0"/>
                </a:endParaRPr>
              </a:p>
            </p:txBody>
          </p:sp>
          <p:sp>
            <p:nvSpPr>
              <p:cNvPr id="56" name="TextBox 55">
                <a:extLst>
                  <a:ext uri="{FF2B5EF4-FFF2-40B4-BE49-F238E27FC236}">
                    <a16:creationId xmlns:a16="http://schemas.microsoft.com/office/drawing/2014/main" id="{583F7368-299D-4441-9508-06031AB937A5}"/>
                  </a:ext>
                </a:extLst>
              </p:cNvPr>
              <p:cNvSpPr txBox="1"/>
              <p:nvPr/>
            </p:nvSpPr>
            <p:spPr>
              <a:xfrm>
                <a:off x="1459127" y="4737083"/>
                <a:ext cx="161711" cy="484916"/>
              </a:xfrm>
              <a:prstGeom prst="rect">
                <a:avLst/>
              </a:prstGeom>
              <a:solidFill>
                <a:schemeClr val="bg1"/>
              </a:solidFill>
            </p:spPr>
            <p:txBody>
              <a:bodyPr vert="vert270" wrap="square" lIns="0" tIns="0" rIns="0" bIns="0" rtlCol="0">
                <a:spAutoFit/>
              </a:bodyPr>
              <a:lstStyle/>
              <a:p>
                <a:pPr algn="r"/>
                <a:r>
                  <a:rPr lang="en-US" altLang="ko-KR" sz="1051" dirty="0" err="1">
                    <a:latin typeface="SamsungOne-400" panose="020B0503030303020204" pitchFamily="34" charset="0"/>
                    <a:ea typeface="SamsungOne-400" panose="020B0503030303020204" pitchFamily="34" charset="0"/>
                  </a:rPr>
                  <a:t>Vcc</a:t>
                </a:r>
                <a:r>
                  <a:rPr lang="en-US" altLang="ko-KR" sz="1051" dirty="0">
                    <a:latin typeface="SamsungOne-400" panose="020B0503030303020204" pitchFamily="34" charset="0"/>
                    <a:ea typeface="SamsungOne-400" panose="020B0503030303020204" pitchFamily="34" charset="0"/>
                  </a:rPr>
                  <a:t> (+)</a:t>
                </a:r>
                <a:endParaRPr lang="ko-KR" altLang="en-US" sz="1051" dirty="0">
                  <a:latin typeface="SamsungOne-400" panose="020B0503030303020204" pitchFamily="34" charset="0"/>
                </a:endParaRPr>
              </a:p>
            </p:txBody>
          </p:sp>
          <p:sp>
            <p:nvSpPr>
              <p:cNvPr id="57" name="TextBox 56">
                <a:extLst>
                  <a:ext uri="{FF2B5EF4-FFF2-40B4-BE49-F238E27FC236}">
                    <a16:creationId xmlns:a16="http://schemas.microsoft.com/office/drawing/2014/main" id="{7AF73C6C-4931-4747-83B1-606811768846}"/>
                  </a:ext>
                </a:extLst>
              </p:cNvPr>
              <p:cNvSpPr txBox="1"/>
              <p:nvPr/>
            </p:nvSpPr>
            <p:spPr>
              <a:xfrm>
                <a:off x="1286733" y="4737083"/>
                <a:ext cx="161711" cy="620502"/>
              </a:xfrm>
              <a:prstGeom prst="rect">
                <a:avLst/>
              </a:prstGeom>
              <a:solidFill>
                <a:schemeClr val="bg1"/>
              </a:solidFill>
            </p:spPr>
            <p:txBody>
              <a:bodyPr vert="vert270" wrap="square" lIns="0" tIns="0" rIns="0" bIns="0" rtlCol="0">
                <a:spAutoFit/>
              </a:bodyPr>
              <a:lstStyle/>
              <a:p>
                <a:pPr algn="r"/>
                <a:r>
                  <a:rPr lang="en-US" altLang="ko-KR" sz="1051" dirty="0" err="1">
                    <a:latin typeface="SamsungOne-400" panose="020B0503030303020204" pitchFamily="34" charset="0"/>
                  </a:rPr>
                  <a:t>Tín</a:t>
                </a:r>
                <a:r>
                  <a:rPr lang="en-US" altLang="ko-KR" sz="1051" dirty="0">
                    <a:latin typeface="SamsungOne-400" panose="020B0503030303020204" pitchFamily="34" charset="0"/>
                  </a:rPr>
                  <a:t> </a:t>
                </a:r>
                <a:r>
                  <a:rPr lang="en-US" altLang="ko-KR" sz="1051" dirty="0" err="1">
                    <a:latin typeface="SamsungOne-400" panose="020B0503030303020204" pitchFamily="34" charset="0"/>
                  </a:rPr>
                  <a:t>hiệu</a:t>
                </a:r>
                <a:endParaRPr lang="ko-KR" altLang="en-US" sz="1051" dirty="0">
                  <a:latin typeface="SamsungOne-400" panose="020B0503030303020204" pitchFamily="34" charset="0"/>
                </a:endParaRPr>
              </a:p>
            </p:txBody>
          </p:sp>
        </p:grpSp>
      </p:grpSp>
      <p:sp>
        <p:nvSpPr>
          <p:cNvPr id="63" name="TextBox 62">
            <a:extLst>
              <a:ext uri="{FF2B5EF4-FFF2-40B4-BE49-F238E27FC236}">
                <a16:creationId xmlns:a16="http://schemas.microsoft.com/office/drawing/2014/main" id="{123D18C7-2D04-49FE-9880-F18D03B51B53}"/>
              </a:ext>
            </a:extLst>
          </p:cNvPr>
          <p:cNvSpPr txBox="1"/>
          <p:nvPr/>
        </p:nvSpPr>
        <p:spPr>
          <a:xfrm>
            <a:off x="1630931" y="4128753"/>
            <a:ext cx="765435" cy="276999"/>
          </a:xfrm>
          <a:prstGeom prst="rect">
            <a:avLst/>
          </a:prstGeom>
          <a:solidFill>
            <a:schemeClr val="bg1"/>
          </a:solidFill>
        </p:spPr>
        <p:txBody>
          <a:bodyPr wrap="square" rtlCol="0">
            <a:spAutoFit/>
          </a:bodyPr>
          <a:lstStyle/>
          <a:p>
            <a:pPr algn="ctr"/>
            <a:r>
              <a:rPr lang="en-US" altLang="ko-KR" sz="1200" b="1" dirty="0">
                <a:latin typeface="SamsungOne-400" panose="020B0503030303020204" pitchFamily="34" charset="0"/>
                <a:ea typeface="SamsungOne-400" panose="020B0503030303020204" pitchFamily="34" charset="0"/>
              </a:rPr>
              <a:t>DHT11</a:t>
            </a:r>
            <a:endParaRPr lang="ko-KR" altLang="en-US" sz="1200" b="1" dirty="0">
              <a:latin typeface="SamsungOne-400" panose="020B0503030303020204" pitchFamily="34" charset="0"/>
            </a:endParaRPr>
          </a:p>
        </p:txBody>
      </p:sp>
      <p:sp>
        <p:nvSpPr>
          <p:cNvPr id="64" name="TextBox 63">
            <a:extLst>
              <a:ext uri="{FF2B5EF4-FFF2-40B4-BE49-F238E27FC236}">
                <a16:creationId xmlns:a16="http://schemas.microsoft.com/office/drawing/2014/main" id="{C8B0C798-5654-468F-B3BA-B6AD06A2BA68}"/>
              </a:ext>
            </a:extLst>
          </p:cNvPr>
          <p:cNvSpPr txBox="1"/>
          <p:nvPr/>
        </p:nvSpPr>
        <p:spPr>
          <a:xfrm>
            <a:off x="2454616" y="4118244"/>
            <a:ext cx="1339627" cy="276999"/>
          </a:xfrm>
          <a:prstGeom prst="rect">
            <a:avLst/>
          </a:prstGeom>
          <a:solidFill>
            <a:schemeClr val="bg1"/>
          </a:solidFill>
        </p:spPr>
        <p:txBody>
          <a:bodyPr wrap="square" rtlCol="0">
            <a:spAutoFit/>
          </a:bodyPr>
          <a:lstStyle/>
          <a:p>
            <a:pPr algn="ctr"/>
            <a:r>
              <a:rPr lang="en-US" altLang="ko-KR" sz="1200" b="1" dirty="0">
                <a:latin typeface="SamsungOne-400" panose="020B0503030303020204" pitchFamily="34" charset="0"/>
                <a:ea typeface="SamsungOne-400" panose="020B0503030303020204" pitchFamily="34" charset="0"/>
              </a:rPr>
              <a:t>DHT22/AM2302</a:t>
            </a:r>
            <a:endParaRPr lang="ko-KR" altLang="en-US" sz="1200" b="1" dirty="0">
              <a:latin typeface="SamsungOne-400" panose="020B0503030303020204" pitchFamily="34" charset="0"/>
            </a:endParaRPr>
          </a:p>
        </p:txBody>
      </p:sp>
      <p:graphicFrame>
        <p:nvGraphicFramePr>
          <p:cNvPr id="65" name="표 64">
            <a:extLst>
              <a:ext uri="{FF2B5EF4-FFF2-40B4-BE49-F238E27FC236}">
                <a16:creationId xmlns:a16="http://schemas.microsoft.com/office/drawing/2014/main" id="{9C4A715E-99E1-415D-92A5-A06FCD2EF4D9}"/>
              </a:ext>
            </a:extLst>
          </p:cNvPr>
          <p:cNvGraphicFramePr>
            <a:graphicFrameLocks noGrp="1"/>
          </p:cNvGraphicFramePr>
          <p:nvPr>
            <p:extLst>
              <p:ext uri="{D42A27DB-BD31-4B8C-83A1-F6EECF244321}">
                <p14:modId xmlns:p14="http://schemas.microsoft.com/office/powerpoint/2010/main" val="807049299"/>
              </p:ext>
            </p:extLst>
          </p:nvPr>
        </p:nvGraphicFramePr>
        <p:xfrm>
          <a:off x="3916533" y="3162877"/>
          <a:ext cx="1613302" cy="2022230"/>
        </p:xfrm>
        <a:graphic>
          <a:graphicData uri="http://schemas.openxmlformats.org/drawingml/2006/table">
            <a:tbl>
              <a:tblPr firstRow="1" bandRow="1">
                <a:tableStyleId>{5940675A-B579-460E-94D1-54222C63F5DA}</a:tableStyleId>
              </a:tblPr>
              <a:tblGrid>
                <a:gridCol w="806651">
                  <a:extLst>
                    <a:ext uri="{9D8B030D-6E8A-4147-A177-3AD203B41FA5}">
                      <a16:colId xmlns:a16="http://schemas.microsoft.com/office/drawing/2014/main" val="2137169466"/>
                    </a:ext>
                  </a:extLst>
                </a:gridCol>
                <a:gridCol w="806651">
                  <a:extLst>
                    <a:ext uri="{9D8B030D-6E8A-4147-A177-3AD203B41FA5}">
                      <a16:colId xmlns:a16="http://schemas.microsoft.com/office/drawing/2014/main" val="3252999399"/>
                    </a:ext>
                  </a:extLst>
                </a:gridCol>
              </a:tblGrid>
              <a:tr h="31300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5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Số</a:t>
                      </a: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5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chân</a:t>
                      </a: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5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84407" marR="84407"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5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5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5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84407" marR="84407"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80400433"/>
                  </a:ext>
                </a:extLst>
              </a:tr>
              <a:tr h="31300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4407" marR="84407"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VCC</a:t>
                      </a:r>
                      <a:endParaRPr lang="ko-KR" altLang="en-US"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4407" marR="84407"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18447323"/>
                  </a:ext>
                </a:extLst>
              </a:tr>
              <a:tr h="31300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4407" marR="84407"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5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Tín</a:t>
                      </a: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5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hiệu</a:t>
                      </a:r>
                      <a:endParaRPr lang="ko-KR" altLang="en-US"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4407" marR="84407"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47134218"/>
                  </a:ext>
                </a:extLst>
              </a:tr>
              <a:tr h="31300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endParaRPr lang="ko-KR" altLang="en-US"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4407" marR="84407"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NC</a:t>
                      </a:r>
                      <a:endParaRPr lang="ko-KR" altLang="en-US"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4407" marR="84407"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15620764"/>
                  </a:ext>
                </a:extLst>
              </a:tr>
              <a:tr h="31300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endParaRPr lang="ko-KR" altLang="en-US"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4407" marR="84407"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GND</a:t>
                      </a:r>
                      <a:endParaRPr lang="ko-KR" altLang="en-US" sz="15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4407" marR="84407"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2802601"/>
                  </a:ext>
                </a:extLst>
              </a:tr>
            </a:tbl>
          </a:graphicData>
        </a:graphic>
      </p:graphicFrame>
      <p:grpSp>
        <p:nvGrpSpPr>
          <p:cNvPr id="30" name="그룹 29"/>
          <p:cNvGrpSpPr/>
          <p:nvPr/>
        </p:nvGrpSpPr>
        <p:grpSpPr>
          <a:xfrm>
            <a:off x="416136" y="436183"/>
            <a:ext cx="9051872" cy="276871"/>
            <a:chOff x="416136" y="436183"/>
            <a:chExt cx="9051872" cy="276871"/>
          </a:xfrm>
        </p:grpSpPr>
        <p:sp>
          <p:nvSpPr>
            <p:cNvPr id="31" name="직사각형 30">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33"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graphicFrame>
        <p:nvGraphicFramePr>
          <p:cNvPr id="3" name="표 23">
            <a:extLst>
              <a:ext uri="{FF2B5EF4-FFF2-40B4-BE49-F238E27FC236}">
                <a16:creationId xmlns:a16="http://schemas.microsoft.com/office/drawing/2014/main" id="{3123E207-D283-38EB-C634-FCF62D9CEBDC}"/>
              </a:ext>
            </a:extLst>
          </p:cNvPr>
          <p:cNvGraphicFramePr>
            <a:graphicFrameLocks noGrp="1"/>
          </p:cNvGraphicFramePr>
          <p:nvPr/>
        </p:nvGraphicFramePr>
        <p:xfrm>
          <a:off x="704851" y="5247799"/>
          <a:ext cx="8635999" cy="936267"/>
        </p:xfrm>
        <a:graphic>
          <a:graphicData uri="http://schemas.openxmlformats.org/drawingml/2006/table">
            <a:tbl>
              <a:tblPr firstRow="1" bandRow="1">
                <a:tableStyleId>{5940675A-B579-460E-94D1-54222C63F5DA}</a:tableStyleId>
              </a:tblPr>
              <a:tblGrid>
                <a:gridCol w="1681397">
                  <a:extLst>
                    <a:ext uri="{9D8B030D-6E8A-4147-A177-3AD203B41FA5}">
                      <a16:colId xmlns:a16="http://schemas.microsoft.com/office/drawing/2014/main" val="2137169466"/>
                    </a:ext>
                  </a:extLst>
                </a:gridCol>
                <a:gridCol w="1079895">
                  <a:extLst>
                    <a:ext uri="{9D8B030D-6E8A-4147-A177-3AD203B41FA5}">
                      <a16:colId xmlns:a16="http://schemas.microsoft.com/office/drawing/2014/main" val="9895401"/>
                    </a:ext>
                  </a:extLst>
                </a:gridCol>
                <a:gridCol w="2826209">
                  <a:extLst>
                    <a:ext uri="{9D8B030D-6E8A-4147-A177-3AD203B41FA5}">
                      <a16:colId xmlns:a16="http://schemas.microsoft.com/office/drawing/2014/main" val="3276267267"/>
                    </a:ext>
                  </a:extLst>
                </a:gridCol>
                <a:gridCol w="3048498">
                  <a:extLst>
                    <a:ext uri="{9D8B030D-6E8A-4147-A177-3AD203B41FA5}">
                      <a16:colId xmlns:a16="http://schemas.microsoft.com/office/drawing/2014/main" val="3252999399"/>
                    </a:ext>
                  </a:extLst>
                </a:gridCol>
              </a:tblGrid>
              <a:tr h="32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máy</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Cách sử dụng</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Khoảng nhiệt độ</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Khoảng độ ẩm</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80400433"/>
                  </a:ext>
                </a:extLst>
              </a:tr>
              <a:tr h="48610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DHT11</a:t>
                      </a:r>
                    </a:p>
                  </a:txBody>
                  <a:tcPr marL="84406" marR="84406" marT="42203" marB="4220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Trong nhà</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0°C - 50°C</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vi-VN" sz="12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20 - 80%</a:t>
                      </a:r>
                    </a:p>
                  </a:txBody>
                  <a:tcPr marL="84406" marR="84406" marT="42203" marB="4220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18447323"/>
                  </a:ext>
                </a:extLst>
              </a:tr>
            </a:tbl>
          </a:graphicData>
        </a:graphic>
      </p:graphicFrame>
    </p:spTree>
    <p:extLst>
      <p:ext uri="{BB962C8B-B14F-4D97-AF65-F5344CB8AC3E}">
        <p14:creationId xmlns:p14="http://schemas.microsoft.com/office/powerpoint/2010/main" val="1477276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C3D424AD-4164-45EC-A247-F5A8077B556B}"/>
              </a:ext>
            </a:extLst>
          </p:cNvPr>
          <p:cNvSpPr/>
          <p:nvPr/>
        </p:nvSpPr>
        <p:spPr>
          <a:xfrm>
            <a:off x="580400" y="15610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DHT11/22 -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75F0CAE9-AC92-4F9E-8D12-01B68E4E54DD}"/>
              </a:ext>
            </a:extLst>
          </p:cNvPr>
          <p:cNvSpPr/>
          <p:nvPr/>
        </p:nvSpPr>
        <p:spPr>
          <a:xfrm>
            <a:off x="712189" y="1791154"/>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vi-VN" altLang="ko-KR" sz="1299" dirty="0">
                <a:solidFill>
                  <a:schemeClr val="tx1">
                    <a:lumMod val="85000"/>
                    <a:lumOff val="15000"/>
                  </a:schemeClr>
                </a:solidFill>
                <a:latin typeface="SamsungOne-400" panose="020B0503030303020204" pitchFamily="34" charset="0"/>
                <a:ea typeface="SamsungOne-400" panose="020B0503030303020204" pitchFamily="34" charset="0"/>
              </a:rPr>
              <a:t>Sơ đồ khối</a:t>
            </a:r>
          </a:p>
        </p:txBody>
      </p:sp>
      <p:grpSp>
        <p:nvGrpSpPr>
          <p:cNvPr id="52" name="그룹 51">
            <a:extLst>
              <a:ext uri="{FF2B5EF4-FFF2-40B4-BE49-F238E27FC236}">
                <a16:creationId xmlns:a16="http://schemas.microsoft.com/office/drawing/2014/main" id="{52F5C729-5679-4156-B887-A4C9E8357C59}"/>
              </a:ext>
            </a:extLst>
          </p:cNvPr>
          <p:cNvGrpSpPr/>
          <p:nvPr/>
        </p:nvGrpSpPr>
        <p:grpSpPr>
          <a:xfrm>
            <a:off x="2186623" y="2454918"/>
            <a:ext cx="5529607" cy="3297337"/>
            <a:chOff x="2186609" y="2434340"/>
            <a:chExt cx="5529607" cy="3297335"/>
          </a:xfrm>
        </p:grpSpPr>
        <p:sp>
          <p:nvSpPr>
            <p:cNvPr id="50" name="직사각형 49">
              <a:extLst>
                <a:ext uri="{FF2B5EF4-FFF2-40B4-BE49-F238E27FC236}">
                  <a16:creationId xmlns:a16="http://schemas.microsoft.com/office/drawing/2014/main" id="{53E32885-BB9C-4CFF-80A5-19431B7C99D5}"/>
                </a:ext>
              </a:extLst>
            </p:cNvPr>
            <p:cNvSpPr/>
            <p:nvPr/>
          </p:nvSpPr>
          <p:spPr>
            <a:xfrm>
              <a:off x="6291200" y="3150705"/>
              <a:ext cx="1425016" cy="1808922"/>
            </a:xfrm>
            <a:prstGeom prst="rect">
              <a:avLst/>
            </a:prstGeom>
            <a:noFill/>
            <a:ln w="19050">
              <a:solidFill>
                <a:srgbClr val="7CB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SamsungOne-400" panose="020B0503030303020204" pitchFamily="34" charset="0"/>
                  <a:ea typeface="SamsungOne-400" panose="020B0503030303020204" pitchFamily="34" charset="0"/>
                </a:rPr>
                <a:t>DHT 11</a:t>
              </a:r>
              <a:endParaRPr lang="ko-KR" altLang="en-US" sz="2800" b="1" dirty="0">
                <a:solidFill>
                  <a:schemeClr val="tx1"/>
                </a:solidFill>
                <a:latin typeface="SamsungOne-400" panose="020B0503030303020204" pitchFamily="34" charset="0"/>
              </a:endParaRPr>
            </a:p>
          </p:txBody>
        </p:sp>
        <p:sp>
          <p:nvSpPr>
            <p:cNvPr id="34" name="TextBox 33">
              <a:extLst>
                <a:ext uri="{FF2B5EF4-FFF2-40B4-BE49-F238E27FC236}">
                  <a16:creationId xmlns:a16="http://schemas.microsoft.com/office/drawing/2014/main" id="{C6D71E8A-9F5E-4D19-96AE-55BD4FBE12FD}"/>
                </a:ext>
              </a:extLst>
            </p:cNvPr>
            <p:cNvSpPr txBox="1"/>
            <p:nvPr/>
          </p:nvSpPr>
          <p:spPr>
            <a:xfrm>
              <a:off x="5215852" y="5516103"/>
              <a:ext cx="659169" cy="215572"/>
            </a:xfrm>
            <a:prstGeom prst="rect">
              <a:avLst/>
            </a:prstGeom>
            <a:solidFill>
              <a:schemeClr val="bg1"/>
            </a:solidFill>
          </p:spPr>
          <p:txBody>
            <a:bodyPr wrap="square" lIns="0" tIns="0" rIns="0" bIns="0" rtlCol="0">
              <a:spAutoFit/>
            </a:bodyPr>
            <a:lstStyle/>
            <a:p>
              <a:pPr algn="ctr"/>
              <a:r>
                <a:rPr lang="en-US" altLang="ko-KR" sz="1401" b="1" dirty="0">
                  <a:latin typeface="SamsungOne-400" panose="020B0503030303020204" pitchFamily="34" charset="0"/>
                  <a:ea typeface="SamsungOne-400" panose="020B0503030303020204" pitchFamily="34" charset="0"/>
                </a:rPr>
                <a:t>GND</a:t>
              </a:r>
              <a:endParaRPr lang="ko-KR" altLang="en-US" sz="1401" b="1" dirty="0">
                <a:latin typeface="SamsungOne-400" panose="020B0503030303020204" pitchFamily="34" charset="0"/>
              </a:endParaRPr>
            </a:p>
          </p:txBody>
        </p:sp>
        <p:sp>
          <p:nvSpPr>
            <p:cNvPr id="35" name="TextBox 34">
              <a:extLst>
                <a:ext uri="{FF2B5EF4-FFF2-40B4-BE49-F238E27FC236}">
                  <a16:creationId xmlns:a16="http://schemas.microsoft.com/office/drawing/2014/main" id="{BD435C23-95AF-45B0-A141-D365BD76805F}"/>
                </a:ext>
              </a:extLst>
            </p:cNvPr>
            <p:cNvSpPr txBox="1"/>
            <p:nvPr/>
          </p:nvSpPr>
          <p:spPr>
            <a:xfrm>
              <a:off x="5581280" y="4475973"/>
              <a:ext cx="659169" cy="215572"/>
            </a:xfrm>
            <a:prstGeom prst="rect">
              <a:avLst/>
            </a:prstGeom>
            <a:solidFill>
              <a:schemeClr val="bg1"/>
            </a:solidFill>
          </p:spPr>
          <p:txBody>
            <a:bodyPr wrap="square" lIns="0" tIns="0" rIns="0" bIns="0" rtlCol="0">
              <a:spAutoFit/>
            </a:bodyPr>
            <a:lstStyle/>
            <a:p>
              <a:pPr algn="ctr"/>
              <a:r>
                <a:rPr lang="en-US" altLang="ko-KR" sz="1401" b="1" dirty="0">
                  <a:latin typeface="SamsungOne-400" panose="020B0503030303020204" pitchFamily="34" charset="0"/>
                  <a:ea typeface="SamsungOne-400" panose="020B0503030303020204" pitchFamily="34" charset="0"/>
                </a:rPr>
                <a:t>4 </a:t>
              </a:r>
              <a:r>
                <a:rPr lang="en-US" altLang="ko-KR" sz="1401" b="1" dirty="0" err="1">
                  <a:latin typeface="SamsungOne-400" panose="020B0503030303020204" pitchFamily="34" charset="0"/>
                  <a:ea typeface="SamsungOne-400" panose="020B0503030303020204" pitchFamily="34" charset="0"/>
                </a:rPr>
                <a:t>chân</a:t>
              </a:r>
              <a:endParaRPr lang="en-US" altLang="ko-KR" sz="1401" b="1" dirty="0">
                <a:latin typeface="SamsungOne-400" panose="020B0503030303020204" pitchFamily="34" charset="0"/>
                <a:ea typeface="SamsungOne-400" panose="020B0503030303020204" pitchFamily="34" charset="0"/>
              </a:endParaRPr>
            </a:p>
          </p:txBody>
        </p:sp>
        <p:sp>
          <p:nvSpPr>
            <p:cNvPr id="36" name="TextBox 35">
              <a:extLst>
                <a:ext uri="{FF2B5EF4-FFF2-40B4-BE49-F238E27FC236}">
                  <a16:creationId xmlns:a16="http://schemas.microsoft.com/office/drawing/2014/main" id="{80CFF8FE-56E4-490B-A0F0-FAAD4F6117C7}"/>
                </a:ext>
              </a:extLst>
            </p:cNvPr>
            <p:cNvSpPr txBox="1"/>
            <p:nvPr/>
          </p:nvSpPr>
          <p:spPr>
            <a:xfrm>
              <a:off x="5581280" y="3844395"/>
              <a:ext cx="659169" cy="215572"/>
            </a:xfrm>
            <a:prstGeom prst="rect">
              <a:avLst/>
            </a:prstGeom>
            <a:solidFill>
              <a:schemeClr val="bg1"/>
            </a:solidFill>
          </p:spPr>
          <p:txBody>
            <a:bodyPr wrap="square" lIns="0" tIns="0" rIns="0" bIns="0" rtlCol="0">
              <a:spAutoFit/>
            </a:bodyPr>
            <a:lstStyle/>
            <a:p>
              <a:pPr algn="ctr"/>
              <a:r>
                <a:rPr lang="en-US" altLang="ko-KR" sz="1401" b="1" dirty="0">
                  <a:latin typeface="SamsungOne-400" panose="020B0503030303020204" pitchFamily="34" charset="0"/>
                  <a:ea typeface="SamsungOne-400" panose="020B0503030303020204" pitchFamily="34" charset="0"/>
                </a:rPr>
                <a:t>2 </a:t>
              </a:r>
              <a:r>
                <a:rPr lang="en-US" altLang="ko-KR" sz="1401" b="1" dirty="0" err="1">
                  <a:latin typeface="SamsungOne-400" panose="020B0503030303020204" pitchFamily="34" charset="0"/>
                  <a:ea typeface="SamsungOne-400" panose="020B0503030303020204" pitchFamily="34" charset="0"/>
                </a:rPr>
                <a:t>chân</a:t>
              </a:r>
              <a:endParaRPr lang="en-US" altLang="ko-KR" sz="1401" b="1" dirty="0">
                <a:latin typeface="SamsungOne-400" panose="020B0503030303020204" pitchFamily="34" charset="0"/>
                <a:ea typeface="SamsungOne-400" panose="020B0503030303020204" pitchFamily="34" charset="0"/>
              </a:endParaRPr>
            </a:p>
          </p:txBody>
        </p:sp>
        <p:sp>
          <p:nvSpPr>
            <p:cNvPr id="37" name="TextBox 36">
              <a:extLst>
                <a:ext uri="{FF2B5EF4-FFF2-40B4-BE49-F238E27FC236}">
                  <a16:creationId xmlns:a16="http://schemas.microsoft.com/office/drawing/2014/main" id="{474B6025-2C75-4DB3-BD3E-D8EE616FF4F0}"/>
                </a:ext>
              </a:extLst>
            </p:cNvPr>
            <p:cNvSpPr txBox="1"/>
            <p:nvPr/>
          </p:nvSpPr>
          <p:spPr>
            <a:xfrm>
              <a:off x="4483100" y="3859864"/>
              <a:ext cx="659169" cy="215572"/>
            </a:xfrm>
            <a:prstGeom prst="rect">
              <a:avLst/>
            </a:prstGeom>
            <a:solidFill>
              <a:schemeClr val="bg1"/>
            </a:solidFill>
          </p:spPr>
          <p:txBody>
            <a:bodyPr wrap="square" lIns="0" tIns="0" rIns="0" bIns="0" rtlCol="0">
              <a:spAutoFit/>
            </a:bodyPr>
            <a:lstStyle/>
            <a:p>
              <a:pPr algn="ctr"/>
              <a:r>
                <a:rPr lang="en-US" altLang="ko-KR" sz="1401" b="1" dirty="0">
                  <a:latin typeface="SamsungOne-400" panose="020B0503030303020204" pitchFamily="34" charset="0"/>
                  <a:ea typeface="SamsungOne-400" panose="020B0503030303020204" pitchFamily="34" charset="0"/>
                </a:rPr>
                <a:t>DATA</a:t>
              </a:r>
              <a:endParaRPr lang="ko-KR" altLang="en-US" sz="1401" b="1" dirty="0">
                <a:latin typeface="SamsungOne-400" panose="020B0503030303020204" pitchFamily="34" charset="0"/>
              </a:endParaRPr>
            </a:p>
          </p:txBody>
        </p:sp>
        <p:sp>
          <p:nvSpPr>
            <p:cNvPr id="38" name="TextBox 37">
              <a:extLst>
                <a:ext uri="{FF2B5EF4-FFF2-40B4-BE49-F238E27FC236}">
                  <a16:creationId xmlns:a16="http://schemas.microsoft.com/office/drawing/2014/main" id="{D4EF38B5-D966-4CF8-A028-3CAAE0CCA216}"/>
                </a:ext>
              </a:extLst>
            </p:cNvPr>
            <p:cNvSpPr txBox="1"/>
            <p:nvPr/>
          </p:nvSpPr>
          <p:spPr>
            <a:xfrm>
              <a:off x="4493598" y="3843304"/>
              <a:ext cx="659169" cy="215572"/>
            </a:xfrm>
            <a:prstGeom prst="rect">
              <a:avLst/>
            </a:prstGeom>
            <a:solidFill>
              <a:schemeClr val="bg1"/>
            </a:solidFill>
          </p:spPr>
          <p:txBody>
            <a:bodyPr wrap="square" lIns="0" tIns="0" rIns="0" bIns="0" rtlCol="0">
              <a:spAutoFit/>
            </a:bodyPr>
            <a:lstStyle/>
            <a:p>
              <a:pPr algn="ctr"/>
              <a:r>
                <a:rPr lang="en-US" altLang="ko-KR" sz="1401" b="1" dirty="0">
                  <a:latin typeface="SamsungOne-400" panose="020B0503030303020204" pitchFamily="34" charset="0"/>
                  <a:ea typeface="SamsungOne-400" panose="020B0503030303020204" pitchFamily="34" charset="0"/>
                </a:rPr>
                <a:t>DATA</a:t>
              </a:r>
              <a:endParaRPr lang="ko-KR" altLang="en-US" sz="1401" b="1" dirty="0">
                <a:latin typeface="SamsungOne-400" panose="020B0503030303020204" pitchFamily="34" charset="0"/>
              </a:endParaRPr>
            </a:p>
          </p:txBody>
        </p:sp>
        <p:sp>
          <p:nvSpPr>
            <p:cNvPr id="44" name="TextBox 43">
              <a:extLst>
                <a:ext uri="{FF2B5EF4-FFF2-40B4-BE49-F238E27FC236}">
                  <a16:creationId xmlns:a16="http://schemas.microsoft.com/office/drawing/2014/main" id="{F4934224-DDA4-442C-8B9A-E244F08726E7}"/>
                </a:ext>
              </a:extLst>
            </p:cNvPr>
            <p:cNvSpPr txBox="1"/>
            <p:nvPr/>
          </p:nvSpPr>
          <p:spPr>
            <a:xfrm>
              <a:off x="4483100" y="3826742"/>
              <a:ext cx="659169" cy="215572"/>
            </a:xfrm>
            <a:prstGeom prst="rect">
              <a:avLst/>
            </a:prstGeom>
            <a:solidFill>
              <a:schemeClr val="bg1"/>
            </a:solidFill>
          </p:spPr>
          <p:txBody>
            <a:bodyPr wrap="square" lIns="0" tIns="0" rIns="0" bIns="0" rtlCol="0">
              <a:spAutoFit/>
            </a:bodyPr>
            <a:lstStyle/>
            <a:p>
              <a:pPr algn="ctr"/>
              <a:r>
                <a:rPr lang="en-US" altLang="ko-KR" sz="1401" b="1" dirty="0">
                  <a:latin typeface="SamsungOne-400" panose="020B0503030303020204" pitchFamily="34" charset="0"/>
                  <a:ea typeface="SamsungOne-400" panose="020B0503030303020204" pitchFamily="34" charset="0"/>
                </a:rPr>
                <a:t>DATA</a:t>
              </a:r>
              <a:endParaRPr lang="ko-KR" altLang="en-US" sz="1401" b="1" dirty="0">
                <a:latin typeface="SamsungOne-400" panose="020B0503030303020204" pitchFamily="34" charset="0"/>
              </a:endParaRPr>
            </a:p>
          </p:txBody>
        </p:sp>
        <p:sp>
          <p:nvSpPr>
            <p:cNvPr id="45" name="TextBox 44">
              <a:extLst>
                <a:ext uri="{FF2B5EF4-FFF2-40B4-BE49-F238E27FC236}">
                  <a16:creationId xmlns:a16="http://schemas.microsoft.com/office/drawing/2014/main" id="{12A4F039-2905-4A6A-BA5F-D8E6D3765C29}"/>
                </a:ext>
              </a:extLst>
            </p:cNvPr>
            <p:cNvSpPr txBox="1"/>
            <p:nvPr/>
          </p:nvSpPr>
          <p:spPr>
            <a:xfrm>
              <a:off x="4556682" y="3231651"/>
              <a:ext cx="659169" cy="215572"/>
            </a:xfrm>
            <a:prstGeom prst="rect">
              <a:avLst/>
            </a:prstGeom>
            <a:solidFill>
              <a:schemeClr val="bg1"/>
            </a:solidFill>
          </p:spPr>
          <p:txBody>
            <a:bodyPr wrap="square" lIns="0" tIns="0" rIns="0" bIns="0" rtlCol="0">
              <a:spAutoFit/>
            </a:bodyPr>
            <a:lstStyle/>
            <a:p>
              <a:r>
                <a:rPr lang="en-US" altLang="ko-KR" sz="1401" b="1" dirty="0">
                  <a:latin typeface="SamsungOne-400" panose="020B0503030303020204" pitchFamily="34" charset="0"/>
                  <a:ea typeface="SamsungOne-400" panose="020B0503030303020204" pitchFamily="34" charset="0"/>
                </a:rPr>
                <a:t>5K</a:t>
              </a:r>
              <a:endParaRPr lang="ko-KR" altLang="en-US" sz="1401" b="1" dirty="0">
                <a:latin typeface="SamsungOne-400" panose="020B0503030303020204" pitchFamily="34" charset="0"/>
              </a:endParaRPr>
            </a:p>
          </p:txBody>
        </p:sp>
        <p:sp>
          <p:nvSpPr>
            <p:cNvPr id="47" name="TextBox 46">
              <a:extLst>
                <a:ext uri="{FF2B5EF4-FFF2-40B4-BE49-F238E27FC236}">
                  <a16:creationId xmlns:a16="http://schemas.microsoft.com/office/drawing/2014/main" id="{521DCA8E-4682-4057-A67B-36F858C8D0D8}"/>
                </a:ext>
              </a:extLst>
            </p:cNvPr>
            <p:cNvSpPr txBox="1"/>
            <p:nvPr/>
          </p:nvSpPr>
          <p:spPr>
            <a:xfrm>
              <a:off x="5581280" y="3234475"/>
              <a:ext cx="659169" cy="215572"/>
            </a:xfrm>
            <a:prstGeom prst="rect">
              <a:avLst/>
            </a:prstGeom>
            <a:solidFill>
              <a:schemeClr val="bg1"/>
            </a:solidFill>
          </p:spPr>
          <p:txBody>
            <a:bodyPr wrap="square" lIns="0" tIns="0" rIns="0" bIns="0" rtlCol="0">
              <a:spAutoFit/>
            </a:bodyPr>
            <a:lstStyle/>
            <a:p>
              <a:pPr algn="ctr"/>
              <a:r>
                <a:rPr lang="en-US" altLang="ko-KR" sz="1401" b="1" dirty="0">
                  <a:latin typeface="SamsungOne-400" panose="020B0503030303020204" pitchFamily="34" charset="0"/>
                  <a:ea typeface="SamsungOne-400" panose="020B0503030303020204" pitchFamily="34" charset="0"/>
                </a:rPr>
                <a:t>1 </a:t>
              </a:r>
              <a:r>
                <a:rPr lang="en-US" altLang="ko-KR" sz="1401" b="1" dirty="0" err="1">
                  <a:latin typeface="SamsungOne-400" panose="020B0503030303020204" pitchFamily="34" charset="0"/>
                  <a:ea typeface="SamsungOne-400" panose="020B0503030303020204" pitchFamily="34" charset="0"/>
                </a:rPr>
                <a:t>chân</a:t>
              </a:r>
              <a:endParaRPr lang="en-US" altLang="ko-KR" sz="1401" b="1" dirty="0">
                <a:latin typeface="SamsungOne-400" panose="020B0503030303020204" pitchFamily="34" charset="0"/>
                <a:ea typeface="SamsungOne-400" panose="020B0503030303020204" pitchFamily="34" charset="0"/>
              </a:endParaRPr>
            </a:p>
          </p:txBody>
        </p:sp>
        <p:sp>
          <p:nvSpPr>
            <p:cNvPr id="48" name="TextBox 47">
              <a:extLst>
                <a:ext uri="{FF2B5EF4-FFF2-40B4-BE49-F238E27FC236}">
                  <a16:creationId xmlns:a16="http://schemas.microsoft.com/office/drawing/2014/main" id="{E79CC03C-BE1F-4D12-BD0C-C0E03295034A}"/>
                </a:ext>
              </a:extLst>
            </p:cNvPr>
            <p:cNvSpPr txBox="1"/>
            <p:nvPr/>
          </p:nvSpPr>
          <p:spPr>
            <a:xfrm>
              <a:off x="5152767" y="2434340"/>
              <a:ext cx="659169" cy="215572"/>
            </a:xfrm>
            <a:prstGeom prst="rect">
              <a:avLst/>
            </a:prstGeom>
            <a:solidFill>
              <a:schemeClr val="bg1"/>
            </a:solidFill>
          </p:spPr>
          <p:txBody>
            <a:bodyPr wrap="square" lIns="0" tIns="0" rIns="0" bIns="0" rtlCol="0">
              <a:spAutoFit/>
            </a:bodyPr>
            <a:lstStyle/>
            <a:p>
              <a:pPr algn="ctr"/>
              <a:r>
                <a:rPr lang="en-US" altLang="ko-KR" sz="1401" b="1" dirty="0">
                  <a:latin typeface="SamsungOne-400" panose="020B0503030303020204" pitchFamily="34" charset="0"/>
                  <a:ea typeface="SamsungOne-400" panose="020B0503030303020204" pitchFamily="34" charset="0"/>
                </a:rPr>
                <a:t>VDD</a:t>
              </a:r>
              <a:endParaRPr lang="ko-KR" altLang="en-US" sz="1401" b="1" dirty="0">
                <a:latin typeface="SamsungOne-400" panose="020B0503030303020204" pitchFamily="34" charset="0"/>
              </a:endParaRPr>
            </a:p>
          </p:txBody>
        </p:sp>
        <p:sp>
          <p:nvSpPr>
            <p:cNvPr id="49" name="TextBox 48">
              <a:extLst>
                <a:ext uri="{FF2B5EF4-FFF2-40B4-BE49-F238E27FC236}">
                  <a16:creationId xmlns:a16="http://schemas.microsoft.com/office/drawing/2014/main" id="{05F39DDC-F74B-4CC2-9F20-419CA0CD7C93}"/>
                </a:ext>
              </a:extLst>
            </p:cNvPr>
            <p:cNvSpPr txBox="1"/>
            <p:nvPr/>
          </p:nvSpPr>
          <p:spPr>
            <a:xfrm>
              <a:off x="4064582" y="2434340"/>
              <a:ext cx="659169" cy="215572"/>
            </a:xfrm>
            <a:prstGeom prst="rect">
              <a:avLst/>
            </a:prstGeom>
            <a:solidFill>
              <a:schemeClr val="bg1"/>
            </a:solidFill>
          </p:spPr>
          <p:txBody>
            <a:bodyPr wrap="square" lIns="0" tIns="0" rIns="0" bIns="0" rtlCol="0">
              <a:spAutoFit/>
            </a:bodyPr>
            <a:lstStyle/>
            <a:p>
              <a:pPr algn="ctr"/>
              <a:r>
                <a:rPr lang="en-US" altLang="ko-KR" sz="1401" b="1" dirty="0">
                  <a:latin typeface="SamsungOne-400" panose="020B0503030303020204" pitchFamily="34" charset="0"/>
                  <a:ea typeface="SamsungOne-400" panose="020B0503030303020204" pitchFamily="34" charset="0"/>
                </a:rPr>
                <a:t>VDD</a:t>
              </a:r>
              <a:endParaRPr lang="ko-KR" altLang="en-US" sz="1401" b="1" dirty="0">
                <a:latin typeface="SamsungOne-400" panose="020B0503030303020204" pitchFamily="34" charset="0"/>
              </a:endParaRPr>
            </a:p>
          </p:txBody>
        </p:sp>
        <p:sp>
          <p:nvSpPr>
            <p:cNvPr id="3" name="직사각형 2">
              <a:extLst>
                <a:ext uri="{FF2B5EF4-FFF2-40B4-BE49-F238E27FC236}">
                  <a16:creationId xmlns:a16="http://schemas.microsoft.com/office/drawing/2014/main" id="{E1C37BB6-4539-4850-BBD8-081CBA5F3581}"/>
                </a:ext>
              </a:extLst>
            </p:cNvPr>
            <p:cNvSpPr/>
            <p:nvPr/>
          </p:nvSpPr>
          <p:spPr>
            <a:xfrm>
              <a:off x="2186609" y="2723322"/>
              <a:ext cx="1367969" cy="27927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SamsungOne-400" panose="020B0503030303020204" pitchFamily="34" charset="0"/>
                  <a:ea typeface="SamsungOne-400" panose="020B0503030303020204" pitchFamily="34" charset="0"/>
                </a:rPr>
                <a:t>MCU</a:t>
              </a:r>
              <a:endParaRPr lang="ko-KR" altLang="en-US" sz="2800" b="1" dirty="0">
                <a:solidFill>
                  <a:schemeClr val="tx1"/>
                </a:solidFill>
                <a:latin typeface="SamsungOne-400" panose="020B0503030303020204" pitchFamily="34" charset="0"/>
              </a:endParaRPr>
            </a:p>
          </p:txBody>
        </p:sp>
        <p:cxnSp>
          <p:nvCxnSpPr>
            <p:cNvPr id="9" name="직선 화살표 연결선 8">
              <a:extLst>
                <a:ext uri="{FF2B5EF4-FFF2-40B4-BE49-F238E27FC236}">
                  <a16:creationId xmlns:a16="http://schemas.microsoft.com/office/drawing/2014/main" id="{7CA50CFE-7919-49C9-BA8D-EE0456070E84}"/>
                </a:ext>
              </a:extLst>
            </p:cNvPr>
            <p:cNvCxnSpPr/>
            <p:nvPr/>
          </p:nvCxnSpPr>
          <p:spPr>
            <a:xfrm>
              <a:off x="3697357" y="4105127"/>
              <a:ext cx="2543088"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A0BE487E-9F72-4B1C-B328-097980D0C023}"/>
                </a:ext>
              </a:extLst>
            </p:cNvPr>
            <p:cNvCxnSpPr/>
            <p:nvPr/>
          </p:nvCxnSpPr>
          <p:spPr>
            <a:xfrm rot="5400000">
              <a:off x="5481427" y="4706330"/>
              <a:ext cx="824686" cy="794861"/>
            </a:xfrm>
            <a:prstGeom prst="bentConnector3">
              <a:avLst>
                <a:gd name="adj1" fmla="val 179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920DB87-23B2-4929-B110-B33E97645BFF}"/>
                </a:ext>
              </a:extLst>
            </p:cNvPr>
            <p:cNvCxnSpPr>
              <a:cxnSpLocks/>
            </p:cNvCxnSpPr>
            <p:nvPr/>
          </p:nvCxnSpPr>
          <p:spPr>
            <a:xfrm>
              <a:off x="5426889" y="5516103"/>
              <a:ext cx="1834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6864C60A-11F3-4B37-B4A9-8BBE1C87E7FF}"/>
                </a:ext>
              </a:extLst>
            </p:cNvPr>
            <p:cNvCxnSpPr>
              <a:cxnSpLocks/>
            </p:cNvCxnSpPr>
            <p:nvPr/>
          </p:nvCxnSpPr>
          <p:spPr>
            <a:xfrm>
              <a:off x="5412250" y="2672644"/>
              <a:ext cx="1834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367E9F86-0CDB-464A-AA5E-E5304E4B5ED1}"/>
                </a:ext>
              </a:extLst>
            </p:cNvPr>
            <p:cNvCxnSpPr>
              <a:cxnSpLocks/>
            </p:cNvCxnSpPr>
            <p:nvPr/>
          </p:nvCxnSpPr>
          <p:spPr>
            <a:xfrm>
              <a:off x="4299682" y="2672644"/>
              <a:ext cx="1834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B75EE1C2-629F-4F23-B6FF-01382F1436C5}"/>
                </a:ext>
              </a:extLst>
            </p:cNvPr>
            <p:cNvCxnSpPr/>
            <p:nvPr/>
          </p:nvCxnSpPr>
          <p:spPr>
            <a:xfrm flipV="1">
              <a:off x="4411980" y="2672644"/>
              <a:ext cx="0" cy="1432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48CB3CBF-7255-4354-B1D2-173B3ECD2857}"/>
                </a:ext>
              </a:extLst>
            </p:cNvPr>
            <p:cNvCxnSpPr/>
            <p:nvPr/>
          </p:nvCxnSpPr>
          <p:spPr>
            <a:xfrm rot="10800000">
              <a:off x="5496340" y="2672644"/>
              <a:ext cx="794861" cy="774452"/>
            </a:xfrm>
            <a:prstGeom prst="bentConnector3">
              <a:avLst>
                <a:gd name="adj1" fmla="val 96974"/>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9B1D0B4-DC31-4A4D-9F2D-B6541DCBA379}"/>
                </a:ext>
              </a:extLst>
            </p:cNvPr>
            <p:cNvSpPr/>
            <p:nvPr/>
          </p:nvSpPr>
          <p:spPr>
            <a:xfrm>
              <a:off x="4340861" y="3161355"/>
              <a:ext cx="121875" cy="332119"/>
            </a:xfrm>
            <a:prstGeom prst="rect">
              <a:avLst/>
            </a:prstGeom>
            <a:solidFill>
              <a:schemeClr val="tx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799"/>
            </a:p>
          </p:txBody>
        </p:sp>
      </p:grpSp>
      <p:grpSp>
        <p:nvGrpSpPr>
          <p:cNvPr id="28" name="그룹 27"/>
          <p:cNvGrpSpPr/>
          <p:nvPr/>
        </p:nvGrpSpPr>
        <p:grpSpPr>
          <a:xfrm>
            <a:off x="416136" y="436183"/>
            <a:ext cx="9051872" cy="276871"/>
            <a:chOff x="416136" y="436183"/>
            <a:chExt cx="9051872" cy="276871"/>
          </a:xfrm>
        </p:grpSpPr>
        <p:sp>
          <p:nvSpPr>
            <p:cNvPr id="29" name="직사각형 28">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30"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spTree>
    <p:extLst>
      <p:ext uri="{BB962C8B-B14F-4D97-AF65-F5344CB8AC3E}">
        <p14:creationId xmlns:p14="http://schemas.microsoft.com/office/powerpoint/2010/main" val="2798222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C3D424AD-4164-45EC-A247-F5A8077B556B}"/>
              </a:ext>
            </a:extLst>
          </p:cNvPr>
          <p:cNvSpPr/>
          <p:nvPr/>
        </p:nvSpPr>
        <p:spPr>
          <a:xfrm>
            <a:off x="580400" y="15610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DHT11/22 -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75F0CAE9-AC92-4F9E-8D12-01B68E4E54DD}"/>
              </a:ext>
            </a:extLst>
          </p:cNvPr>
          <p:cNvSpPr/>
          <p:nvPr/>
        </p:nvSpPr>
        <p:spPr>
          <a:xfrm>
            <a:off x="712189" y="1791154"/>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Toàn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tiến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DHT22</a:t>
            </a:r>
          </a:p>
        </p:txBody>
      </p:sp>
      <p:grpSp>
        <p:nvGrpSpPr>
          <p:cNvPr id="58" name="그룹 57"/>
          <p:cNvGrpSpPr/>
          <p:nvPr/>
        </p:nvGrpSpPr>
        <p:grpSpPr>
          <a:xfrm>
            <a:off x="416136" y="436183"/>
            <a:ext cx="9051872" cy="276871"/>
            <a:chOff x="416136" y="436183"/>
            <a:chExt cx="9051872" cy="276871"/>
          </a:xfrm>
        </p:grpSpPr>
        <p:sp>
          <p:nvSpPr>
            <p:cNvPr id="88" name="직사각형 87">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89"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grpSp>
        <p:nvGrpSpPr>
          <p:cNvPr id="2" name="그룹 67">
            <a:extLst>
              <a:ext uri="{FF2B5EF4-FFF2-40B4-BE49-F238E27FC236}">
                <a16:creationId xmlns:a16="http://schemas.microsoft.com/office/drawing/2014/main" id="{0AFAD9F7-8506-C945-7D98-B1F6A386EEA7}"/>
              </a:ext>
            </a:extLst>
          </p:cNvPr>
          <p:cNvGrpSpPr/>
          <p:nvPr/>
        </p:nvGrpSpPr>
        <p:grpSpPr>
          <a:xfrm>
            <a:off x="673504" y="2784244"/>
            <a:ext cx="8432963" cy="2809043"/>
            <a:chOff x="731229" y="3262069"/>
            <a:chExt cx="8432963" cy="2809043"/>
          </a:xfrm>
        </p:grpSpPr>
        <p:grpSp>
          <p:nvGrpSpPr>
            <p:cNvPr id="3" name="그룹 66">
              <a:extLst>
                <a:ext uri="{FF2B5EF4-FFF2-40B4-BE49-F238E27FC236}">
                  <a16:creationId xmlns:a16="http://schemas.microsoft.com/office/drawing/2014/main" id="{AC7539EB-5DD4-3D27-3459-53B328918F06}"/>
                </a:ext>
              </a:extLst>
            </p:cNvPr>
            <p:cNvGrpSpPr/>
            <p:nvPr/>
          </p:nvGrpSpPr>
          <p:grpSpPr>
            <a:xfrm>
              <a:off x="731229" y="3262069"/>
              <a:ext cx="8432963" cy="1986939"/>
              <a:chOff x="731229" y="3262069"/>
              <a:chExt cx="8432963" cy="1986939"/>
            </a:xfrm>
          </p:grpSpPr>
          <p:grpSp>
            <p:nvGrpSpPr>
              <p:cNvPr id="9" name="그룹 6">
                <a:extLst>
                  <a:ext uri="{FF2B5EF4-FFF2-40B4-BE49-F238E27FC236}">
                    <a16:creationId xmlns:a16="http://schemas.microsoft.com/office/drawing/2014/main" id="{26C42C0F-0168-6672-8263-1B5D2642A03B}"/>
                  </a:ext>
                </a:extLst>
              </p:cNvPr>
              <p:cNvGrpSpPr/>
              <p:nvPr/>
            </p:nvGrpSpPr>
            <p:grpSpPr>
              <a:xfrm>
                <a:off x="1204546" y="3279531"/>
                <a:ext cx="7693269" cy="1969477"/>
                <a:chOff x="1204546" y="3279531"/>
                <a:chExt cx="7693269" cy="1969477"/>
              </a:xfrm>
            </p:grpSpPr>
            <p:sp>
              <p:nvSpPr>
                <p:cNvPr id="59" name="자유형 2">
                  <a:extLst>
                    <a:ext uri="{FF2B5EF4-FFF2-40B4-BE49-F238E27FC236}">
                      <a16:creationId xmlns:a16="http://schemas.microsoft.com/office/drawing/2014/main" id="{2A83139C-5948-92FC-261A-10CD0AEF0102}"/>
                    </a:ext>
                  </a:extLst>
                </p:cNvPr>
                <p:cNvSpPr/>
                <p:nvPr/>
              </p:nvSpPr>
              <p:spPr>
                <a:xfrm>
                  <a:off x="1204546" y="3903784"/>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자유형 24">
                  <a:extLst>
                    <a:ext uri="{FF2B5EF4-FFF2-40B4-BE49-F238E27FC236}">
                      <a16:creationId xmlns:a16="http://schemas.microsoft.com/office/drawing/2014/main" id="{E66BCE6C-1FB2-3E32-C86F-E6777248A5B1}"/>
                    </a:ext>
                  </a:extLst>
                </p:cNvPr>
                <p:cNvSpPr/>
                <p:nvPr/>
              </p:nvSpPr>
              <p:spPr>
                <a:xfrm>
                  <a:off x="1204546" y="4501662"/>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자유형 5">
                  <a:extLst>
                    <a:ext uri="{FF2B5EF4-FFF2-40B4-BE49-F238E27FC236}">
                      <a16:creationId xmlns:a16="http://schemas.microsoft.com/office/drawing/2014/main" id="{A01F23BD-E326-0006-8255-333702C4FE1C}"/>
                    </a:ext>
                  </a:extLst>
                </p:cNvPr>
                <p:cNvSpPr/>
                <p:nvPr/>
              </p:nvSpPr>
              <p:spPr>
                <a:xfrm>
                  <a:off x="1441938"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자유형 26">
                  <a:extLst>
                    <a:ext uri="{FF2B5EF4-FFF2-40B4-BE49-F238E27FC236}">
                      <a16:creationId xmlns:a16="http://schemas.microsoft.com/office/drawing/2014/main" id="{EBF37B5D-938A-DD5E-3450-C54F8E9D9716}"/>
                    </a:ext>
                  </a:extLst>
                </p:cNvPr>
                <p:cNvSpPr/>
                <p:nvPr/>
              </p:nvSpPr>
              <p:spPr>
                <a:xfrm>
                  <a:off x="214532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자유형 27">
                  <a:extLst>
                    <a:ext uri="{FF2B5EF4-FFF2-40B4-BE49-F238E27FC236}">
                      <a16:creationId xmlns:a16="http://schemas.microsoft.com/office/drawing/2014/main" id="{7C52405E-68F8-7C86-E0F6-4181A6CEE5DF}"/>
                    </a:ext>
                  </a:extLst>
                </p:cNvPr>
                <p:cNvSpPr/>
                <p:nvPr/>
              </p:nvSpPr>
              <p:spPr>
                <a:xfrm>
                  <a:off x="305972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자유형 28">
                  <a:extLst>
                    <a:ext uri="{FF2B5EF4-FFF2-40B4-BE49-F238E27FC236}">
                      <a16:creationId xmlns:a16="http://schemas.microsoft.com/office/drawing/2014/main" id="{6CA1ADCE-D6ED-3ACA-8016-5AA56C0973B2}"/>
                    </a:ext>
                  </a:extLst>
                </p:cNvPr>
                <p:cNvSpPr/>
                <p:nvPr/>
              </p:nvSpPr>
              <p:spPr>
                <a:xfrm>
                  <a:off x="3727938"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자유형 29">
                  <a:extLst>
                    <a:ext uri="{FF2B5EF4-FFF2-40B4-BE49-F238E27FC236}">
                      <a16:creationId xmlns:a16="http://schemas.microsoft.com/office/drawing/2014/main" id="{2B5704E1-381E-3FED-E0BF-00C0188D21D0}"/>
                    </a:ext>
                  </a:extLst>
                </p:cNvPr>
                <p:cNvSpPr/>
                <p:nvPr/>
              </p:nvSpPr>
              <p:spPr>
                <a:xfrm>
                  <a:off x="454562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자유형 30">
                  <a:extLst>
                    <a:ext uri="{FF2B5EF4-FFF2-40B4-BE49-F238E27FC236}">
                      <a16:creationId xmlns:a16="http://schemas.microsoft.com/office/drawing/2014/main" id="{75C1845D-B9A3-FFD1-E828-EC6340BB67AE}"/>
                    </a:ext>
                  </a:extLst>
                </p:cNvPr>
                <p:cNvSpPr/>
                <p:nvPr/>
              </p:nvSpPr>
              <p:spPr>
                <a:xfrm>
                  <a:off x="5706206"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자유형 31">
                  <a:extLst>
                    <a:ext uri="{FF2B5EF4-FFF2-40B4-BE49-F238E27FC236}">
                      <a16:creationId xmlns:a16="http://schemas.microsoft.com/office/drawing/2014/main" id="{EA9A9AB4-D04D-907C-2840-092D143062CF}"/>
                    </a:ext>
                  </a:extLst>
                </p:cNvPr>
                <p:cNvSpPr/>
                <p:nvPr/>
              </p:nvSpPr>
              <p:spPr>
                <a:xfrm>
                  <a:off x="7323991"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자유형 32">
                  <a:extLst>
                    <a:ext uri="{FF2B5EF4-FFF2-40B4-BE49-F238E27FC236}">
                      <a16:creationId xmlns:a16="http://schemas.microsoft.com/office/drawing/2014/main" id="{50D051FF-BF99-5A7A-D658-6858EDBCD38A}"/>
                    </a:ext>
                  </a:extLst>
                </p:cNvPr>
                <p:cNvSpPr/>
                <p:nvPr/>
              </p:nvSpPr>
              <p:spPr>
                <a:xfrm>
                  <a:off x="7904283"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직사각형 33">
                <a:extLst>
                  <a:ext uri="{FF2B5EF4-FFF2-40B4-BE49-F238E27FC236}">
                    <a16:creationId xmlns:a16="http://schemas.microsoft.com/office/drawing/2014/main" id="{DF10DAC4-293F-A507-6193-83688C5EA62F}"/>
                  </a:ext>
                </a:extLst>
              </p:cNvPr>
              <p:cNvSpPr/>
              <p:nvPr/>
            </p:nvSpPr>
            <p:spPr>
              <a:xfrm>
                <a:off x="731229" y="3811451"/>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VCC</a:t>
                </a:r>
              </a:p>
            </p:txBody>
          </p:sp>
          <p:sp>
            <p:nvSpPr>
              <p:cNvPr id="11" name="직사각형 34">
                <a:extLst>
                  <a:ext uri="{FF2B5EF4-FFF2-40B4-BE49-F238E27FC236}">
                    <a16:creationId xmlns:a16="http://schemas.microsoft.com/office/drawing/2014/main" id="{9A5A7329-37CC-816F-149C-8CF802937CD3}"/>
                  </a:ext>
                </a:extLst>
              </p:cNvPr>
              <p:cNvSpPr/>
              <p:nvPr/>
            </p:nvSpPr>
            <p:spPr>
              <a:xfrm>
                <a:off x="731229" y="4418121"/>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GND</a:t>
                </a:r>
              </a:p>
            </p:txBody>
          </p:sp>
          <p:sp>
            <p:nvSpPr>
              <p:cNvPr id="12" name="직사각형 35">
                <a:extLst>
                  <a:ext uri="{FF2B5EF4-FFF2-40B4-BE49-F238E27FC236}">
                    <a16:creationId xmlns:a16="http://schemas.microsoft.com/office/drawing/2014/main" id="{83FC24D0-B619-8C8C-6BC0-B0A76AD2AB91}"/>
                  </a:ext>
                </a:extLst>
              </p:cNvPr>
              <p:cNvSpPr/>
              <p:nvPr/>
            </p:nvSpPr>
            <p:spPr>
              <a:xfrm>
                <a:off x="2231483" y="3262069"/>
                <a:ext cx="912932"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dirty="0">
                    <a:solidFill>
                      <a:prstClr val="black">
                        <a:lumMod val="85000"/>
                        <a:lumOff val="15000"/>
                      </a:prstClr>
                    </a:solidFill>
                    <a:latin typeface="Arial" panose="020B0503030303020204" pitchFamily="34" charset="0"/>
                    <a:ea typeface="SamsungOne-400" panose="020B0503030303020204" pitchFamily="34" charset="0"/>
                  </a:rPr>
                  <a:t>Máy chủ nâng lên và chờ phản hồi của cảm biến</a:t>
                </a:r>
              </a:p>
            </p:txBody>
          </p:sp>
          <p:sp>
            <p:nvSpPr>
              <p:cNvPr id="13" name="직사각형 36">
                <a:extLst>
                  <a:ext uri="{FF2B5EF4-FFF2-40B4-BE49-F238E27FC236}">
                    <a16:creationId xmlns:a16="http://schemas.microsoft.com/office/drawing/2014/main" id="{892F8DFD-5260-FA19-FFD2-E21620A3B966}"/>
                  </a:ext>
                </a:extLst>
              </p:cNvPr>
              <p:cNvSpPr/>
              <p:nvPr/>
            </p:nvSpPr>
            <p:spPr>
              <a:xfrm>
                <a:off x="3788623" y="3262069"/>
                <a:ext cx="75118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Cảm biến nâng lên, sẵn sàng xuất tín hiệu</a:t>
                </a:r>
              </a:p>
            </p:txBody>
          </p:sp>
          <p:sp>
            <p:nvSpPr>
              <p:cNvPr id="14" name="직사각형 37">
                <a:extLst>
                  <a:ext uri="{FF2B5EF4-FFF2-40B4-BE49-F238E27FC236}">
                    <a16:creationId xmlns:a16="http://schemas.microsoft.com/office/drawing/2014/main" id="{C8CFD1C0-DA36-6F96-0CBA-EDC2970B4631}"/>
                  </a:ext>
                </a:extLst>
              </p:cNvPr>
              <p:cNvSpPr/>
              <p:nvPr/>
            </p:nvSpPr>
            <p:spPr>
              <a:xfrm>
                <a:off x="4789741" y="3326369"/>
                <a:ext cx="86091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Cảm biến xuất dữ liệu 1 bit “0”</a:t>
                </a:r>
              </a:p>
            </p:txBody>
          </p:sp>
          <p:sp>
            <p:nvSpPr>
              <p:cNvPr id="15" name="직사각형 38">
                <a:extLst>
                  <a:ext uri="{FF2B5EF4-FFF2-40B4-BE49-F238E27FC236}">
                    <a16:creationId xmlns:a16="http://schemas.microsoft.com/office/drawing/2014/main" id="{4D821D53-7A4C-BFAA-E735-D7A63DB31617}"/>
                  </a:ext>
                </a:extLst>
              </p:cNvPr>
              <p:cNvSpPr/>
              <p:nvPr/>
            </p:nvSpPr>
            <p:spPr>
              <a:xfrm>
                <a:off x="5823794" y="3326369"/>
                <a:ext cx="123383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Cảm biến xuất dữ liệu 1 bit “1”</a:t>
                </a:r>
              </a:p>
            </p:txBody>
          </p:sp>
          <p:sp>
            <p:nvSpPr>
              <p:cNvPr id="16" name="직사각형 39">
                <a:extLst>
                  <a:ext uri="{FF2B5EF4-FFF2-40B4-BE49-F238E27FC236}">
                    <a16:creationId xmlns:a16="http://schemas.microsoft.com/office/drawing/2014/main" id="{C5857A19-8576-5743-D2AA-84B4F1537D03}"/>
                  </a:ext>
                </a:extLst>
              </p:cNvPr>
              <p:cNvSpPr/>
              <p:nvPr/>
            </p:nvSpPr>
            <p:spPr>
              <a:xfrm>
                <a:off x="7986755" y="3323171"/>
                <a:ext cx="117743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Kết thúc truyền dữ liệu, RL nâng lên</a:t>
                </a:r>
              </a:p>
            </p:txBody>
          </p:sp>
          <p:sp>
            <p:nvSpPr>
              <p:cNvPr id="17" name="직사각형 40">
                <a:extLst>
                  <a:ext uri="{FF2B5EF4-FFF2-40B4-BE49-F238E27FC236}">
                    <a16:creationId xmlns:a16="http://schemas.microsoft.com/office/drawing/2014/main" id="{3D1E4323-A772-193F-A6CE-A245C8D9A43E}"/>
                  </a:ext>
                </a:extLst>
              </p:cNvPr>
              <p:cNvSpPr/>
              <p:nvPr/>
            </p:nvSpPr>
            <p:spPr>
              <a:xfrm>
                <a:off x="1506588" y="4691815"/>
                <a:ext cx="58299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dirty="0">
                    <a:solidFill>
                      <a:prstClr val="black">
                        <a:lumMod val="85000"/>
                        <a:lumOff val="15000"/>
                      </a:prstClr>
                    </a:solidFill>
                    <a:latin typeface="Arial" panose="020B0503030303020204" pitchFamily="34" charset="0"/>
                    <a:ea typeface="SamsungOne-400" panose="020B0503030303020204" pitchFamily="34" charset="0"/>
                  </a:rPr>
                  <a:t>Máy chủ gửi tín hiệu khởi động</a:t>
                </a:r>
              </a:p>
            </p:txBody>
          </p:sp>
          <p:sp>
            <p:nvSpPr>
              <p:cNvPr id="18" name="직사각형 41">
                <a:extLst>
                  <a:ext uri="{FF2B5EF4-FFF2-40B4-BE49-F238E27FC236}">
                    <a16:creationId xmlns:a16="http://schemas.microsoft.com/office/drawing/2014/main" id="{DF650161-0AF8-4829-5605-B295EF8271AB}"/>
                  </a:ext>
                </a:extLst>
              </p:cNvPr>
              <p:cNvSpPr/>
              <p:nvPr/>
            </p:nvSpPr>
            <p:spPr>
              <a:xfrm>
                <a:off x="3141863" y="4655458"/>
                <a:ext cx="53332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Cảm biến gửi phản hồi</a:t>
                </a:r>
              </a:p>
            </p:txBody>
          </p:sp>
          <p:sp>
            <p:nvSpPr>
              <p:cNvPr id="19" name="직사각형 42">
                <a:extLst>
                  <a:ext uri="{FF2B5EF4-FFF2-40B4-BE49-F238E27FC236}">
                    <a16:creationId xmlns:a16="http://schemas.microsoft.com/office/drawing/2014/main" id="{ABB8F213-72A3-00DE-0C85-C57BE1166616}"/>
                  </a:ext>
                </a:extLst>
              </p:cNvPr>
              <p:cNvSpPr/>
              <p:nvPr/>
            </p:nvSpPr>
            <p:spPr>
              <a:xfrm>
                <a:off x="4769211" y="4904779"/>
                <a:ext cx="202607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Cảm biến xuất dữ liệu thay thế “0” và “1” theo giá trị thực</a:t>
                </a:r>
              </a:p>
            </p:txBody>
          </p:sp>
          <p:sp>
            <p:nvSpPr>
              <p:cNvPr id="20" name="직사각형 43">
                <a:extLst>
                  <a:ext uri="{FF2B5EF4-FFF2-40B4-BE49-F238E27FC236}">
                    <a16:creationId xmlns:a16="http://schemas.microsoft.com/office/drawing/2014/main" id="{A0D14439-DBC1-EDC0-2EC3-F2552A6A5FB8}"/>
                  </a:ext>
                </a:extLst>
              </p:cNvPr>
              <p:cNvSpPr/>
              <p:nvPr/>
            </p:nvSpPr>
            <p:spPr>
              <a:xfrm>
                <a:off x="7393682" y="4691815"/>
                <a:ext cx="68506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Cảm biến hạ xuống</a:t>
                </a:r>
              </a:p>
            </p:txBody>
          </p:sp>
          <p:sp>
            <p:nvSpPr>
              <p:cNvPr id="21" name="오른쪽 화살표 44">
                <a:extLst>
                  <a:ext uri="{FF2B5EF4-FFF2-40B4-BE49-F238E27FC236}">
                    <a16:creationId xmlns:a16="http://schemas.microsoft.com/office/drawing/2014/main" id="{207F58E4-1129-75CB-05C3-A908B18A0460}"/>
                  </a:ext>
                </a:extLst>
              </p:cNvPr>
              <p:cNvSpPr/>
              <p:nvPr/>
            </p:nvSpPr>
            <p:spPr>
              <a:xfrm>
                <a:off x="1956656"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오른쪽 화살표 45">
                <a:extLst>
                  <a:ext uri="{FF2B5EF4-FFF2-40B4-BE49-F238E27FC236}">
                    <a16:creationId xmlns:a16="http://schemas.microsoft.com/office/drawing/2014/main" id="{8A79A236-15AE-9D2A-C7BA-1DE44370B164}"/>
                  </a:ext>
                </a:extLst>
              </p:cNvPr>
              <p:cNvSpPr/>
              <p:nvPr/>
            </p:nvSpPr>
            <p:spPr>
              <a:xfrm flipH="1">
                <a:off x="3055694"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오른쪽 화살표 46">
                <a:extLst>
                  <a:ext uri="{FF2B5EF4-FFF2-40B4-BE49-F238E27FC236}">
                    <a16:creationId xmlns:a16="http://schemas.microsoft.com/office/drawing/2014/main" id="{1D6C411D-494E-2AF6-9474-A9B762BDD96A}"/>
                  </a:ext>
                </a:extLst>
              </p:cNvPr>
              <p:cNvSpPr/>
              <p:nvPr/>
            </p:nvSpPr>
            <p:spPr>
              <a:xfrm>
                <a:off x="3539271"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오른쪽 화살표 47">
                <a:extLst>
                  <a:ext uri="{FF2B5EF4-FFF2-40B4-BE49-F238E27FC236}">
                    <a16:creationId xmlns:a16="http://schemas.microsoft.com/office/drawing/2014/main" id="{3CC4B91A-0A4D-FD92-A6E6-FC63245BFAAB}"/>
                  </a:ext>
                </a:extLst>
              </p:cNvPr>
              <p:cNvSpPr/>
              <p:nvPr/>
            </p:nvSpPr>
            <p:spPr>
              <a:xfrm flipH="1">
                <a:off x="4550386" y="3310602"/>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오른쪽 화살표 48">
                <a:extLst>
                  <a:ext uri="{FF2B5EF4-FFF2-40B4-BE49-F238E27FC236}">
                    <a16:creationId xmlns:a16="http://schemas.microsoft.com/office/drawing/2014/main" id="{D90AD9B3-FF0D-E56C-FA57-751F55874298}"/>
                  </a:ext>
                </a:extLst>
              </p:cNvPr>
              <p:cNvSpPr/>
              <p:nvPr/>
            </p:nvSpPr>
            <p:spPr>
              <a:xfrm>
                <a:off x="7135326" y="33018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화살표 49">
                <a:extLst>
                  <a:ext uri="{FF2B5EF4-FFF2-40B4-BE49-F238E27FC236}">
                    <a16:creationId xmlns:a16="http://schemas.microsoft.com/office/drawing/2014/main" id="{FC7CEB6A-91FD-1D0C-1460-3A300D40E2C8}"/>
                  </a:ext>
                </a:extLst>
              </p:cNvPr>
              <p:cNvSpPr/>
              <p:nvPr/>
            </p:nvSpPr>
            <p:spPr>
              <a:xfrm>
                <a:off x="1235687"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오른쪽 화살표 50">
                <a:extLst>
                  <a:ext uri="{FF2B5EF4-FFF2-40B4-BE49-F238E27FC236}">
                    <a16:creationId xmlns:a16="http://schemas.microsoft.com/office/drawing/2014/main" id="{CEC5AB41-FD78-26B0-BF8D-E26610B386A2}"/>
                  </a:ext>
                </a:extLst>
              </p:cNvPr>
              <p:cNvSpPr/>
              <p:nvPr/>
            </p:nvSpPr>
            <p:spPr>
              <a:xfrm flipH="1">
                <a:off x="2168714"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오른쪽 화살표 51">
                <a:extLst>
                  <a:ext uri="{FF2B5EF4-FFF2-40B4-BE49-F238E27FC236}">
                    <a16:creationId xmlns:a16="http://schemas.microsoft.com/office/drawing/2014/main" id="{B4BD909E-EDEC-F1DA-8442-655E878E4EFA}"/>
                  </a:ext>
                </a:extLst>
              </p:cNvPr>
              <p:cNvSpPr/>
              <p:nvPr/>
            </p:nvSpPr>
            <p:spPr>
              <a:xfrm>
                <a:off x="2844680"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오른쪽 화살표 52">
                <a:extLst>
                  <a:ext uri="{FF2B5EF4-FFF2-40B4-BE49-F238E27FC236}">
                    <a16:creationId xmlns:a16="http://schemas.microsoft.com/office/drawing/2014/main" id="{7A94E6E5-4207-D72B-729D-36D20E96BFD1}"/>
                  </a:ext>
                </a:extLst>
              </p:cNvPr>
              <p:cNvSpPr/>
              <p:nvPr/>
            </p:nvSpPr>
            <p:spPr>
              <a:xfrm flipH="1">
                <a:off x="3723175"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오른쪽 화살표 53">
                <a:extLst>
                  <a:ext uri="{FF2B5EF4-FFF2-40B4-BE49-F238E27FC236}">
                    <a16:creationId xmlns:a16="http://schemas.microsoft.com/office/drawing/2014/main" id="{87AC433B-758C-6B38-2BE1-76BE96ECD955}"/>
                  </a:ext>
                </a:extLst>
              </p:cNvPr>
              <p:cNvSpPr/>
              <p:nvPr/>
            </p:nvSpPr>
            <p:spPr>
              <a:xfrm flipH="1">
                <a:off x="4540860"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오른쪽 화살표 54">
                <a:extLst>
                  <a:ext uri="{FF2B5EF4-FFF2-40B4-BE49-F238E27FC236}">
                    <a16:creationId xmlns:a16="http://schemas.microsoft.com/office/drawing/2014/main" id="{92571081-A960-A07F-BC65-A647136642A2}"/>
                  </a:ext>
                </a:extLst>
              </p:cNvPr>
              <p:cNvSpPr/>
              <p:nvPr/>
            </p:nvSpPr>
            <p:spPr>
              <a:xfrm>
                <a:off x="7117742"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오른쪽 화살표 55">
                <a:extLst>
                  <a:ext uri="{FF2B5EF4-FFF2-40B4-BE49-F238E27FC236}">
                    <a16:creationId xmlns:a16="http://schemas.microsoft.com/office/drawing/2014/main" id="{5CD71C38-E78F-34F1-BDC0-EA71B55B83F1}"/>
                  </a:ext>
                </a:extLst>
              </p:cNvPr>
              <p:cNvSpPr/>
              <p:nvPr/>
            </p:nvSpPr>
            <p:spPr>
              <a:xfrm flipH="1">
                <a:off x="7895590"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56">
                <a:extLst>
                  <a:ext uri="{FF2B5EF4-FFF2-40B4-BE49-F238E27FC236}">
                    <a16:creationId xmlns:a16="http://schemas.microsoft.com/office/drawing/2014/main" id="{9CD35955-EF47-803E-3CFD-47059ED06C3C}"/>
                  </a:ext>
                </a:extLst>
              </p:cNvPr>
              <p:cNvSpPr/>
              <p:nvPr/>
            </p:nvSpPr>
            <p:spPr>
              <a:xfrm>
                <a:off x="1292469" y="3903785"/>
                <a:ext cx="1820008" cy="615461"/>
              </a:xfrm>
              <a:custGeom>
                <a:avLst/>
                <a:gdLst>
                  <a:gd name="connsiteX0" fmla="*/ 0 w 1820008"/>
                  <a:gd name="connsiteY0" fmla="*/ 0 h 615461"/>
                  <a:gd name="connsiteX1" fmla="*/ 123093 w 1820008"/>
                  <a:gd name="connsiteY1" fmla="*/ 0 h 615461"/>
                  <a:gd name="connsiteX2" fmla="*/ 246185 w 1820008"/>
                  <a:gd name="connsiteY2" fmla="*/ 615461 h 615461"/>
                  <a:gd name="connsiteX3" fmla="*/ 764931 w 1820008"/>
                  <a:gd name="connsiteY3" fmla="*/ 615461 h 615461"/>
                  <a:gd name="connsiteX4" fmla="*/ 905608 w 1820008"/>
                  <a:gd name="connsiteY4" fmla="*/ 35169 h 615461"/>
                  <a:gd name="connsiteX5" fmla="*/ 1696916 w 1820008"/>
                  <a:gd name="connsiteY5" fmla="*/ 35169 h 615461"/>
                  <a:gd name="connsiteX6" fmla="*/ 1820008 w 1820008"/>
                  <a:gd name="connsiteY6" fmla="*/ 589084 h 61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008" h="615461">
                    <a:moveTo>
                      <a:pt x="0" y="0"/>
                    </a:moveTo>
                    <a:lnTo>
                      <a:pt x="123093" y="0"/>
                    </a:lnTo>
                    <a:lnTo>
                      <a:pt x="246185" y="615461"/>
                    </a:lnTo>
                    <a:lnTo>
                      <a:pt x="764931" y="615461"/>
                    </a:lnTo>
                    <a:lnTo>
                      <a:pt x="905608" y="35169"/>
                    </a:lnTo>
                    <a:lnTo>
                      <a:pt x="1696916" y="35169"/>
                    </a:lnTo>
                    <a:lnTo>
                      <a:pt x="1820008" y="589084"/>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57">
                <a:extLst>
                  <a:ext uri="{FF2B5EF4-FFF2-40B4-BE49-F238E27FC236}">
                    <a16:creationId xmlns:a16="http://schemas.microsoft.com/office/drawing/2014/main" id="{8EC08C42-34D5-2691-9E96-AF933D8AE034}"/>
                  </a:ext>
                </a:extLst>
              </p:cNvPr>
              <p:cNvSpPr/>
              <p:nvPr/>
            </p:nvSpPr>
            <p:spPr>
              <a:xfrm>
                <a:off x="3075842" y="3938955"/>
                <a:ext cx="1533994" cy="580292"/>
              </a:xfrm>
              <a:custGeom>
                <a:avLst/>
                <a:gdLst>
                  <a:gd name="connsiteX0" fmla="*/ 0 w 1820008"/>
                  <a:gd name="connsiteY0" fmla="*/ 0 h 615461"/>
                  <a:gd name="connsiteX1" fmla="*/ 123093 w 1820008"/>
                  <a:gd name="connsiteY1" fmla="*/ 0 h 615461"/>
                  <a:gd name="connsiteX2" fmla="*/ 246185 w 1820008"/>
                  <a:gd name="connsiteY2" fmla="*/ 615461 h 615461"/>
                  <a:gd name="connsiteX3" fmla="*/ 764931 w 1820008"/>
                  <a:gd name="connsiteY3" fmla="*/ 615461 h 615461"/>
                  <a:gd name="connsiteX4" fmla="*/ 905608 w 1820008"/>
                  <a:gd name="connsiteY4" fmla="*/ 35169 h 615461"/>
                  <a:gd name="connsiteX5" fmla="*/ 1696916 w 1820008"/>
                  <a:gd name="connsiteY5" fmla="*/ 35169 h 615461"/>
                  <a:gd name="connsiteX6" fmla="*/ 1820008 w 1820008"/>
                  <a:gd name="connsiteY6" fmla="*/ 589084 h 615461"/>
                  <a:gd name="connsiteX0" fmla="*/ 0 w 1696915"/>
                  <a:gd name="connsiteY0" fmla="*/ 0 h 615461"/>
                  <a:gd name="connsiteX1" fmla="*/ 123092 w 1696915"/>
                  <a:gd name="connsiteY1" fmla="*/ 615461 h 615461"/>
                  <a:gd name="connsiteX2" fmla="*/ 641838 w 1696915"/>
                  <a:gd name="connsiteY2" fmla="*/ 615461 h 615461"/>
                  <a:gd name="connsiteX3" fmla="*/ 782515 w 1696915"/>
                  <a:gd name="connsiteY3" fmla="*/ 35169 h 615461"/>
                  <a:gd name="connsiteX4" fmla="*/ 1573823 w 1696915"/>
                  <a:gd name="connsiteY4" fmla="*/ 35169 h 615461"/>
                  <a:gd name="connsiteX5" fmla="*/ 1696915 w 1696915"/>
                  <a:gd name="connsiteY5" fmla="*/ 589084 h 615461"/>
                  <a:gd name="connsiteX0" fmla="*/ 0 w 1573823"/>
                  <a:gd name="connsiteY0" fmla="*/ 580292 h 580292"/>
                  <a:gd name="connsiteX1" fmla="*/ 518746 w 1573823"/>
                  <a:gd name="connsiteY1" fmla="*/ 580292 h 580292"/>
                  <a:gd name="connsiteX2" fmla="*/ 659423 w 1573823"/>
                  <a:gd name="connsiteY2" fmla="*/ 0 h 580292"/>
                  <a:gd name="connsiteX3" fmla="*/ 1450731 w 1573823"/>
                  <a:gd name="connsiteY3" fmla="*/ 0 h 580292"/>
                  <a:gd name="connsiteX4" fmla="*/ 1573823 w 1573823"/>
                  <a:gd name="connsiteY4" fmla="*/ 553915 h 58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823" h="580292">
                    <a:moveTo>
                      <a:pt x="0" y="580292"/>
                    </a:moveTo>
                    <a:lnTo>
                      <a:pt x="518746" y="580292"/>
                    </a:lnTo>
                    <a:lnTo>
                      <a:pt x="659423" y="0"/>
                    </a:lnTo>
                    <a:lnTo>
                      <a:pt x="1450731" y="0"/>
                    </a:lnTo>
                    <a:lnTo>
                      <a:pt x="1573823" y="553915"/>
                    </a:lnTo>
                  </a:path>
                </a:pathLst>
              </a:custGeom>
              <a:no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자유형 58">
                <a:extLst>
                  <a:ext uri="{FF2B5EF4-FFF2-40B4-BE49-F238E27FC236}">
                    <a16:creationId xmlns:a16="http://schemas.microsoft.com/office/drawing/2014/main" id="{8F4F8A60-69A4-FBF0-BDA0-4E213C28B76A}"/>
                  </a:ext>
                </a:extLst>
              </p:cNvPr>
              <p:cNvSpPr/>
              <p:nvPr/>
            </p:nvSpPr>
            <p:spPr>
              <a:xfrm>
                <a:off x="4624754" y="3921369"/>
                <a:ext cx="2593731" cy="580293"/>
              </a:xfrm>
              <a:custGeom>
                <a:avLst/>
                <a:gdLst>
                  <a:gd name="connsiteX0" fmla="*/ 0 w 2593731"/>
                  <a:gd name="connsiteY0" fmla="*/ 606669 h 606669"/>
                  <a:gd name="connsiteX1" fmla="*/ 342900 w 2593731"/>
                  <a:gd name="connsiteY1" fmla="*/ 606669 h 606669"/>
                  <a:gd name="connsiteX2" fmla="*/ 465992 w 2593731"/>
                  <a:gd name="connsiteY2" fmla="*/ 8793 h 606669"/>
                  <a:gd name="connsiteX3" fmla="*/ 1037492 w 2593731"/>
                  <a:gd name="connsiteY3" fmla="*/ 8793 h 606669"/>
                  <a:gd name="connsiteX4" fmla="*/ 1151792 w 2593731"/>
                  <a:gd name="connsiteY4" fmla="*/ 580293 h 606669"/>
                  <a:gd name="connsiteX5" fmla="*/ 1635369 w 2593731"/>
                  <a:gd name="connsiteY5" fmla="*/ 580293 h 606669"/>
                  <a:gd name="connsiteX6" fmla="*/ 1732084 w 2593731"/>
                  <a:gd name="connsiteY6" fmla="*/ 0 h 606669"/>
                  <a:gd name="connsiteX7" fmla="*/ 2593731 w 2593731"/>
                  <a:gd name="connsiteY7" fmla="*/ 0 h 60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3731" h="606669">
                    <a:moveTo>
                      <a:pt x="0" y="606669"/>
                    </a:moveTo>
                    <a:lnTo>
                      <a:pt x="342900" y="606669"/>
                    </a:lnTo>
                    <a:lnTo>
                      <a:pt x="465992" y="8793"/>
                    </a:lnTo>
                    <a:lnTo>
                      <a:pt x="1037492" y="8793"/>
                    </a:lnTo>
                    <a:lnTo>
                      <a:pt x="1151792" y="580293"/>
                    </a:lnTo>
                    <a:lnTo>
                      <a:pt x="1635369" y="580293"/>
                    </a:lnTo>
                    <a:lnTo>
                      <a:pt x="1732084" y="0"/>
                    </a:lnTo>
                    <a:lnTo>
                      <a:pt x="2593731" y="0"/>
                    </a:lnTo>
                  </a:path>
                </a:pathLst>
              </a:cu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자유형 59">
                <a:extLst>
                  <a:ext uri="{FF2B5EF4-FFF2-40B4-BE49-F238E27FC236}">
                    <a16:creationId xmlns:a16="http://schemas.microsoft.com/office/drawing/2014/main" id="{94238600-F0D3-5CFF-A160-7A922FC2C91D}"/>
                  </a:ext>
                </a:extLst>
              </p:cNvPr>
              <p:cNvSpPr/>
              <p:nvPr/>
            </p:nvSpPr>
            <p:spPr>
              <a:xfrm>
                <a:off x="7244862" y="3912577"/>
                <a:ext cx="668215" cy="606669"/>
              </a:xfrm>
              <a:custGeom>
                <a:avLst/>
                <a:gdLst>
                  <a:gd name="connsiteX0" fmla="*/ 0 w 668215"/>
                  <a:gd name="connsiteY0" fmla="*/ 0 h 606669"/>
                  <a:gd name="connsiteX1" fmla="*/ 149469 w 668215"/>
                  <a:gd name="connsiteY1" fmla="*/ 606669 h 606669"/>
                  <a:gd name="connsiteX2" fmla="*/ 668215 w 668215"/>
                  <a:gd name="connsiteY2" fmla="*/ 606669 h 606669"/>
                </a:gdLst>
                <a:ahLst/>
                <a:cxnLst>
                  <a:cxn ang="0">
                    <a:pos x="connsiteX0" y="connsiteY0"/>
                  </a:cxn>
                  <a:cxn ang="0">
                    <a:pos x="connsiteX1" y="connsiteY1"/>
                  </a:cxn>
                  <a:cxn ang="0">
                    <a:pos x="connsiteX2" y="connsiteY2"/>
                  </a:cxn>
                </a:cxnLst>
                <a:rect l="l" t="t" r="r" b="b"/>
                <a:pathLst>
                  <a:path w="668215" h="606669">
                    <a:moveTo>
                      <a:pt x="0" y="0"/>
                    </a:moveTo>
                    <a:lnTo>
                      <a:pt x="149469" y="606669"/>
                    </a:lnTo>
                    <a:lnTo>
                      <a:pt x="668215" y="606669"/>
                    </a:lnTo>
                  </a:path>
                </a:pathLst>
              </a:custGeom>
              <a:no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자유형 60">
                <a:extLst>
                  <a:ext uri="{FF2B5EF4-FFF2-40B4-BE49-F238E27FC236}">
                    <a16:creationId xmlns:a16="http://schemas.microsoft.com/office/drawing/2014/main" id="{C1056E25-03C9-03BF-57C8-229E9E6266A1}"/>
                  </a:ext>
                </a:extLst>
              </p:cNvPr>
              <p:cNvSpPr/>
              <p:nvPr/>
            </p:nvSpPr>
            <p:spPr>
              <a:xfrm>
                <a:off x="7895493" y="3930161"/>
                <a:ext cx="773723" cy="606669"/>
              </a:xfrm>
              <a:custGeom>
                <a:avLst/>
                <a:gdLst>
                  <a:gd name="connsiteX0" fmla="*/ 0 w 773723"/>
                  <a:gd name="connsiteY0" fmla="*/ 606669 h 606669"/>
                  <a:gd name="connsiteX1" fmla="*/ 140677 w 773723"/>
                  <a:gd name="connsiteY1" fmla="*/ 0 h 606669"/>
                  <a:gd name="connsiteX2" fmla="*/ 773723 w 773723"/>
                  <a:gd name="connsiteY2" fmla="*/ 0 h 606669"/>
                </a:gdLst>
                <a:ahLst/>
                <a:cxnLst>
                  <a:cxn ang="0">
                    <a:pos x="connsiteX0" y="connsiteY0"/>
                  </a:cxn>
                  <a:cxn ang="0">
                    <a:pos x="connsiteX1" y="connsiteY1"/>
                  </a:cxn>
                  <a:cxn ang="0">
                    <a:pos x="connsiteX2" y="connsiteY2"/>
                  </a:cxn>
                </a:cxnLst>
                <a:rect l="l" t="t" r="r" b="b"/>
                <a:pathLst>
                  <a:path w="773723" h="606669">
                    <a:moveTo>
                      <a:pt x="0" y="606669"/>
                    </a:moveTo>
                    <a:lnTo>
                      <a:pt x="140677" y="0"/>
                    </a:lnTo>
                    <a:lnTo>
                      <a:pt x="773723" y="0"/>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65">
              <a:extLst>
                <a:ext uri="{FF2B5EF4-FFF2-40B4-BE49-F238E27FC236}">
                  <a16:creationId xmlns:a16="http://schemas.microsoft.com/office/drawing/2014/main" id="{8AD52AFE-96DF-1BF2-C1AE-D524E48D3715}"/>
                </a:ext>
              </a:extLst>
            </p:cNvPr>
            <p:cNvGrpSpPr/>
            <p:nvPr/>
          </p:nvGrpSpPr>
          <p:grpSpPr>
            <a:xfrm>
              <a:off x="3731985" y="5820509"/>
              <a:ext cx="2442030" cy="250603"/>
              <a:chOff x="3632721" y="5715000"/>
              <a:chExt cx="2442030" cy="250603"/>
            </a:xfrm>
          </p:grpSpPr>
          <p:sp>
            <p:nvSpPr>
              <p:cNvPr id="5" name="자유형 61">
                <a:extLst>
                  <a:ext uri="{FF2B5EF4-FFF2-40B4-BE49-F238E27FC236}">
                    <a16:creationId xmlns:a16="http://schemas.microsoft.com/office/drawing/2014/main" id="{1D774332-AFB5-082E-FD42-F78AD5561A46}"/>
                  </a:ext>
                </a:extLst>
              </p:cNvPr>
              <p:cNvSpPr/>
              <p:nvPr/>
            </p:nvSpPr>
            <p:spPr>
              <a:xfrm>
                <a:off x="3727938"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자유형 62">
                <a:extLst>
                  <a:ext uri="{FF2B5EF4-FFF2-40B4-BE49-F238E27FC236}">
                    <a16:creationId xmlns:a16="http://schemas.microsoft.com/office/drawing/2014/main" id="{B358DB64-3DB5-821D-F1E6-0F03671E2B15}"/>
                  </a:ext>
                </a:extLst>
              </p:cNvPr>
              <p:cNvSpPr/>
              <p:nvPr/>
            </p:nvSpPr>
            <p:spPr>
              <a:xfrm>
                <a:off x="5231423"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3">
                <a:extLst>
                  <a:ext uri="{FF2B5EF4-FFF2-40B4-BE49-F238E27FC236}">
                    <a16:creationId xmlns:a16="http://schemas.microsoft.com/office/drawing/2014/main" id="{3248B4EB-FC41-7BC4-3F82-D81FFFF37402}"/>
                  </a:ext>
                </a:extLst>
              </p:cNvPr>
              <p:cNvSpPr/>
              <p:nvPr/>
            </p:nvSpPr>
            <p:spPr>
              <a:xfrm>
                <a:off x="5161819" y="5811715"/>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dirty="0">
                    <a:solidFill>
                      <a:prstClr val="black">
                        <a:lumMod val="85000"/>
                        <a:lumOff val="15000"/>
                      </a:prstClr>
                    </a:solidFill>
                    <a:latin typeface="Arial" panose="020B0803030303020204" pitchFamily="34" charset="0"/>
                    <a:ea typeface="SamsungOne-700" panose="020B0803030303020204" pitchFamily="34" charset="0"/>
                  </a:rPr>
                  <a:t>Tín hiệu của cảm biến</a:t>
                </a:r>
              </a:p>
            </p:txBody>
          </p:sp>
          <p:sp>
            <p:nvSpPr>
              <p:cNvPr id="8" name="직사각형 64">
                <a:extLst>
                  <a:ext uri="{FF2B5EF4-FFF2-40B4-BE49-F238E27FC236}">
                    <a16:creationId xmlns:a16="http://schemas.microsoft.com/office/drawing/2014/main" id="{30AA0F27-1440-81AD-669D-D8B2104CDA2F}"/>
                  </a:ext>
                </a:extLst>
              </p:cNvPr>
              <p:cNvSpPr/>
              <p:nvPr/>
            </p:nvSpPr>
            <p:spPr>
              <a:xfrm>
                <a:off x="3632721" y="5802923"/>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Tín hiệu của máy chủ</a:t>
                </a:r>
              </a:p>
            </p:txBody>
          </p:sp>
        </p:grpSp>
      </p:grpSp>
    </p:spTree>
    <p:extLst>
      <p:ext uri="{BB962C8B-B14F-4D97-AF65-F5344CB8AC3E}">
        <p14:creationId xmlns:p14="http://schemas.microsoft.com/office/powerpoint/2010/main" val="1303620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63CFEA5D-13A4-4869-9046-BEEF6B820D50}"/>
              </a:ext>
            </a:extLst>
          </p:cNvPr>
          <p:cNvSpPr/>
          <p:nvPr/>
        </p:nvSpPr>
        <p:spPr>
          <a:xfrm>
            <a:off x="450003" y="1375105"/>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Thông</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số</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kỹ</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thuật</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a:t>
            </a:r>
            <a:r>
              <a:rPr lang="en-US" altLang="ko-KR" sz="2401" b="1" kern="0" dirty="0" err="1">
                <a:solidFill>
                  <a:srgbClr val="0C0C0C"/>
                </a:solidFill>
                <a:latin typeface="iCiel Samsung Sharp Sans Regular" pitchFamily="2" charset="77"/>
                <a:ea typeface="iCiel Samsung Sharp Sans Regular" pitchFamily="2" charset="77"/>
                <a:cs typeface="iCiel Samsung Sharp Sans Regular" pitchFamily="2" charset="77"/>
                <a:sym typeface="Arial"/>
              </a:rPr>
              <a:t>của</a:t>
            </a:r>
            <a:r>
              <a:rPr lang="en-US" altLang="ko-KR" sz="2401" b="1" kern="0" dirty="0">
                <a:solidFill>
                  <a:srgbClr val="0C0C0C"/>
                </a:solidFill>
                <a:latin typeface="iCiel Samsung Sharp Sans Regular" pitchFamily="2" charset="77"/>
                <a:ea typeface="iCiel Samsung Sharp Sans Regular" pitchFamily="2" charset="77"/>
                <a:cs typeface="iCiel Samsung Sharp Sans Regular" pitchFamily="2" charset="77"/>
                <a:sym typeface="Arial"/>
              </a:rPr>
              <a:t> Raspberry Pi 3 Model B</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4807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7" name="직사각형 16">
            <a:extLst>
              <a:ext uri="{FF2B5EF4-FFF2-40B4-BE49-F238E27FC236}">
                <a16:creationId xmlns:a16="http://schemas.microsoft.com/office/drawing/2014/main" id="{A14A4FBB-586D-444E-94B4-BE01597606EE}"/>
              </a:ext>
            </a:extLst>
          </p:cNvPr>
          <p:cNvSpPr/>
          <p:nvPr/>
        </p:nvSpPr>
        <p:spPr>
          <a:xfrm>
            <a:off x="580397" y="1944542"/>
            <a:ext cx="4868117" cy="559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Sử</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dụng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hệ</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điều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hành</a:t>
            </a:r>
            <a:r>
              <a:rPr lang="en-US" altLang="ko-KR" sz="1401" dirty="0">
                <a:solidFill>
                  <a:schemeClr val="tx1"/>
                </a:solidFill>
                <a:latin typeface="SamsungOne-400" panose="020B0503030303020204" pitchFamily="34" charset="0"/>
                <a:ea typeface="SamsungOne-400" panose="020B0503030303020204" pitchFamily="34" charset="0"/>
              </a:rPr>
              <a:t> Raspbian (Debian Linux)</a:t>
            </a:r>
          </a:p>
          <a:p>
            <a:pPr marL="115879" indent="-115879">
              <a:spcAft>
                <a:spcPts val="1000"/>
              </a:spcAft>
              <a:buSzPct val="120000"/>
              <a:buBlip>
                <a:blip r:embed="rId3"/>
              </a:buBlip>
              <a:defRPr/>
            </a:pPr>
            <a:r>
              <a:rPr lang="en-US" altLang="ko-KR" sz="1401" dirty="0" err="1">
                <a:solidFill>
                  <a:schemeClr val="tx1"/>
                </a:solidFill>
                <a:latin typeface="SamsungOne-400" panose="020B0503030303020204" pitchFamily="34" charset="0"/>
                <a:ea typeface="SamsungOne-400" panose="020B0503030303020204" pitchFamily="34" charset="0"/>
              </a:rPr>
              <a:t>Phần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cứng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nguồn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mở</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tập</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trung</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vào</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hiệu</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suất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xử</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lý</a:t>
            </a:r>
            <a:endParaRPr lang="en-US" altLang="ko-KR" sz="1401" dirty="0">
              <a:solidFill>
                <a:schemeClr val="tx1"/>
              </a:solidFill>
              <a:latin typeface="SamsungOne-400" panose="020B0503030303020204" pitchFamily="34" charset="0"/>
              <a:ea typeface="SamsungOne-400" panose="020B0503030303020204" pitchFamily="34" charset="0"/>
            </a:endParaRPr>
          </a:p>
        </p:txBody>
      </p:sp>
      <p:pic>
        <p:nvPicPr>
          <p:cNvPr id="22532" name="Picture 4" descr="라즈베리파이4 (Raspberry Pi 4 Model B) 4GB + 방열판 / 디바이스마트">
            <a:extLst>
              <a:ext uri="{FF2B5EF4-FFF2-40B4-BE49-F238E27FC236}">
                <a16:creationId xmlns:a16="http://schemas.microsoft.com/office/drawing/2014/main" id="{3B5AD984-09D3-4578-AE39-36328B30B1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43" y="3099058"/>
            <a:ext cx="4676624" cy="2727363"/>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18">
            <a:extLst>
              <a:ext uri="{FF2B5EF4-FFF2-40B4-BE49-F238E27FC236}">
                <a16:creationId xmlns:a16="http://schemas.microsoft.com/office/drawing/2014/main" id="{FDBCCCD9-3D61-4AED-A85D-EB4EB056EEDD}"/>
              </a:ext>
            </a:extLst>
          </p:cNvPr>
          <p:cNvSpPr/>
          <p:nvPr/>
        </p:nvSpPr>
        <p:spPr>
          <a:xfrm>
            <a:off x="416136" y="444879"/>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Raspberry Pi</a:t>
            </a:r>
          </a:p>
        </p:txBody>
      </p:sp>
      <p:graphicFrame>
        <p:nvGraphicFramePr>
          <p:cNvPr id="2" name="표 10">
            <a:extLst>
              <a:ext uri="{FF2B5EF4-FFF2-40B4-BE49-F238E27FC236}">
                <a16:creationId xmlns:a16="http://schemas.microsoft.com/office/drawing/2014/main" id="{F7D1EAAC-2FF7-7369-8F01-E9AD397C0AB7}"/>
              </a:ext>
            </a:extLst>
          </p:cNvPr>
          <p:cNvGraphicFramePr>
            <a:graphicFrameLocks noGrp="1"/>
          </p:cNvGraphicFramePr>
          <p:nvPr>
            <p:extLst>
              <p:ext uri="{D42A27DB-BD31-4B8C-83A1-F6EECF244321}">
                <p14:modId xmlns:p14="http://schemas.microsoft.com/office/powerpoint/2010/main" val="4226930901"/>
              </p:ext>
            </p:extLst>
          </p:nvPr>
        </p:nvGraphicFramePr>
        <p:xfrm>
          <a:off x="5878730" y="2048627"/>
          <a:ext cx="3485382" cy="4112163"/>
        </p:xfrm>
        <a:graphic>
          <a:graphicData uri="http://schemas.openxmlformats.org/drawingml/2006/table">
            <a:tbl>
              <a:tblPr firstRow="1" firstCol="1" bandRow="1"/>
              <a:tblGrid>
                <a:gridCol w="1050706">
                  <a:extLst>
                    <a:ext uri="{9D8B030D-6E8A-4147-A177-3AD203B41FA5}">
                      <a16:colId xmlns:a16="http://schemas.microsoft.com/office/drawing/2014/main" val="1136544711"/>
                    </a:ext>
                  </a:extLst>
                </a:gridCol>
                <a:gridCol w="2434676">
                  <a:extLst>
                    <a:ext uri="{9D8B030D-6E8A-4147-A177-3AD203B41FA5}">
                      <a16:colId xmlns:a16="http://schemas.microsoft.com/office/drawing/2014/main" val="20001"/>
                    </a:ext>
                  </a:extLst>
                </a:gridCol>
              </a:tblGrid>
              <a:tr h="259125">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Thành phần</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Raspberry Pi 3 model B</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358474509"/>
                  </a:ext>
                </a:extLst>
              </a:tr>
              <a:tr h="259125">
                <a:tc>
                  <a:txBody>
                    <a:bodyPr/>
                    <a:lstStyle/>
                    <a:p>
                      <a:pPr marL="0" algn="ctr" defTabSz="914400" rtl="0" eaLnBrk="1" latinLnBrk="1" hangingPunct="1">
                        <a:lnSpc>
                          <a:spcPct val="100000"/>
                        </a:lnSpc>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Bộ xử lý</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BCM2837 64 Bit bốn nhân</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50008256"/>
                  </a:ext>
                </a:extLst>
              </a:tr>
              <a:tr h="290487">
                <a:tc>
                  <a:txBody>
                    <a:bodyPr/>
                    <a:lstStyle/>
                    <a:p>
                      <a:pPr marL="0" algn="ctr" defTabSz="914400" rtl="0" eaLnBrk="1" latinLnBrk="1" hangingPunct="1">
                        <a:lnSpc>
                          <a:spcPct val="100000"/>
                        </a:lnSpc>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Đồ họa</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Videocore IV</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47622343"/>
                  </a:ext>
                </a:extLst>
              </a:tr>
              <a:tr h="290487">
                <a:tc>
                  <a:txBody>
                    <a:bodyPr/>
                    <a:lstStyle/>
                    <a:p>
                      <a:pPr marL="0" algn="ctr" defTabSz="914400" rtl="0" eaLnBrk="1" latinLnBrk="1" hangingPunct="1">
                        <a:lnSpc>
                          <a:spcPct val="100000"/>
                        </a:lnSpc>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Tốc độ xử lý</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1,2 GHz</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90487">
                <a:tc>
                  <a:txBody>
                    <a:bodyPr/>
                    <a:lstStyle/>
                    <a:p>
                      <a:pPr marL="0" algn="ctr" defTabSz="914400" rtl="0" eaLnBrk="1" latinLnBrk="1" hangingPunct="1">
                        <a:lnSpc>
                          <a:spcPct val="100000"/>
                        </a:lnSpc>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Bộ nhớ</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 GB LPDDR2 900 MHz</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403460">
                <a:tc>
                  <a:txBody>
                    <a:bodyPr/>
                    <a:lstStyle/>
                    <a:p>
                      <a:pPr marL="0" algn="ctr" defTabSz="914400" rtl="0" eaLnBrk="1" latinLnBrk="1" hangingPunct="1">
                        <a:lnSpc>
                          <a:spcPct val="100000"/>
                        </a:lnSpc>
                      </a:pPr>
                      <a:r>
                        <a:rPr lang="vi-VN" sz="11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Phương thức lưu trữ</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Thẻ nhớ Micro SD</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90487">
                <a:tc>
                  <a:txBody>
                    <a:bodyPr/>
                    <a:lstStyle/>
                    <a:p>
                      <a:pPr marL="0" algn="ctr" defTabSz="914400" rtl="0" eaLnBrk="1" latinLnBrk="1" hangingPunct="1">
                        <a:lnSpc>
                          <a:spcPct val="100000"/>
                        </a:lnSpc>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Nguồn điện</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5 V/2,5 A</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90487">
                <a:tc>
                  <a:txBody>
                    <a:bodyPr/>
                    <a:lstStyle/>
                    <a:p>
                      <a:pPr marL="0" algn="ctr" defTabSz="914400" rtl="0" eaLnBrk="1" latinLnBrk="1" hangingPunct="1">
                        <a:lnSpc>
                          <a:spcPct val="100000"/>
                        </a:lnSpc>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GPIO</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40 chân</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90487">
                <a:tc>
                  <a:txBody>
                    <a:bodyPr/>
                    <a:lstStyle/>
                    <a:p>
                      <a:pPr marL="0" algn="ctr" defTabSz="914400" rtl="0" eaLnBrk="1" latinLnBrk="1" hangingPunct="1">
                        <a:lnSpc>
                          <a:spcPct val="100000"/>
                        </a:lnSpc>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Ethernet</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10/100 Ethernet</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569069">
                <a:tc>
                  <a:txBody>
                    <a:bodyPr/>
                    <a:lstStyle/>
                    <a:p>
                      <a:pPr marL="0" algn="ctr" defTabSz="914400" rtl="0" eaLnBrk="1" latinLnBrk="1" hangingPunct="1">
                        <a:lnSpc>
                          <a:spcPct val="100000"/>
                        </a:lnSpc>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Cổng hỗ trợ</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HDMI, giắc cắm audio-video, 4xUSB 2.0, Ethernet, Cổng nối tiếp camera (CSI), </a:t>
                      </a:r>
                    </a:p>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Cổng nối tiếp màn hình (DSI)</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290487">
                <a:tc>
                  <a:txBody>
                    <a:bodyPr/>
                    <a:lstStyle/>
                    <a:p>
                      <a:pPr marL="0" algn="ctr" defTabSz="914400" rtl="0" eaLnBrk="1" latinLnBrk="1" hangingPunct="1">
                        <a:lnSpc>
                          <a:spcPct val="100000"/>
                        </a:lnSpc>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WiFi</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2,4 GHz 802.11n, mạng cục bộ không dây (WLAN)</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290487">
                <a:tc>
                  <a:txBody>
                    <a:bodyPr/>
                    <a:lstStyle/>
                    <a:p>
                      <a:pPr marL="0" algn="ctr" defTabSz="914400" rtl="0" eaLnBrk="1" latinLnBrk="1" hangingPunct="1">
                        <a:lnSpc>
                          <a:spcPct val="100000"/>
                        </a:lnSpc>
                      </a:pPr>
                      <a:r>
                        <a:rPr lang="vi-VN" sz="11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Bluetooth</a:t>
                      </a:r>
                    </a:p>
                  </a:txBody>
                  <a:tcPr marL="73129" marR="73129" marT="36564" marB="3656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vi-VN" sz="11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Bluetooth 4.1 cổ điển, BLE</a:t>
                      </a:r>
                    </a:p>
                  </a:txBody>
                  <a:tcPr marL="73129" marR="73129" marT="36564" marB="3656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2922929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C3D424AD-4164-45EC-A247-F5A8077B556B}"/>
              </a:ext>
            </a:extLst>
          </p:cNvPr>
          <p:cNvSpPr/>
          <p:nvPr/>
        </p:nvSpPr>
        <p:spPr>
          <a:xfrm>
            <a:off x="580400" y="15610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DHT11/22 -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75F0CAE9-AC92-4F9E-8D12-01B68E4E54DD}"/>
              </a:ext>
            </a:extLst>
          </p:cNvPr>
          <p:cNvSpPr/>
          <p:nvPr/>
        </p:nvSpPr>
        <p:spPr>
          <a:xfrm>
            <a:off x="712189" y="1791154"/>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48" indent="-182548">
              <a:spcAft>
                <a:spcPts val="400"/>
              </a:spcAft>
              <a:buClr>
                <a:srgbClr val="193EB0"/>
              </a:buClr>
              <a:buFont typeface="SamsungOne 400" panose="020B0503030303020204" pitchFamily="34" charset="0"/>
              <a:buChar char="‣"/>
            </a:pP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Toàn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tiến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giao</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99"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299" dirty="0">
                <a:solidFill>
                  <a:schemeClr val="tx1">
                    <a:lumMod val="85000"/>
                    <a:lumOff val="15000"/>
                  </a:schemeClr>
                </a:solidFill>
                <a:latin typeface="SamsungOne-400" panose="020B0503030303020204" pitchFamily="34" charset="0"/>
                <a:ea typeface="SamsungOne-400" panose="020B0503030303020204" pitchFamily="34" charset="0"/>
              </a:rPr>
              <a:t> DHT11</a:t>
            </a:r>
          </a:p>
        </p:txBody>
      </p:sp>
      <p:grpSp>
        <p:nvGrpSpPr>
          <p:cNvPr id="54" name="그룹 53"/>
          <p:cNvGrpSpPr/>
          <p:nvPr/>
        </p:nvGrpSpPr>
        <p:grpSpPr>
          <a:xfrm>
            <a:off x="416136" y="436183"/>
            <a:ext cx="9051872" cy="276871"/>
            <a:chOff x="416136" y="436183"/>
            <a:chExt cx="9051872" cy="276871"/>
          </a:xfrm>
        </p:grpSpPr>
        <p:sp>
          <p:nvSpPr>
            <p:cNvPr id="57" name="직사각형 56">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0"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grpSp>
        <p:nvGrpSpPr>
          <p:cNvPr id="2" name="그룹 73">
            <a:extLst>
              <a:ext uri="{FF2B5EF4-FFF2-40B4-BE49-F238E27FC236}">
                <a16:creationId xmlns:a16="http://schemas.microsoft.com/office/drawing/2014/main" id="{9E8B2EE6-C380-8975-5B4A-BFDB52742BB2}"/>
              </a:ext>
            </a:extLst>
          </p:cNvPr>
          <p:cNvGrpSpPr/>
          <p:nvPr/>
        </p:nvGrpSpPr>
        <p:grpSpPr>
          <a:xfrm>
            <a:off x="712189" y="2865027"/>
            <a:ext cx="8599009" cy="2799788"/>
            <a:chOff x="750282" y="3262069"/>
            <a:chExt cx="8599009" cy="2799788"/>
          </a:xfrm>
        </p:grpSpPr>
        <p:grpSp>
          <p:nvGrpSpPr>
            <p:cNvPr id="3" name="그룹 17">
              <a:extLst>
                <a:ext uri="{FF2B5EF4-FFF2-40B4-BE49-F238E27FC236}">
                  <a16:creationId xmlns:a16="http://schemas.microsoft.com/office/drawing/2014/main" id="{B1C0B151-F381-A4F4-A7EE-1049B44E061B}"/>
                </a:ext>
              </a:extLst>
            </p:cNvPr>
            <p:cNvGrpSpPr/>
            <p:nvPr/>
          </p:nvGrpSpPr>
          <p:grpSpPr>
            <a:xfrm>
              <a:off x="750282" y="3262069"/>
              <a:ext cx="8599009" cy="2162830"/>
              <a:chOff x="622111" y="3262069"/>
              <a:chExt cx="8599009" cy="2162830"/>
            </a:xfrm>
          </p:grpSpPr>
          <p:grpSp>
            <p:nvGrpSpPr>
              <p:cNvPr id="15" name="그룹 18">
                <a:extLst>
                  <a:ext uri="{FF2B5EF4-FFF2-40B4-BE49-F238E27FC236}">
                    <a16:creationId xmlns:a16="http://schemas.microsoft.com/office/drawing/2014/main" id="{741E2797-4E46-C3DE-F71F-61AF9588953B}"/>
                  </a:ext>
                </a:extLst>
              </p:cNvPr>
              <p:cNvGrpSpPr/>
              <p:nvPr/>
            </p:nvGrpSpPr>
            <p:grpSpPr>
              <a:xfrm>
                <a:off x="978194" y="3279531"/>
                <a:ext cx="7693269" cy="1969477"/>
                <a:chOff x="978194" y="3279531"/>
                <a:chExt cx="7693269" cy="1969477"/>
              </a:xfrm>
            </p:grpSpPr>
            <p:sp>
              <p:nvSpPr>
                <p:cNvPr id="41" name="자유형 47">
                  <a:extLst>
                    <a:ext uri="{FF2B5EF4-FFF2-40B4-BE49-F238E27FC236}">
                      <a16:creationId xmlns:a16="http://schemas.microsoft.com/office/drawing/2014/main" id="{5970B485-2828-36EB-848B-2E72EF99CF48}"/>
                    </a:ext>
                  </a:extLst>
                </p:cNvPr>
                <p:cNvSpPr/>
                <p:nvPr/>
              </p:nvSpPr>
              <p:spPr>
                <a:xfrm>
                  <a:off x="978194" y="3903784"/>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48">
                  <a:extLst>
                    <a:ext uri="{FF2B5EF4-FFF2-40B4-BE49-F238E27FC236}">
                      <a16:creationId xmlns:a16="http://schemas.microsoft.com/office/drawing/2014/main" id="{207FB493-93EC-15F2-6858-B375B4A7207B}"/>
                    </a:ext>
                  </a:extLst>
                </p:cNvPr>
                <p:cNvSpPr/>
                <p:nvPr/>
              </p:nvSpPr>
              <p:spPr>
                <a:xfrm>
                  <a:off x="978194" y="4501662"/>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49">
                  <a:extLst>
                    <a:ext uri="{FF2B5EF4-FFF2-40B4-BE49-F238E27FC236}">
                      <a16:creationId xmlns:a16="http://schemas.microsoft.com/office/drawing/2014/main" id="{436DBD78-7070-3149-E8A4-922C0FF71F14}"/>
                    </a:ext>
                  </a:extLst>
                </p:cNvPr>
                <p:cNvSpPr/>
                <p:nvPr/>
              </p:nvSpPr>
              <p:spPr>
                <a:xfrm>
                  <a:off x="1441938"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자유형 50">
                  <a:extLst>
                    <a:ext uri="{FF2B5EF4-FFF2-40B4-BE49-F238E27FC236}">
                      <a16:creationId xmlns:a16="http://schemas.microsoft.com/office/drawing/2014/main" id="{B0D0C76B-AEEF-9EA0-E897-1E60BB7F03E4}"/>
                    </a:ext>
                  </a:extLst>
                </p:cNvPr>
                <p:cNvSpPr/>
                <p:nvPr/>
              </p:nvSpPr>
              <p:spPr>
                <a:xfrm>
                  <a:off x="2302461"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51">
                  <a:extLst>
                    <a:ext uri="{FF2B5EF4-FFF2-40B4-BE49-F238E27FC236}">
                      <a16:creationId xmlns:a16="http://schemas.microsoft.com/office/drawing/2014/main" id="{A2773ED1-6B83-556D-EC99-D389309C9A65}"/>
                    </a:ext>
                  </a:extLst>
                </p:cNvPr>
                <p:cNvSpPr/>
                <p:nvPr/>
              </p:nvSpPr>
              <p:spPr>
                <a:xfrm>
                  <a:off x="2921277"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52">
                  <a:extLst>
                    <a:ext uri="{FF2B5EF4-FFF2-40B4-BE49-F238E27FC236}">
                      <a16:creationId xmlns:a16="http://schemas.microsoft.com/office/drawing/2014/main" id="{E4F9D464-03EF-A8C7-1DE1-DB591AD9B7F4}"/>
                    </a:ext>
                  </a:extLst>
                </p:cNvPr>
                <p:cNvSpPr/>
                <p:nvPr/>
              </p:nvSpPr>
              <p:spPr>
                <a:xfrm>
                  <a:off x="3820288"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53">
                  <a:extLst>
                    <a:ext uri="{FF2B5EF4-FFF2-40B4-BE49-F238E27FC236}">
                      <a16:creationId xmlns:a16="http://schemas.microsoft.com/office/drawing/2014/main" id="{54BAD504-91D9-47E2-04AA-C6EF0FBB268C}"/>
                    </a:ext>
                  </a:extLst>
                </p:cNvPr>
                <p:cNvSpPr/>
                <p:nvPr/>
              </p:nvSpPr>
              <p:spPr>
                <a:xfrm>
                  <a:off x="4536097"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54">
                  <a:extLst>
                    <a:ext uri="{FF2B5EF4-FFF2-40B4-BE49-F238E27FC236}">
                      <a16:creationId xmlns:a16="http://schemas.microsoft.com/office/drawing/2014/main" id="{DB62B64A-3B98-8091-8DF7-BAAC98A709A1}"/>
                    </a:ext>
                  </a:extLst>
                </p:cNvPr>
                <p:cNvSpPr/>
                <p:nvPr/>
              </p:nvSpPr>
              <p:spPr>
                <a:xfrm>
                  <a:off x="5782247"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자유형 56">
                  <a:extLst>
                    <a:ext uri="{FF2B5EF4-FFF2-40B4-BE49-F238E27FC236}">
                      <a16:creationId xmlns:a16="http://schemas.microsoft.com/office/drawing/2014/main" id="{209616ED-5B16-4BB8-1AC7-F0E306FF9173}"/>
                    </a:ext>
                  </a:extLst>
                </p:cNvPr>
                <p:cNvSpPr/>
                <p:nvPr/>
              </p:nvSpPr>
              <p:spPr>
                <a:xfrm>
                  <a:off x="7736214"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직사각형 19">
                <a:extLst>
                  <a:ext uri="{FF2B5EF4-FFF2-40B4-BE49-F238E27FC236}">
                    <a16:creationId xmlns:a16="http://schemas.microsoft.com/office/drawing/2014/main" id="{4039CC4C-7904-10E9-1B52-B3AD358921DA}"/>
                  </a:ext>
                </a:extLst>
              </p:cNvPr>
              <p:cNvSpPr/>
              <p:nvPr/>
            </p:nvSpPr>
            <p:spPr>
              <a:xfrm>
                <a:off x="622111" y="3811451"/>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VCC</a:t>
                </a:r>
              </a:p>
            </p:txBody>
          </p:sp>
          <p:sp>
            <p:nvSpPr>
              <p:cNvPr id="17" name="직사각형 20">
                <a:extLst>
                  <a:ext uri="{FF2B5EF4-FFF2-40B4-BE49-F238E27FC236}">
                    <a16:creationId xmlns:a16="http://schemas.microsoft.com/office/drawing/2014/main" id="{E39EE929-017B-DD9F-EE9A-D223B99B00FA}"/>
                  </a:ext>
                </a:extLst>
              </p:cNvPr>
              <p:cNvSpPr/>
              <p:nvPr/>
            </p:nvSpPr>
            <p:spPr>
              <a:xfrm>
                <a:off x="622111" y="4418121"/>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GND</a:t>
                </a:r>
              </a:p>
            </p:txBody>
          </p:sp>
          <p:sp>
            <p:nvSpPr>
              <p:cNvPr id="18" name="직사각형 21">
                <a:extLst>
                  <a:ext uri="{FF2B5EF4-FFF2-40B4-BE49-F238E27FC236}">
                    <a16:creationId xmlns:a16="http://schemas.microsoft.com/office/drawing/2014/main" id="{581DCB55-CC76-BB25-B87B-E07CBEEFDDAB}"/>
                  </a:ext>
                </a:extLst>
              </p:cNvPr>
              <p:cNvSpPr/>
              <p:nvPr/>
            </p:nvSpPr>
            <p:spPr>
              <a:xfrm>
                <a:off x="1544804" y="3262069"/>
                <a:ext cx="64138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MCU gửi tín hiệu khởi động</a:t>
                </a:r>
              </a:p>
            </p:txBody>
          </p:sp>
          <p:sp>
            <p:nvSpPr>
              <p:cNvPr id="19" name="직사각형 22">
                <a:extLst>
                  <a:ext uri="{FF2B5EF4-FFF2-40B4-BE49-F238E27FC236}">
                    <a16:creationId xmlns:a16="http://schemas.microsoft.com/office/drawing/2014/main" id="{128413C0-9B4E-3FCC-2352-75544F861A5E}"/>
                  </a:ext>
                </a:extLst>
              </p:cNvPr>
              <p:cNvSpPr/>
              <p:nvPr/>
            </p:nvSpPr>
            <p:spPr>
              <a:xfrm>
                <a:off x="3007551" y="3262069"/>
                <a:ext cx="751183"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DHT gửi tín hiệu phản hồi</a:t>
                </a:r>
              </a:p>
            </p:txBody>
          </p:sp>
          <p:sp>
            <p:nvSpPr>
              <p:cNvPr id="20" name="직사각형 23">
                <a:extLst>
                  <a:ext uri="{FF2B5EF4-FFF2-40B4-BE49-F238E27FC236}">
                    <a16:creationId xmlns:a16="http://schemas.microsoft.com/office/drawing/2014/main" id="{1255C687-5242-F19E-2F5D-D601CE76CB6B}"/>
                  </a:ext>
                </a:extLst>
              </p:cNvPr>
              <p:cNvSpPr/>
              <p:nvPr/>
            </p:nvSpPr>
            <p:spPr>
              <a:xfrm>
                <a:off x="4696505" y="3326369"/>
                <a:ext cx="86569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Xuất dữ liệu: “0” dạng 1 bit</a:t>
                </a:r>
              </a:p>
            </p:txBody>
          </p:sp>
          <p:sp>
            <p:nvSpPr>
              <p:cNvPr id="21" name="직사각형 25">
                <a:extLst>
                  <a:ext uri="{FF2B5EF4-FFF2-40B4-BE49-F238E27FC236}">
                    <a16:creationId xmlns:a16="http://schemas.microsoft.com/office/drawing/2014/main" id="{32C54853-D2D5-93A0-5E12-020EF0CDD40A}"/>
                  </a:ext>
                </a:extLst>
              </p:cNvPr>
              <p:cNvSpPr/>
              <p:nvPr/>
            </p:nvSpPr>
            <p:spPr>
              <a:xfrm>
                <a:off x="7817491" y="3265012"/>
                <a:ext cx="1403629"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Hoàn tất truyền dữ liệu; điện trở nâng điện áp của bus lên cho lần truyền tiếp theo</a:t>
                </a:r>
              </a:p>
            </p:txBody>
          </p:sp>
          <p:sp>
            <p:nvSpPr>
              <p:cNvPr id="22" name="직사각형 27">
                <a:extLst>
                  <a:ext uri="{FF2B5EF4-FFF2-40B4-BE49-F238E27FC236}">
                    <a16:creationId xmlns:a16="http://schemas.microsoft.com/office/drawing/2014/main" id="{1E9B3BDC-8C13-A797-4456-584E00B8661F}"/>
                  </a:ext>
                </a:extLst>
              </p:cNvPr>
              <p:cNvSpPr/>
              <p:nvPr/>
            </p:nvSpPr>
            <p:spPr>
              <a:xfrm>
                <a:off x="2389986" y="4655458"/>
                <a:ext cx="53332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Nâng lên và chờ phản hồi của cảm biến</a:t>
                </a:r>
              </a:p>
            </p:txBody>
          </p:sp>
          <p:sp>
            <p:nvSpPr>
              <p:cNvPr id="23" name="직사각형 28">
                <a:extLst>
                  <a:ext uri="{FF2B5EF4-FFF2-40B4-BE49-F238E27FC236}">
                    <a16:creationId xmlns:a16="http://schemas.microsoft.com/office/drawing/2014/main" id="{BA41CC5E-FF4D-2C25-C0CA-2092EFC01928}"/>
                  </a:ext>
                </a:extLst>
              </p:cNvPr>
              <p:cNvSpPr/>
              <p:nvPr/>
            </p:nvSpPr>
            <p:spPr>
              <a:xfrm>
                <a:off x="6102243" y="4904779"/>
                <a:ext cx="202607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Xuất dữ liệu: “1” dạng 1 bit</a:t>
                </a:r>
              </a:p>
            </p:txBody>
          </p:sp>
          <p:sp>
            <p:nvSpPr>
              <p:cNvPr id="24" name="직사각형 29">
                <a:extLst>
                  <a:ext uri="{FF2B5EF4-FFF2-40B4-BE49-F238E27FC236}">
                    <a16:creationId xmlns:a16="http://schemas.microsoft.com/office/drawing/2014/main" id="{4BF87D3D-7BCE-BDD8-C077-5DC24AE26F0D}"/>
                  </a:ext>
                </a:extLst>
              </p:cNvPr>
              <p:cNvSpPr/>
              <p:nvPr/>
            </p:nvSpPr>
            <p:spPr>
              <a:xfrm>
                <a:off x="8002996" y="4691815"/>
                <a:ext cx="119892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dirty="0">
                    <a:solidFill>
                      <a:prstClr val="black">
                        <a:lumMod val="85000"/>
                        <a:lumOff val="15000"/>
                      </a:prstClr>
                    </a:solidFill>
                    <a:latin typeface="Arial" panose="020B0503030303020204" pitchFamily="34" charset="0"/>
                    <a:ea typeface="SamsungOne-400" panose="020B0503030303020204" pitchFamily="34" charset="0"/>
                  </a:rPr>
                  <a:t>Cảm biến hạ điện áp bus xuống (50 us)</a:t>
                </a:r>
              </a:p>
            </p:txBody>
          </p:sp>
          <p:sp>
            <p:nvSpPr>
              <p:cNvPr id="27" name="오른쪽 화살표 30">
                <a:extLst>
                  <a:ext uri="{FF2B5EF4-FFF2-40B4-BE49-F238E27FC236}">
                    <a16:creationId xmlns:a16="http://schemas.microsoft.com/office/drawing/2014/main" id="{EAD4D9DC-F3C5-E8BF-61B8-CB00AE867762}"/>
                  </a:ext>
                </a:extLst>
              </p:cNvPr>
              <p:cNvSpPr/>
              <p:nvPr/>
            </p:nvSpPr>
            <p:spPr>
              <a:xfrm>
                <a:off x="1248707"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오른쪽 화살표 31">
                <a:extLst>
                  <a:ext uri="{FF2B5EF4-FFF2-40B4-BE49-F238E27FC236}">
                    <a16:creationId xmlns:a16="http://schemas.microsoft.com/office/drawing/2014/main" id="{BC334BED-2CAF-1FDD-2F0B-DD18BC110E38}"/>
                  </a:ext>
                </a:extLst>
              </p:cNvPr>
              <p:cNvSpPr/>
              <p:nvPr/>
            </p:nvSpPr>
            <p:spPr>
              <a:xfrm flipH="1">
                <a:off x="2315769"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오른쪽 화살표 32">
                <a:extLst>
                  <a:ext uri="{FF2B5EF4-FFF2-40B4-BE49-F238E27FC236}">
                    <a16:creationId xmlns:a16="http://schemas.microsoft.com/office/drawing/2014/main" id="{4F007BDC-9D6D-DEF7-BEE0-88C18ED7B3B1}"/>
                  </a:ext>
                </a:extLst>
              </p:cNvPr>
              <p:cNvSpPr/>
              <p:nvPr/>
            </p:nvSpPr>
            <p:spPr>
              <a:xfrm>
                <a:off x="2738611"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오른쪽 화살표 37">
                <a:extLst>
                  <a:ext uri="{FF2B5EF4-FFF2-40B4-BE49-F238E27FC236}">
                    <a16:creationId xmlns:a16="http://schemas.microsoft.com/office/drawing/2014/main" id="{0D45AE48-ABAB-696F-7DB6-C8DED0B5AA10}"/>
                  </a:ext>
                </a:extLst>
              </p:cNvPr>
              <p:cNvSpPr/>
              <p:nvPr/>
            </p:nvSpPr>
            <p:spPr>
              <a:xfrm>
                <a:off x="2130012"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오른쪽 화살표 38">
                <a:extLst>
                  <a:ext uri="{FF2B5EF4-FFF2-40B4-BE49-F238E27FC236}">
                    <a16:creationId xmlns:a16="http://schemas.microsoft.com/office/drawing/2014/main" id="{857958D0-BD42-93F0-5652-52FB10CD2883}"/>
                  </a:ext>
                </a:extLst>
              </p:cNvPr>
              <p:cNvSpPr/>
              <p:nvPr/>
            </p:nvSpPr>
            <p:spPr>
              <a:xfrm flipH="1">
                <a:off x="2921168"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오른쪽 화살표 39">
                <a:extLst>
                  <a:ext uri="{FF2B5EF4-FFF2-40B4-BE49-F238E27FC236}">
                    <a16:creationId xmlns:a16="http://schemas.microsoft.com/office/drawing/2014/main" id="{11FE3CF9-E63C-F673-B4B7-F76E45886BAB}"/>
                  </a:ext>
                </a:extLst>
              </p:cNvPr>
              <p:cNvSpPr/>
              <p:nvPr/>
            </p:nvSpPr>
            <p:spPr>
              <a:xfrm flipH="1">
                <a:off x="4540860"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화살표 40">
                <a:extLst>
                  <a:ext uri="{FF2B5EF4-FFF2-40B4-BE49-F238E27FC236}">
                    <a16:creationId xmlns:a16="http://schemas.microsoft.com/office/drawing/2014/main" id="{2AABFC9C-D0DD-5E0C-F3CF-1254D5353BF2}"/>
                  </a:ext>
                </a:extLst>
              </p:cNvPr>
              <p:cNvSpPr/>
              <p:nvPr/>
            </p:nvSpPr>
            <p:spPr>
              <a:xfrm>
                <a:off x="5595727"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오른쪽 화살표 41">
                <a:extLst>
                  <a:ext uri="{FF2B5EF4-FFF2-40B4-BE49-F238E27FC236}">
                    <a16:creationId xmlns:a16="http://schemas.microsoft.com/office/drawing/2014/main" id="{C1C03E66-6CA3-44B0-D9B1-34ACC44D0E4E}"/>
                  </a:ext>
                </a:extLst>
              </p:cNvPr>
              <p:cNvSpPr/>
              <p:nvPr/>
            </p:nvSpPr>
            <p:spPr>
              <a:xfrm flipH="1">
                <a:off x="7744069"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57">
                <a:extLst>
                  <a:ext uri="{FF2B5EF4-FFF2-40B4-BE49-F238E27FC236}">
                    <a16:creationId xmlns:a16="http://schemas.microsoft.com/office/drawing/2014/main" id="{883C76C3-5BCE-216F-CE35-2CA308874D79}"/>
                  </a:ext>
                </a:extLst>
              </p:cNvPr>
              <p:cNvSpPr/>
              <p:nvPr/>
            </p:nvSpPr>
            <p:spPr>
              <a:xfrm>
                <a:off x="622111" y="4794913"/>
                <a:ext cx="92645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100">
                    <a:solidFill>
                      <a:schemeClr val="tx1">
                        <a:lumMod val="85000"/>
                        <a:lumOff val="15000"/>
                      </a:schemeClr>
                    </a:solidFill>
                    <a:latin typeface="Arial" panose="020B0803030303020204" pitchFamily="34" charset="0"/>
                    <a:ea typeface="SamsungOne-700" panose="020B0803030303020204" pitchFamily="34" charset="0"/>
                  </a:rPr>
                  <a:t>ĐẦU RA BUS ĐƠN</a:t>
                </a:r>
              </a:p>
            </p:txBody>
          </p:sp>
          <p:sp>
            <p:nvSpPr>
              <p:cNvPr id="36" name="오른쪽 화살표 60">
                <a:extLst>
                  <a:ext uri="{FF2B5EF4-FFF2-40B4-BE49-F238E27FC236}">
                    <a16:creationId xmlns:a16="http://schemas.microsoft.com/office/drawing/2014/main" id="{BE9BD994-A6D3-C595-345E-3F16C1ECDFDB}"/>
                  </a:ext>
                </a:extLst>
              </p:cNvPr>
              <p:cNvSpPr/>
              <p:nvPr/>
            </p:nvSpPr>
            <p:spPr>
              <a:xfrm flipH="1">
                <a:off x="3820719"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오른쪽 화살표 61">
                <a:extLst>
                  <a:ext uri="{FF2B5EF4-FFF2-40B4-BE49-F238E27FC236}">
                    <a16:creationId xmlns:a16="http://schemas.microsoft.com/office/drawing/2014/main" id="{A13BFE8B-4C3C-801C-6957-4E5C9D40992D}"/>
                  </a:ext>
                </a:extLst>
              </p:cNvPr>
              <p:cNvSpPr/>
              <p:nvPr/>
            </p:nvSpPr>
            <p:spPr>
              <a:xfrm>
                <a:off x="4348766"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오른쪽 화살표 62">
                <a:extLst>
                  <a:ext uri="{FF2B5EF4-FFF2-40B4-BE49-F238E27FC236}">
                    <a16:creationId xmlns:a16="http://schemas.microsoft.com/office/drawing/2014/main" id="{1D0CB4DD-09B3-3029-7182-5E33A589AAAD}"/>
                  </a:ext>
                </a:extLst>
              </p:cNvPr>
              <p:cNvSpPr/>
              <p:nvPr/>
            </p:nvSpPr>
            <p:spPr>
              <a:xfrm flipH="1">
                <a:off x="5792394"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오른쪽 화살표 63">
                <a:extLst>
                  <a:ext uri="{FF2B5EF4-FFF2-40B4-BE49-F238E27FC236}">
                    <a16:creationId xmlns:a16="http://schemas.microsoft.com/office/drawing/2014/main" id="{41F4F768-F283-BA56-FF59-0B470B491A0C}"/>
                  </a:ext>
                </a:extLst>
              </p:cNvPr>
              <p:cNvSpPr/>
              <p:nvPr/>
            </p:nvSpPr>
            <p:spPr>
              <a:xfrm>
                <a:off x="3644487"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64">
                <a:extLst>
                  <a:ext uri="{FF2B5EF4-FFF2-40B4-BE49-F238E27FC236}">
                    <a16:creationId xmlns:a16="http://schemas.microsoft.com/office/drawing/2014/main" id="{66685DBE-F0BC-E92E-75D2-D38E05CAEE89}"/>
                  </a:ext>
                </a:extLst>
              </p:cNvPr>
              <p:cNvSpPr/>
              <p:nvPr/>
            </p:nvSpPr>
            <p:spPr>
              <a:xfrm>
                <a:off x="3875723" y="4655458"/>
                <a:ext cx="685358"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Nâng điện áp lên và sẵn sàng cho đầu ra của cảm biến</a:t>
                </a:r>
              </a:p>
            </p:txBody>
          </p:sp>
        </p:grpSp>
        <p:grpSp>
          <p:nvGrpSpPr>
            <p:cNvPr id="4" name="그룹 59">
              <a:extLst>
                <a:ext uri="{FF2B5EF4-FFF2-40B4-BE49-F238E27FC236}">
                  <a16:creationId xmlns:a16="http://schemas.microsoft.com/office/drawing/2014/main" id="{C8B7E954-6B69-3916-8EB7-F05FF771991B}"/>
                </a:ext>
              </a:extLst>
            </p:cNvPr>
            <p:cNvGrpSpPr/>
            <p:nvPr/>
          </p:nvGrpSpPr>
          <p:grpSpPr>
            <a:xfrm>
              <a:off x="1363858" y="3890472"/>
              <a:ext cx="7260613" cy="637566"/>
              <a:chOff x="1143000" y="3931395"/>
              <a:chExt cx="7419975" cy="566585"/>
            </a:xfrm>
          </p:grpSpPr>
          <p:sp>
            <p:nvSpPr>
              <p:cNvPr id="12" name="자유형 5">
                <a:extLst>
                  <a:ext uri="{FF2B5EF4-FFF2-40B4-BE49-F238E27FC236}">
                    <a16:creationId xmlns:a16="http://schemas.microsoft.com/office/drawing/2014/main" id="{468FE89D-BC84-3C49-D529-BB9D4E2DD809}"/>
                  </a:ext>
                </a:extLst>
              </p:cNvPr>
              <p:cNvSpPr/>
              <p:nvPr/>
            </p:nvSpPr>
            <p:spPr>
              <a:xfrm>
                <a:off x="1143000" y="3952751"/>
                <a:ext cx="1885950" cy="545229"/>
              </a:xfrm>
              <a:custGeom>
                <a:avLst/>
                <a:gdLst>
                  <a:gd name="connsiteX0" fmla="*/ 0 w 1885950"/>
                  <a:gd name="connsiteY0" fmla="*/ 0 h 523875"/>
                  <a:gd name="connsiteX1" fmla="*/ 152400 w 1885950"/>
                  <a:gd name="connsiteY1" fmla="*/ 0 h 523875"/>
                  <a:gd name="connsiteX2" fmla="*/ 352425 w 1885950"/>
                  <a:gd name="connsiteY2" fmla="*/ 523875 h 523875"/>
                  <a:gd name="connsiteX3" fmla="*/ 1057275 w 1885950"/>
                  <a:gd name="connsiteY3" fmla="*/ 523875 h 523875"/>
                  <a:gd name="connsiteX4" fmla="*/ 1257300 w 1885950"/>
                  <a:gd name="connsiteY4" fmla="*/ 0 h 523875"/>
                  <a:gd name="connsiteX5" fmla="*/ 1704975 w 1885950"/>
                  <a:gd name="connsiteY5" fmla="*/ 0 h 523875"/>
                  <a:gd name="connsiteX6" fmla="*/ 1885950 w 1885950"/>
                  <a:gd name="connsiteY6" fmla="*/ 48577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523875">
                    <a:moveTo>
                      <a:pt x="0" y="0"/>
                    </a:moveTo>
                    <a:lnTo>
                      <a:pt x="152400" y="0"/>
                    </a:lnTo>
                    <a:lnTo>
                      <a:pt x="352425" y="523875"/>
                    </a:lnTo>
                    <a:lnTo>
                      <a:pt x="1057275" y="523875"/>
                    </a:lnTo>
                    <a:lnTo>
                      <a:pt x="1257300" y="0"/>
                    </a:lnTo>
                    <a:lnTo>
                      <a:pt x="1704975" y="0"/>
                    </a:lnTo>
                    <a:lnTo>
                      <a:pt x="1885950" y="485775"/>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자유형 6">
                <a:extLst>
                  <a:ext uri="{FF2B5EF4-FFF2-40B4-BE49-F238E27FC236}">
                    <a16:creationId xmlns:a16="http://schemas.microsoft.com/office/drawing/2014/main" id="{D3669A51-2138-38B7-6A84-62FFC5AABC09}"/>
                  </a:ext>
                </a:extLst>
              </p:cNvPr>
              <p:cNvSpPr/>
              <p:nvPr/>
            </p:nvSpPr>
            <p:spPr>
              <a:xfrm>
                <a:off x="3002954" y="3943226"/>
                <a:ext cx="5133302" cy="542925"/>
              </a:xfrm>
              <a:custGeom>
                <a:avLst/>
                <a:gdLst>
                  <a:gd name="connsiteX0" fmla="*/ 0 w 5095875"/>
                  <a:gd name="connsiteY0" fmla="*/ 523875 h 542925"/>
                  <a:gd name="connsiteX1" fmla="*/ 723900 w 5095875"/>
                  <a:gd name="connsiteY1" fmla="*/ 523875 h 542925"/>
                  <a:gd name="connsiteX2" fmla="*/ 914400 w 5095875"/>
                  <a:gd name="connsiteY2" fmla="*/ 0 h 542925"/>
                  <a:gd name="connsiteX3" fmla="*/ 1343025 w 5095875"/>
                  <a:gd name="connsiteY3" fmla="*/ 0 h 542925"/>
                  <a:gd name="connsiteX4" fmla="*/ 1533525 w 5095875"/>
                  <a:gd name="connsiteY4" fmla="*/ 523875 h 542925"/>
                  <a:gd name="connsiteX5" fmla="*/ 1866900 w 5095875"/>
                  <a:gd name="connsiteY5" fmla="*/ 523875 h 542925"/>
                  <a:gd name="connsiteX6" fmla="*/ 2076450 w 5095875"/>
                  <a:gd name="connsiteY6" fmla="*/ 0 h 542925"/>
                  <a:gd name="connsiteX7" fmla="*/ 2571750 w 5095875"/>
                  <a:gd name="connsiteY7" fmla="*/ 0 h 542925"/>
                  <a:gd name="connsiteX8" fmla="*/ 2800350 w 5095875"/>
                  <a:gd name="connsiteY8" fmla="*/ 542925 h 542925"/>
                  <a:gd name="connsiteX9" fmla="*/ 3152775 w 5095875"/>
                  <a:gd name="connsiteY9" fmla="*/ 542925 h 542925"/>
                  <a:gd name="connsiteX10" fmla="*/ 3343275 w 5095875"/>
                  <a:gd name="connsiteY10" fmla="*/ 19050 h 542925"/>
                  <a:gd name="connsiteX11" fmla="*/ 4581525 w 5095875"/>
                  <a:gd name="connsiteY11" fmla="*/ 19050 h 542925"/>
                  <a:gd name="connsiteX12" fmla="*/ 4781550 w 5095875"/>
                  <a:gd name="connsiteY12" fmla="*/ 533400 h 542925"/>
                  <a:gd name="connsiteX13" fmla="*/ 5095875 w 5095875"/>
                  <a:gd name="connsiteY13" fmla="*/ 53340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95875" h="542925">
                    <a:moveTo>
                      <a:pt x="0" y="523875"/>
                    </a:moveTo>
                    <a:lnTo>
                      <a:pt x="723900" y="523875"/>
                    </a:lnTo>
                    <a:lnTo>
                      <a:pt x="914400" y="0"/>
                    </a:lnTo>
                    <a:lnTo>
                      <a:pt x="1343025" y="0"/>
                    </a:lnTo>
                    <a:lnTo>
                      <a:pt x="1533525" y="523875"/>
                    </a:lnTo>
                    <a:lnTo>
                      <a:pt x="1866900" y="523875"/>
                    </a:lnTo>
                    <a:lnTo>
                      <a:pt x="2076450" y="0"/>
                    </a:lnTo>
                    <a:lnTo>
                      <a:pt x="2571750" y="0"/>
                    </a:lnTo>
                    <a:lnTo>
                      <a:pt x="2800350" y="542925"/>
                    </a:lnTo>
                    <a:lnTo>
                      <a:pt x="3152775" y="542925"/>
                    </a:lnTo>
                    <a:lnTo>
                      <a:pt x="3343275" y="19050"/>
                    </a:lnTo>
                    <a:lnTo>
                      <a:pt x="4581525" y="19050"/>
                    </a:lnTo>
                    <a:lnTo>
                      <a:pt x="4781550" y="533400"/>
                    </a:lnTo>
                    <a:lnTo>
                      <a:pt x="5095875" y="533400"/>
                    </a:lnTo>
                  </a:path>
                </a:pathLst>
              </a:custGeom>
              <a:noFill/>
              <a:ln w="635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58">
                <a:extLst>
                  <a:ext uri="{FF2B5EF4-FFF2-40B4-BE49-F238E27FC236}">
                    <a16:creationId xmlns:a16="http://schemas.microsoft.com/office/drawing/2014/main" id="{A53CD795-7E48-D2A7-5F08-4FBD078918CA}"/>
                  </a:ext>
                </a:extLst>
              </p:cNvPr>
              <p:cNvSpPr/>
              <p:nvPr/>
            </p:nvSpPr>
            <p:spPr>
              <a:xfrm>
                <a:off x="8105775" y="3931395"/>
                <a:ext cx="457200" cy="535705"/>
              </a:xfrm>
              <a:custGeom>
                <a:avLst/>
                <a:gdLst>
                  <a:gd name="connsiteX0" fmla="*/ 0 w 457200"/>
                  <a:gd name="connsiteY0" fmla="*/ 476250 h 476250"/>
                  <a:gd name="connsiteX1" fmla="*/ 171450 w 457200"/>
                  <a:gd name="connsiteY1" fmla="*/ 0 h 476250"/>
                  <a:gd name="connsiteX2" fmla="*/ 457200 w 457200"/>
                  <a:gd name="connsiteY2" fmla="*/ 0 h 476250"/>
                </a:gdLst>
                <a:ahLst/>
                <a:cxnLst>
                  <a:cxn ang="0">
                    <a:pos x="connsiteX0" y="connsiteY0"/>
                  </a:cxn>
                  <a:cxn ang="0">
                    <a:pos x="connsiteX1" y="connsiteY1"/>
                  </a:cxn>
                  <a:cxn ang="0">
                    <a:pos x="connsiteX2" y="connsiteY2"/>
                  </a:cxn>
                </a:cxnLst>
                <a:rect l="l" t="t" r="r" b="b"/>
                <a:pathLst>
                  <a:path w="457200" h="476250">
                    <a:moveTo>
                      <a:pt x="0" y="476250"/>
                    </a:moveTo>
                    <a:lnTo>
                      <a:pt x="171450" y="0"/>
                    </a:lnTo>
                    <a:lnTo>
                      <a:pt x="457200" y="0"/>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그룹 72">
              <a:extLst>
                <a:ext uri="{FF2B5EF4-FFF2-40B4-BE49-F238E27FC236}">
                  <a16:creationId xmlns:a16="http://schemas.microsoft.com/office/drawing/2014/main" id="{882AC4D0-BACA-59FB-58D3-5975CF62841E}"/>
                </a:ext>
              </a:extLst>
            </p:cNvPr>
            <p:cNvGrpSpPr/>
            <p:nvPr/>
          </p:nvGrpSpPr>
          <p:grpSpPr>
            <a:xfrm>
              <a:off x="2525777" y="5762328"/>
              <a:ext cx="3763709" cy="299529"/>
              <a:chOff x="2525777" y="5666074"/>
              <a:chExt cx="3763709" cy="299529"/>
            </a:xfrm>
          </p:grpSpPr>
          <p:grpSp>
            <p:nvGrpSpPr>
              <p:cNvPr id="6" name="그룹 65">
                <a:extLst>
                  <a:ext uri="{FF2B5EF4-FFF2-40B4-BE49-F238E27FC236}">
                    <a16:creationId xmlns:a16="http://schemas.microsoft.com/office/drawing/2014/main" id="{EF51F71C-845D-272D-2570-2693D670A47F}"/>
                  </a:ext>
                </a:extLst>
              </p:cNvPr>
              <p:cNvGrpSpPr/>
              <p:nvPr/>
            </p:nvGrpSpPr>
            <p:grpSpPr>
              <a:xfrm>
                <a:off x="3860156" y="5715000"/>
                <a:ext cx="2429330" cy="250603"/>
                <a:chOff x="3632721" y="5715000"/>
                <a:chExt cx="2429330" cy="250603"/>
              </a:xfrm>
            </p:grpSpPr>
            <p:sp>
              <p:nvSpPr>
                <p:cNvPr id="8" name="자유형 66">
                  <a:extLst>
                    <a:ext uri="{FF2B5EF4-FFF2-40B4-BE49-F238E27FC236}">
                      <a16:creationId xmlns:a16="http://schemas.microsoft.com/office/drawing/2014/main" id="{FF6D4728-7409-C038-AC42-7D7EC3CF8185}"/>
                    </a:ext>
                  </a:extLst>
                </p:cNvPr>
                <p:cNvSpPr/>
                <p:nvPr/>
              </p:nvSpPr>
              <p:spPr>
                <a:xfrm>
                  <a:off x="3727938"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자유형 67">
                  <a:extLst>
                    <a:ext uri="{FF2B5EF4-FFF2-40B4-BE49-F238E27FC236}">
                      <a16:creationId xmlns:a16="http://schemas.microsoft.com/office/drawing/2014/main" id="{60D99E2F-052B-7C6A-FA5D-13983A432232}"/>
                    </a:ext>
                  </a:extLst>
                </p:cNvPr>
                <p:cNvSpPr/>
                <p:nvPr/>
              </p:nvSpPr>
              <p:spPr>
                <a:xfrm>
                  <a:off x="5231423"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68">
                  <a:extLst>
                    <a:ext uri="{FF2B5EF4-FFF2-40B4-BE49-F238E27FC236}">
                      <a16:creationId xmlns:a16="http://schemas.microsoft.com/office/drawing/2014/main" id="{8529E7FF-C754-5AB5-054C-179B919949D9}"/>
                    </a:ext>
                  </a:extLst>
                </p:cNvPr>
                <p:cNvSpPr/>
                <p:nvPr/>
              </p:nvSpPr>
              <p:spPr>
                <a:xfrm>
                  <a:off x="5149119" y="5811715"/>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Tín hiệu DHT</a:t>
                  </a:r>
                </a:p>
              </p:txBody>
            </p:sp>
            <p:sp>
              <p:nvSpPr>
                <p:cNvPr id="11" name="직사각형 69">
                  <a:extLst>
                    <a:ext uri="{FF2B5EF4-FFF2-40B4-BE49-F238E27FC236}">
                      <a16:creationId xmlns:a16="http://schemas.microsoft.com/office/drawing/2014/main" id="{BED42075-B45F-34FA-C9B0-F429190D7293}"/>
                    </a:ext>
                  </a:extLst>
                </p:cNvPr>
                <p:cNvSpPr/>
                <p:nvPr/>
              </p:nvSpPr>
              <p:spPr>
                <a:xfrm>
                  <a:off x="3632721" y="5802923"/>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Tín hiệu MCU</a:t>
                  </a:r>
                </a:p>
              </p:txBody>
            </p:sp>
          </p:grpSp>
          <p:sp>
            <p:nvSpPr>
              <p:cNvPr id="7" name="직사각형 70">
                <a:extLst>
                  <a:ext uri="{FF2B5EF4-FFF2-40B4-BE49-F238E27FC236}">
                    <a16:creationId xmlns:a16="http://schemas.microsoft.com/office/drawing/2014/main" id="{8604098A-D202-B5B1-6203-10ECB7019CFC}"/>
                  </a:ext>
                </a:extLst>
              </p:cNvPr>
              <p:cNvSpPr/>
              <p:nvPr/>
            </p:nvSpPr>
            <p:spPr>
              <a:xfrm>
                <a:off x="2525777" y="5666074"/>
                <a:ext cx="1190667"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Giải thích các đường:</a:t>
                </a:r>
              </a:p>
            </p:txBody>
          </p:sp>
        </p:grpSp>
      </p:grpSp>
    </p:spTree>
    <p:extLst>
      <p:ext uri="{BB962C8B-B14F-4D97-AF65-F5344CB8AC3E}">
        <p14:creationId xmlns:p14="http://schemas.microsoft.com/office/powerpoint/2010/main" val="42611144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C3D424AD-4164-45EC-A247-F5A8077B556B}"/>
              </a:ext>
            </a:extLst>
          </p:cNvPr>
          <p:cNvSpPr/>
          <p:nvPr/>
        </p:nvSpPr>
        <p:spPr>
          <a:xfrm>
            <a:off x="580400" y="15610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DHT11/22 -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75F0CAE9-AC92-4F9E-8D12-01B68E4E54DD}"/>
              </a:ext>
            </a:extLst>
          </p:cNvPr>
          <p:cNvSpPr/>
          <p:nvPr/>
        </p:nvSpPr>
        <p:spPr>
          <a:xfrm>
            <a:off x="712189" y="1791158"/>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Khởi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DHT22.</a:t>
            </a:r>
          </a:p>
          <a:p>
            <a:pPr marL="182513" indent="-182513">
              <a:spcAft>
                <a:spcPts val="802"/>
              </a:spcAft>
              <a:buClr>
                <a:srgbClr val="193EB0"/>
              </a:buClr>
              <a:buFont typeface="SamsungOne 400" panose="020B0503030303020204" pitchFamily="34" charset="0"/>
              <a:buChar cha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MCU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gửi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khởi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phản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hồi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DHT</a:t>
            </a:r>
          </a:p>
        </p:txBody>
      </p:sp>
      <p:grpSp>
        <p:nvGrpSpPr>
          <p:cNvPr id="43" name="그룹 42"/>
          <p:cNvGrpSpPr/>
          <p:nvPr/>
        </p:nvGrpSpPr>
        <p:grpSpPr>
          <a:xfrm>
            <a:off x="416136" y="436183"/>
            <a:ext cx="9051872" cy="276871"/>
            <a:chOff x="416136" y="436183"/>
            <a:chExt cx="9051872" cy="276871"/>
          </a:xfrm>
        </p:grpSpPr>
        <p:sp>
          <p:nvSpPr>
            <p:cNvPr id="44" name="직사각형 43">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46"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grpSp>
        <p:nvGrpSpPr>
          <p:cNvPr id="2" name="그룹 76">
            <a:extLst>
              <a:ext uri="{FF2B5EF4-FFF2-40B4-BE49-F238E27FC236}">
                <a16:creationId xmlns:a16="http://schemas.microsoft.com/office/drawing/2014/main" id="{BFDBC904-AA47-8E4F-81E0-02CE144CCCC2}"/>
              </a:ext>
            </a:extLst>
          </p:cNvPr>
          <p:cNvGrpSpPr/>
          <p:nvPr/>
        </p:nvGrpSpPr>
        <p:grpSpPr>
          <a:xfrm>
            <a:off x="771980" y="2981787"/>
            <a:ext cx="8358863" cy="2649995"/>
            <a:chOff x="731229" y="3426955"/>
            <a:chExt cx="8358863" cy="2649995"/>
          </a:xfrm>
        </p:grpSpPr>
        <p:grpSp>
          <p:nvGrpSpPr>
            <p:cNvPr id="3" name="그룹 63">
              <a:extLst>
                <a:ext uri="{FF2B5EF4-FFF2-40B4-BE49-F238E27FC236}">
                  <a16:creationId xmlns:a16="http://schemas.microsoft.com/office/drawing/2014/main" id="{488B2678-41CF-F0C1-3149-6E08D21C817A}"/>
                </a:ext>
              </a:extLst>
            </p:cNvPr>
            <p:cNvGrpSpPr/>
            <p:nvPr/>
          </p:nvGrpSpPr>
          <p:grpSpPr>
            <a:xfrm>
              <a:off x="3731985" y="5826347"/>
              <a:ext cx="2442030" cy="250603"/>
              <a:chOff x="3632721" y="5715000"/>
              <a:chExt cx="2442030" cy="250603"/>
            </a:xfrm>
          </p:grpSpPr>
          <p:sp>
            <p:nvSpPr>
              <p:cNvPr id="37" name="자유형 64">
                <a:extLst>
                  <a:ext uri="{FF2B5EF4-FFF2-40B4-BE49-F238E27FC236}">
                    <a16:creationId xmlns:a16="http://schemas.microsoft.com/office/drawing/2014/main" id="{A92F4C4B-9D9D-E8F0-D8D7-165719A57CDA}"/>
                  </a:ext>
                </a:extLst>
              </p:cNvPr>
              <p:cNvSpPr/>
              <p:nvPr/>
            </p:nvSpPr>
            <p:spPr>
              <a:xfrm>
                <a:off x="3727938"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자유형 65">
                <a:extLst>
                  <a:ext uri="{FF2B5EF4-FFF2-40B4-BE49-F238E27FC236}">
                    <a16:creationId xmlns:a16="http://schemas.microsoft.com/office/drawing/2014/main" id="{614096C7-F499-D72B-F44F-0C33797F9E84}"/>
                  </a:ext>
                </a:extLst>
              </p:cNvPr>
              <p:cNvSpPr/>
              <p:nvPr/>
            </p:nvSpPr>
            <p:spPr>
              <a:xfrm>
                <a:off x="5231423"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66">
                <a:extLst>
                  <a:ext uri="{FF2B5EF4-FFF2-40B4-BE49-F238E27FC236}">
                    <a16:creationId xmlns:a16="http://schemas.microsoft.com/office/drawing/2014/main" id="{88613431-4037-9B7C-537E-95D8216AC6BE}"/>
                  </a:ext>
                </a:extLst>
              </p:cNvPr>
              <p:cNvSpPr/>
              <p:nvPr/>
            </p:nvSpPr>
            <p:spPr>
              <a:xfrm>
                <a:off x="5161819" y="5811715"/>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Tín hiệu của cảm biến</a:t>
                </a:r>
              </a:p>
            </p:txBody>
          </p:sp>
          <p:sp>
            <p:nvSpPr>
              <p:cNvPr id="40" name="직사각형 67">
                <a:extLst>
                  <a:ext uri="{FF2B5EF4-FFF2-40B4-BE49-F238E27FC236}">
                    <a16:creationId xmlns:a16="http://schemas.microsoft.com/office/drawing/2014/main" id="{922FBEFE-00D0-7D21-4CE0-CD2E1FAE8628}"/>
                  </a:ext>
                </a:extLst>
              </p:cNvPr>
              <p:cNvSpPr/>
              <p:nvPr/>
            </p:nvSpPr>
            <p:spPr>
              <a:xfrm>
                <a:off x="3632721" y="5802923"/>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Tín hiệu của máy chủ</a:t>
                </a:r>
              </a:p>
            </p:txBody>
          </p:sp>
        </p:grpSp>
        <p:grpSp>
          <p:nvGrpSpPr>
            <p:cNvPr id="4" name="그룹 9">
              <a:extLst>
                <a:ext uri="{FF2B5EF4-FFF2-40B4-BE49-F238E27FC236}">
                  <a16:creationId xmlns:a16="http://schemas.microsoft.com/office/drawing/2014/main" id="{483AC32A-8C16-3F30-76B7-C1C375847F79}"/>
                </a:ext>
              </a:extLst>
            </p:cNvPr>
            <p:cNvGrpSpPr/>
            <p:nvPr/>
          </p:nvGrpSpPr>
          <p:grpSpPr>
            <a:xfrm>
              <a:off x="731229" y="3426955"/>
              <a:ext cx="8358863" cy="1969477"/>
              <a:chOff x="731229" y="3279531"/>
              <a:chExt cx="8358863" cy="1969477"/>
            </a:xfrm>
          </p:grpSpPr>
          <p:grpSp>
            <p:nvGrpSpPr>
              <p:cNvPr id="5" name="그룹 23">
                <a:extLst>
                  <a:ext uri="{FF2B5EF4-FFF2-40B4-BE49-F238E27FC236}">
                    <a16:creationId xmlns:a16="http://schemas.microsoft.com/office/drawing/2014/main" id="{AE5A96E5-6992-0DE7-1908-70A13EABC223}"/>
                  </a:ext>
                </a:extLst>
              </p:cNvPr>
              <p:cNvGrpSpPr/>
              <p:nvPr/>
            </p:nvGrpSpPr>
            <p:grpSpPr>
              <a:xfrm>
                <a:off x="731229" y="3279531"/>
                <a:ext cx="8358863" cy="1969477"/>
                <a:chOff x="731229" y="3279531"/>
                <a:chExt cx="8358863" cy="1969477"/>
              </a:xfrm>
            </p:grpSpPr>
            <p:grpSp>
              <p:nvGrpSpPr>
                <p:cNvPr id="12" name="그룹 24">
                  <a:extLst>
                    <a:ext uri="{FF2B5EF4-FFF2-40B4-BE49-F238E27FC236}">
                      <a16:creationId xmlns:a16="http://schemas.microsoft.com/office/drawing/2014/main" id="{37544ED1-F8F2-D853-7A2C-CFF1D2E634FB}"/>
                    </a:ext>
                  </a:extLst>
                </p:cNvPr>
                <p:cNvGrpSpPr/>
                <p:nvPr/>
              </p:nvGrpSpPr>
              <p:grpSpPr>
                <a:xfrm>
                  <a:off x="1204546" y="3279531"/>
                  <a:ext cx="7693269" cy="1969477"/>
                  <a:chOff x="1204546" y="3279531"/>
                  <a:chExt cx="7693269" cy="1969477"/>
                </a:xfrm>
              </p:grpSpPr>
              <p:sp>
                <p:nvSpPr>
                  <p:cNvPr id="30" name="자유형 53">
                    <a:extLst>
                      <a:ext uri="{FF2B5EF4-FFF2-40B4-BE49-F238E27FC236}">
                        <a16:creationId xmlns:a16="http://schemas.microsoft.com/office/drawing/2014/main" id="{3D5AFE67-847C-F2D5-6997-3A3279B6D363}"/>
                      </a:ext>
                    </a:extLst>
                  </p:cNvPr>
                  <p:cNvSpPr/>
                  <p:nvPr/>
                </p:nvSpPr>
                <p:spPr>
                  <a:xfrm>
                    <a:off x="1204546" y="3903784"/>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54">
                    <a:extLst>
                      <a:ext uri="{FF2B5EF4-FFF2-40B4-BE49-F238E27FC236}">
                        <a16:creationId xmlns:a16="http://schemas.microsoft.com/office/drawing/2014/main" id="{D97FC1E7-FC0D-8E79-96D8-B8CDC88F8C82}"/>
                      </a:ext>
                    </a:extLst>
                  </p:cNvPr>
                  <p:cNvSpPr/>
                  <p:nvPr/>
                </p:nvSpPr>
                <p:spPr>
                  <a:xfrm>
                    <a:off x="1204546" y="4501662"/>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55">
                    <a:extLst>
                      <a:ext uri="{FF2B5EF4-FFF2-40B4-BE49-F238E27FC236}">
                        <a16:creationId xmlns:a16="http://schemas.microsoft.com/office/drawing/2014/main" id="{E2F894AF-B11A-D53B-3FBA-19C6D14E9BE8}"/>
                      </a:ext>
                    </a:extLst>
                  </p:cNvPr>
                  <p:cNvSpPr/>
                  <p:nvPr/>
                </p:nvSpPr>
                <p:spPr>
                  <a:xfrm>
                    <a:off x="1441938"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57">
                    <a:extLst>
                      <a:ext uri="{FF2B5EF4-FFF2-40B4-BE49-F238E27FC236}">
                        <a16:creationId xmlns:a16="http://schemas.microsoft.com/office/drawing/2014/main" id="{DF15C90A-F3B7-F32B-9E9F-D355BBBC6F2E}"/>
                      </a:ext>
                    </a:extLst>
                  </p:cNvPr>
                  <p:cNvSpPr/>
                  <p:nvPr/>
                </p:nvSpPr>
                <p:spPr>
                  <a:xfrm>
                    <a:off x="318984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58">
                    <a:extLst>
                      <a:ext uri="{FF2B5EF4-FFF2-40B4-BE49-F238E27FC236}">
                        <a16:creationId xmlns:a16="http://schemas.microsoft.com/office/drawing/2014/main" id="{4AEAF7ED-0A8F-2989-92B6-7BE907B64AEA}"/>
                      </a:ext>
                    </a:extLst>
                  </p:cNvPr>
                  <p:cNvSpPr/>
                  <p:nvPr/>
                </p:nvSpPr>
                <p:spPr>
                  <a:xfrm>
                    <a:off x="423789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61">
                    <a:extLst>
                      <a:ext uri="{FF2B5EF4-FFF2-40B4-BE49-F238E27FC236}">
                        <a16:creationId xmlns:a16="http://schemas.microsoft.com/office/drawing/2014/main" id="{5005D807-B2CB-8A99-5C22-36F84409804A}"/>
                      </a:ext>
                    </a:extLst>
                  </p:cNvPr>
                  <p:cNvSpPr/>
                  <p:nvPr/>
                </p:nvSpPr>
                <p:spPr>
                  <a:xfrm>
                    <a:off x="6768908"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62">
                    <a:extLst>
                      <a:ext uri="{FF2B5EF4-FFF2-40B4-BE49-F238E27FC236}">
                        <a16:creationId xmlns:a16="http://schemas.microsoft.com/office/drawing/2014/main" id="{5DDF47D9-9C3F-AD8A-5150-122D081DE8F1}"/>
                      </a:ext>
                    </a:extLst>
                  </p:cNvPr>
                  <p:cNvSpPr/>
                  <p:nvPr/>
                </p:nvSpPr>
                <p:spPr>
                  <a:xfrm>
                    <a:off x="786911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직사각형 25">
                  <a:extLst>
                    <a:ext uri="{FF2B5EF4-FFF2-40B4-BE49-F238E27FC236}">
                      <a16:creationId xmlns:a16="http://schemas.microsoft.com/office/drawing/2014/main" id="{DE7C3965-4B62-F5DC-5BBE-EA2D244B2295}"/>
                    </a:ext>
                  </a:extLst>
                </p:cNvPr>
                <p:cNvSpPr/>
                <p:nvPr/>
              </p:nvSpPr>
              <p:spPr>
                <a:xfrm>
                  <a:off x="731229" y="3811451"/>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VCC</a:t>
                  </a:r>
                </a:p>
              </p:txBody>
            </p:sp>
            <p:sp>
              <p:nvSpPr>
                <p:cNvPr id="14" name="직사각형 26">
                  <a:extLst>
                    <a:ext uri="{FF2B5EF4-FFF2-40B4-BE49-F238E27FC236}">
                      <a16:creationId xmlns:a16="http://schemas.microsoft.com/office/drawing/2014/main" id="{02AD898E-C82F-1208-9C3D-F52A7FF0A01D}"/>
                    </a:ext>
                  </a:extLst>
                </p:cNvPr>
                <p:cNvSpPr/>
                <p:nvPr/>
              </p:nvSpPr>
              <p:spPr>
                <a:xfrm>
                  <a:off x="731229" y="4418121"/>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GND</a:t>
                  </a:r>
                </a:p>
              </p:txBody>
            </p:sp>
            <p:sp>
              <p:nvSpPr>
                <p:cNvPr id="15" name="직사각형 32">
                  <a:extLst>
                    <a:ext uri="{FF2B5EF4-FFF2-40B4-BE49-F238E27FC236}">
                      <a16:creationId xmlns:a16="http://schemas.microsoft.com/office/drawing/2014/main" id="{031146EA-DA31-D901-40EC-5FB478FAB3F8}"/>
                    </a:ext>
                  </a:extLst>
                </p:cNvPr>
                <p:cNvSpPr/>
                <p:nvPr/>
              </p:nvSpPr>
              <p:spPr>
                <a:xfrm>
                  <a:off x="1822612" y="4857398"/>
                  <a:ext cx="980370"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50">
                      <a:solidFill>
                        <a:prstClr val="black">
                          <a:lumMod val="85000"/>
                          <a:lumOff val="15000"/>
                        </a:prstClr>
                      </a:solidFill>
                      <a:latin typeface="Arial" panose="020B0503030303020204" pitchFamily="34" charset="0"/>
                      <a:ea typeface="SamsungOne-400" panose="020B0503030303020204" pitchFamily="34" charset="0"/>
                    </a:rPr>
                    <a:t>Máy chủ hạ xuống tối thiểu 1 ms</a:t>
                  </a:r>
                </a:p>
              </p:txBody>
            </p:sp>
            <p:sp>
              <p:nvSpPr>
                <p:cNvPr id="16" name="직사각형 34">
                  <a:extLst>
                    <a:ext uri="{FF2B5EF4-FFF2-40B4-BE49-F238E27FC236}">
                      <a16:creationId xmlns:a16="http://schemas.microsoft.com/office/drawing/2014/main" id="{6657585B-6C32-CE43-C7D8-09A13D084475}"/>
                    </a:ext>
                  </a:extLst>
                </p:cNvPr>
                <p:cNvSpPr/>
                <p:nvPr/>
              </p:nvSpPr>
              <p:spPr>
                <a:xfrm>
                  <a:off x="4520305" y="4904779"/>
                  <a:ext cx="2026073"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50">
                      <a:solidFill>
                        <a:prstClr val="black">
                          <a:lumMod val="85000"/>
                          <a:lumOff val="15000"/>
                        </a:prstClr>
                      </a:solidFill>
                      <a:latin typeface="Arial" panose="020B0503030303020204" pitchFamily="34" charset="0"/>
                      <a:ea typeface="SamsungOne-400" panose="020B0503030303020204" pitchFamily="34" charset="0"/>
                    </a:rPr>
                    <a:t>80 us để cảm biến hạ xuống</a:t>
                  </a:r>
                </a:p>
              </p:txBody>
            </p:sp>
            <p:sp>
              <p:nvSpPr>
                <p:cNvPr id="17" name="직사각형 35">
                  <a:extLst>
                    <a:ext uri="{FF2B5EF4-FFF2-40B4-BE49-F238E27FC236}">
                      <a16:creationId xmlns:a16="http://schemas.microsoft.com/office/drawing/2014/main" id="{92ED890F-9AB7-E7F6-945B-293BBA7F4649}"/>
                    </a:ext>
                  </a:extLst>
                </p:cNvPr>
                <p:cNvSpPr/>
                <p:nvPr/>
              </p:nvSpPr>
              <p:spPr>
                <a:xfrm>
                  <a:off x="7950075" y="4700575"/>
                  <a:ext cx="1140017"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50">
                      <a:solidFill>
                        <a:prstClr val="black">
                          <a:lumMod val="85000"/>
                          <a:lumOff val="15000"/>
                        </a:prstClr>
                      </a:solidFill>
                      <a:latin typeface="Arial" panose="020B0503030303020204" pitchFamily="34" charset="0"/>
                      <a:ea typeface="SamsungOne-400" panose="020B0503030303020204" pitchFamily="34" charset="0"/>
                    </a:rPr>
                    <a:t>Bắt đầu truyền dữ liệu</a:t>
                  </a:r>
                </a:p>
              </p:txBody>
            </p:sp>
            <p:sp>
              <p:nvSpPr>
                <p:cNvPr id="18" name="오른쪽 화살표 37">
                  <a:extLst>
                    <a:ext uri="{FF2B5EF4-FFF2-40B4-BE49-F238E27FC236}">
                      <a16:creationId xmlns:a16="http://schemas.microsoft.com/office/drawing/2014/main" id="{10B33649-729A-F9DC-A540-4DF07CA99340}"/>
                    </a:ext>
                  </a:extLst>
                </p:cNvPr>
                <p:cNvSpPr/>
                <p:nvPr/>
              </p:nvSpPr>
              <p:spPr>
                <a:xfrm flipH="1">
                  <a:off x="4225476"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오른쪽 화살표 38">
                  <a:extLst>
                    <a:ext uri="{FF2B5EF4-FFF2-40B4-BE49-F238E27FC236}">
                      <a16:creationId xmlns:a16="http://schemas.microsoft.com/office/drawing/2014/main" id="{1F2718F7-C4DA-0686-FE2F-8856FAFB051D}"/>
                    </a:ext>
                  </a:extLst>
                </p:cNvPr>
                <p:cNvSpPr/>
                <p:nvPr/>
              </p:nvSpPr>
              <p:spPr>
                <a:xfrm>
                  <a:off x="3012086"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오른쪽 화살표 39">
                  <a:extLst>
                    <a:ext uri="{FF2B5EF4-FFF2-40B4-BE49-F238E27FC236}">
                      <a16:creationId xmlns:a16="http://schemas.microsoft.com/office/drawing/2014/main" id="{D3403D07-9A05-4BC0-21A5-6575C135F0C1}"/>
                    </a:ext>
                  </a:extLst>
                </p:cNvPr>
                <p:cNvSpPr/>
                <p:nvPr/>
              </p:nvSpPr>
              <p:spPr>
                <a:xfrm flipH="1">
                  <a:off x="7883618" y="3310602"/>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오른쪽 화살표 40">
                  <a:extLst>
                    <a:ext uri="{FF2B5EF4-FFF2-40B4-BE49-F238E27FC236}">
                      <a16:creationId xmlns:a16="http://schemas.microsoft.com/office/drawing/2014/main" id="{2FFB3691-3C92-1E62-E56B-8656C3041EF4}"/>
                    </a:ext>
                  </a:extLst>
                </p:cNvPr>
                <p:cNvSpPr/>
                <p:nvPr/>
              </p:nvSpPr>
              <p:spPr>
                <a:xfrm>
                  <a:off x="6590657" y="33018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오른쪽 화살표 41">
                  <a:extLst>
                    <a:ext uri="{FF2B5EF4-FFF2-40B4-BE49-F238E27FC236}">
                      <a16:creationId xmlns:a16="http://schemas.microsoft.com/office/drawing/2014/main" id="{03CEC73B-0C99-17F3-1E52-8C766ABBCFE0}"/>
                    </a:ext>
                  </a:extLst>
                </p:cNvPr>
                <p:cNvSpPr/>
                <p:nvPr/>
              </p:nvSpPr>
              <p:spPr>
                <a:xfrm>
                  <a:off x="1235687"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오른쪽 화살표 43">
                  <a:extLst>
                    <a:ext uri="{FF2B5EF4-FFF2-40B4-BE49-F238E27FC236}">
                      <a16:creationId xmlns:a16="http://schemas.microsoft.com/office/drawing/2014/main" id="{AA91444D-2E44-DE41-B7D2-785A877F1173}"/>
                    </a:ext>
                  </a:extLst>
                </p:cNvPr>
                <p:cNvSpPr/>
                <p:nvPr/>
              </p:nvSpPr>
              <p:spPr>
                <a:xfrm>
                  <a:off x="4030266"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오른쪽 화살표 44">
                  <a:extLst>
                    <a:ext uri="{FF2B5EF4-FFF2-40B4-BE49-F238E27FC236}">
                      <a16:creationId xmlns:a16="http://schemas.microsoft.com/office/drawing/2014/main" id="{0709B0DE-8C1C-5790-8D77-9CD1224F6AFC}"/>
                    </a:ext>
                  </a:extLst>
                </p:cNvPr>
                <p:cNvSpPr/>
                <p:nvPr/>
              </p:nvSpPr>
              <p:spPr>
                <a:xfrm flipH="1">
                  <a:off x="3196372"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오른쪽 화살표 47">
                  <a:extLst>
                    <a:ext uri="{FF2B5EF4-FFF2-40B4-BE49-F238E27FC236}">
                      <a16:creationId xmlns:a16="http://schemas.microsoft.com/office/drawing/2014/main" id="{3CE12AD5-DC7B-2675-E667-D33E5C557D7D}"/>
                    </a:ext>
                  </a:extLst>
                </p:cNvPr>
                <p:cNvSpPr/>
                <p:nvPr/>
              </p:nvSpPr>
              <p:spPr>
                <a:xfrm flipH="1">
                  <a:off x="6780275"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69">
                  <a:extLst>
                    <a:ext uri="{FF2B5EF4-FFF2-40B4-BE49-F238E27FC236}">
                      <a16:creationId xmlns:a16="http://schemas.microsoft.com/office/drawing/2014/main" id="{0732335B-990A-451F-2F0C-A1C388376F72}"/>
                    </a:ext>
                  </a:extLst>
                </p:cNvPr>
                <p:cNvSpPr/>
                <p:nvPr/>
              </p:nvSpPr>
              <p:spPr>
                <a:xfrm>
                  <a:off x="3211797" y="3362706"/>
                  <a:ext cx="980370"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50">
                      <a:solidFill>
                        <a:prstClr val="black">
                          <a:lumMod val="85000"/>
                          <a:lumOff val="15000"/>
                        </a:prstClr>
                      </a:solidFill>
                      <a:latin typeface="Arial" panose="020B0503030303020204" pitchFamily="34" charset="0"/>
                      <a:ea typeface="SamsungOne-400" panose="020B0503030303020204" pitchFamily="34" charset="0"/>
                    </a:rPr>
                    <a:t>Máy chủ nâng lên trong vòng 20-40 us</a:t>
                  </a:r>
                </a:p>
              </p:txBody>
            </p:sp>
            <p:sp>
              <p:nvSpPr>
                <p:cNvPr id="29" name="직사각형 70">
                  <a:extLst>
                    <a:ext uri="{FF2B5EF4-FFF2-40B4-BE49-F238E27FC236}">
                      <a16:creationId xmlns:a16="http://schemas.microsoft.com/office/drawing/2014/main" id="{8F8A189C-48AE-F601-66D3-620FCF78B0E6}"/>
                    </a:ext>
                  </a:extLst>
                </p:cNvPr>
                <p:cNvSpPr/>
                <p:nvPr/>
              </p:nvSpPr>
              <p:spPr>
                <a:xfrm>
                  <a:off x="6851812" y="3362706"/>
                  <a:ext cx="980370"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50">
                      <a:solidFill>
                        <a:prstClr val="black">
                          <a:lumMod val="85000"/>
                          <a:lumOff val="15000"/>
                        </a:prstClr>
                      </a:solidFill>
                      <a:latin typeface="Arial" panose="020B0503030303020204" pitchFamily="34" charset="0"/>
                      <a:ea typeface="SamsungOne-400" panose="020B0503030303020204" pitchFamily="34" charset="0"/>
                    </a:rPr>
                    <a:t>Cảm biến nâng lên trong vòng 80 us</a:t>
                  </a:r>
                </a:p>
              </p:txBody>
            </p:sp>
          </p:grpSp>
          <p:sp>
            <p:nvSpPr>
              <p:cNvPr id="6" name="자유형 2">
                <a:extLst>
                  <a:ext uri="{FF2B5EF4-FFF2-40B4-BE49-F238E27FC236}">
                    <a16:creationId xmlns:a16="http://schemas.microsoft.com/office/drawing/2014/main" id="{BA484679-41CD-3B40-93FA-972AD00AB53C}"/>
                  </a:ext>
                </a:extLst>
              </p:cNvPr>
              <p:cNvSpPr/>
              <p:nvPr/>
            </p:nvSpPr>
            <p:spPr>
              <a:xfrm>
                <a:off x="1274885" y="3903785"/>
                <a:ext cx="2880000" cy="597877"/>
              </a:xfrm>
              <a:custGeom>
                <a:avLst/>
                <a:gdLst>
                  <a:gd name="connsiteX0" fmla="*/ 0 w 2875084"/>
                  <a:gd name="connsiteY0" fmla="*/ 0 h 633046"/>
                  <a:gd name="connsiteX1" fmla="*/ 167053 w 2875084"/>
                  <a:gd name="connsiteY1" fmla="*/ 0 h 633046"/>
                  <a:gd name="connsiteX2" fmla="*/ 430823 w 2875084"/>
                  <a:gd name="connsiteY2" fmla="*/ 633046 h 633046"/>
                  <a:gd name="connsiteX3" fmla="*/ 1740877 w 2875084"/>
                  <a:gd name="connsiteY3" fmla="*/ 633046 h 633046"/>
                  <a:gd name="connsiteX4" fmla="*/ 2022230 w 2875084"/>
                  <a:gd name="connsiteY4" fmla="*/ 0 h 633046"/>
                  <a:gd name="connsiteX5" fmla="*/ 2875084 w 2875084"/>
                  <a:gd name="connsiteY5" fmla="*/ 0 h 63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5084" h="633046">
                    <a:moveTo>
                      <a:pt x="0" y="0"/>
                    </a:moveTo>
                    <a:lnTo>
                      <a:pt x="167053" y="0"/>
                    </a:lnTo>
                    <a:lnTo>
                      <a:pt x="430823" y="633046"/>
                    </a:lnTo>
                    <a:lnTo>
                      <a:pt x="1740877" y="633046"/>
                    </a:lnTo>
                    <a:lnTo>
                      <a:pt x="2022230" y="0"/>
                    </a:lnTo>
                    <a:lnTo>
                      <a:pt x="2875084" y="0"/>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5">
                <a:extLst>
                  <a:ext uri="{FF2B5EF4-FFF2-40B4-BE49-F238E27FC236}">
                    <a16:creationId xmlns:a16="http://schemas.microsoft.com/office/drawing/2014/main" id="{A8E45FB9-A3D7-AEA8-8F6A-EAF72EDCDB7A}"/>
                  </a:ext>
                </a:extLst>
              </p:cNvPr>
              <p:cNvSpPr/>
              <p:nvPr/>
            </p:nvSpPr>
            <p:spPr>
              <a:xfrm>
                <a:off x="4141177" y="3903785"/>
                <a:ext cx="4501661" cy="606669"/>
              </a:xfrm>
              <a:custGeom>
                <a:avLst/>
                <a:gdLst>
                  <a:gd name="connsiteX0" fmla="*/ 0 w 4501661"/>
                  <a:gd name="connsiteY0" fmla="*/ 0 h 606669"/>
                  <a:gd name="connsiteX1" fmla="*/ 254977 w 4501661"/>
                  <a:gd name="connsiteY1" fmla="*/ 606669 h 606669"/>
                  <a:gd name="connsiteX2" fmla="*/ 2523392 w 4501661"/>
                  <a:gd name="connsiteY2" fmla="*/ 606669 h 606669"/>
                  <a:gd name="connsiteX3" fmla="*/ 2743200 w 4501661"/>
                  <a:gd name="connsiteY3" fmla="*/ 8792 h 606669"/>
                  <a:gd name="connsiteX4" fmla="*/ 3631223 w 4501661"/>
                  <a:gd name="connsiteY4" fmla="*/ 8792 h 606669"/>
                  <a:gd name="connsiteX5" fmla="*/ 3859823 w 4501661"/>
                  <a:gd name="connsiteY5" fmla="*/ 597877 h 606669"/>
                  <a:gd name="connsiteX6" fmla="*/ 4501661 w 4501661"/>
                  <a:gd name="connsiteY6" fmla="*/ 597877 h 60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1661" h="606669">
                    <a:moveTo>
                      <a:pt x="0" y="0"/>
                    </a:moveTo>
                    <a:lnTo>
                      <a:pt x="254977" y="606669"/>
                    </a:lnTo>
                    <a:lnTo>
                      <a:pt x="2523392" y="606669"/>
                    </a:lnTo>
                    <a:lnTo>
                      <a:pt x="2743200" y="8792"/>
                    </a:lnTo>
                    <a:lnTo>
                      <a:pt x="3631223" y="8792"/>
                    </a:lnTo>
                    <a:lnTo>
                      <a:pt x="3859823" y="597877"/>
                    </a:lnTo>
                    <a:lnTo>
                      <a:pt x="4501661" y="597877"/>
                    </a:lnTo>
                  </a:path>
                </a:pathLst>
              </a:custGeom>
              <a:no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2">
                <a:extLst>
                  <a:ext uri="{FF2B5EF4-FFF2-40B4-BE49-F238E27FC236}">
                    <a16:creationId xmlns:a16="http://schemas.microsoft.com/office/drawing/2014/main" id="{E4286953-A0D3-DE69-3EAD-146908B153F4}"/>
                  </a:ext>
                </a:extLst>
              </p:cNvPr>
              <p:cNvSpPr/>
              <p:nvPr/>
            </p:nvSpPr>
            <p:spPr>
              <a:xfrm>
                <a:off x="1835940" y="5012280"/>
                <a:ext cx="967042" cy="168283"/>
              </a:xfrm>
              <a:prstGeom prst="rect">
                <a:avLst/>
              </a:prstGeom>
              <a:noFill/>
              <a:ln w="25400">
                <a:solidFill>
                  <a:srgbClr val="FF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9" name="직사각형 73">
                <a:extLst>
                  <a:ext uri="{FF2B5EF4-FFF2-40B4-BE49-F238E27FC236}">
                    <a16:creationId xmlns:a16="http://schemas.microsoft.com/office/drawing/2014/main" id="{6269F893-D653-34AB-B08C-297681B205B8}"/>
                  </a:ext>
                </a:extLst>
              </p:cNvPr>
              <p:cNvSpPr/>
              <p:nvPr/>
            </p:nvSpPr>
            <p:spPr>
              <a:xfrm>
                <a:off x="3334540" y="3500980"/>
                <a:ext cx="720000" cy="168283"/>
              </a:xfrm>
              <a:prstGeom prst="rect">
                <a:avLst/>
              </a:prstGeom>
              <a:noFill/>
              <a:ln w="25400">
                <a:solidFill>
                  <a:srgbClr val="FF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0" name="직사각형 74">
                <a:extLst>
                  <a:ext uri="{FF2B5EF4-FFF2-40B4-BE49-F238E27FC236}">
                    <a16:creationId xmlns:a16="http://schemas.microsoft.com/office/drawing/2014/main" id="{2BB475A7-FD71-FA16-5991-E06716B4B540}"/>
                  </a:ext>
                </a:extLst>
              </p:cNvPr>
              <p:cNvSpPr/>
              <p:nvPr/>
            </p:nvSpPr>
            <p:spPr>
              <a:xfrm>
                <a:off x="7071997" y="3500980"/>
                <a:ext cx="540000" cy="168283"/>
              </a:xfrm>
              <a:prstGeom prst="rect">
                <a:avLst/>
              </a:prstGeom>
              <a:noFill/>
              <a:ln w="25400">
                <a:solidFill>
                  <a:srgbClr val="FF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1" name="직사각형 75">
                <a:extLst>
                  <a:ext uri="{FF2B5EF4-FFF2-40B4-BE49-F238E27FC236}">
                    <a16:creationId xmlns:a16="http://schemas.microsoft.com/office/drawing/2014/main" id="{404B471C-AEF6-49BB-1CC5-EC6186BC246A}"/>
                  </a:ext>
                </a:extLst>
              </p:cNvPr>
              <p:cNvSpPr/>
              <p:nvPr/>
            </p:nvSpPr>
            <p:spPr>
              <a:xfrm>
                <a:off x="4863460" y="4897980"/>
                <a:ext cx="324000" cy="168283"/>
              </a:xfrm>
              <a:prstGeom prst="rect">
                <a:avLst/>
              </a:prstGeom>
              <a:noFill/>
              <a:ln w="25400">
                <a:solidFill>
                  <a:srgbClr val="FF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grpSp>
      </p:grpSp>
    </p:spTree>
    <p:extLst>
      <p:ext uri="{BB962C8B-B14F-4D97-AF65-F5344CB8AC3E}">
        <p14:creationId xmlns:p14="http://schemas.microsoft.com/office/powerpoint/2010/main" val="481969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C3D424AD-4164-45EC-A247-F5A8077B556B}"/>
              </a:ext>
            </a:extLst>
          </p:cNvPr>
          <p:cNvSpPr/>
          <p:nvPr/>
        </p:nvSpPr>
        <p:spPr>
          <a:xfrm>
            <a:off x="580400" y="15610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DHT11/22 -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75F0CAE9-AC92-4F9E-8D12-01B68E4E54DD}"/>
              </a:ext>
            </a:extLst>
          </p:cNvPr>
          <p:cNvSpPr/>
          <p:nvPr/>
        </p:nvSpPr>
        <p:spPr>
          <a:xfrm>
            <a:off x="712189" y="1791158"/>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Bắt</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yêu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cầu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DHT11</a:t>
            </a:r>
          </a:p>
          <a:p>
            <a:pPr marL="182513" indent="-182513">
              <a:spcAft>
                <a:spcPts val="802"/>
              </a:spcAft>
              <a:buClr>
                <a:srgbClr val="193EB0"/>
              </a:buClr>
              <a:buFont typeface="SamsungOne 400" panose="020B0503030303020204" pitchFamily="34" charset="0"/>
              <a:buChar cha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MCU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gửi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khởi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phản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hồi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DHT</a:t>
            </a:r>
          </a:p>
        </p:txBody>
      </p:sp>
      <p:grpSp>
        <p:nvGrpSpPr>
          <p:cNvPr id="54" name="그룹 53"/>
          <p:cNvGrpSpPr/>
          <p:nvPr/>
        </p:nvGrpSpPr>
        <p:grpSpPr>
          <a:xfrm>
            <a:off x="416136" y="436183"/>
            <a:ext cx="9051872" cy="276871"/>
            <a:chOff x="416136" y="436183"/>
            <a:chExt cx="9051872" cy="276871"/>
          </a:xfrm>
        </p:grpSpPr>
        <p:sp>
          <p:nvSpPr>
            <p:cNvPr id="55" name="직사각형 54">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56"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grpSp>
        <p:nvGrpSpPr>
          <p:cNvPr id="2" name="그룹 69">
            <a:extLst>
              <a:ext uri="{FF2B5EF4-FFF2-40B4-BE49-F238E27FC236}">
                <a16:creationId xmlns:a16="http://schemas.microsoft.com/office/drawing/2014/main" id="{3C35EE04-F05A-9E6B-89B9-07BF6EDE2A7F}"/>
              </a:ext>
            </a:extLst>
          </p:cNvPr>
          <p:cNvGrpSpPr/>
          <p:nvPr/>
        </p:nvGrpSpPr>
        <p:grpSpPr>
          <a:xfrm>
            <a:off x="712189" y="2986723"/>
            <a:ext cx="8596918" cy="2690414"/>
            <a:chOff x="750282" y="3371733"/>
            <a:chExt cx="8596918" cy="2690414"/>
          </a:xfrm>
        </p:grpSpPr>
        <p:grpSp>
          <p:nvGrpSpPr>
            <p:cNvPr id="3" name="그룹 65">
              <a:extLst>
                <a:ext uri="{FF2B5EF4-FFF2-40B4-BE49-F238E27FC236}">
                  <a16:creationId xmlns:a16="http://schemas.microsoft.com/office/drawing/2014/main" id="{8DCBAB8C-847E-4FAD-C57E-1F6FF530BB33}"/>
                </a:ext>
              </a:extLst>
            </p:cNvPr>
            <p:cNvGrpSpPr/>
            <p:nvPr/>
          </p:nvGrpSpPr>
          <p:grpSpPr>
            <a:xfrm>
              <a:off x="2525777" y="5762618"/>
              <a:ext cx="3763709" cy="299529"/>
              <a:chOff x="2525777" y="5666074"/>
              <a:chExt cx="3763709" cy="299529"/>
            </a:xfrm>
          </p:grpSpPr>
          <p:grpSp>
            <p:nvGrpSpPr>
              <p:cNvPr id="36" name="그룹 19">
                <a:extLst>
                  <a:ext uri="{FF2B5EF4-FFF2-40B4-BE49-F238E27FC236}">
                    <a16:creationId xmlns:a16="http://schemas.microsoft.com/office/drawing/2014/main" id="{6A2ADD2D-7803-FF84-71DC-E7DE4B5B87D5}"/>
                  </a:ext>
                </a:extLst>
              </p:cNvPr>
              <p:cNvGrpSpPr/>
              <p:nvPr/>
            </p:nvGrpSpPr>
            <p:grpSpPr>
              <a:xfrm>
                <a:off x="3860156" y="5715000"/>
                <a:ext cx="2429330" cy="250603"/>
                <a:chOff x="3632721" y="5715000"/>
                <a:chExt cx="2429330" cy="250603"/>
              </a:xfrm>
            </p:grpSpPr>
            <p:sp>
              <p:nvSpPr>
                <p:cNvPr id="38" name="자유형 21">
                  <a:extLst>
                    <a:ext uri="{FF2B5EF4-FFF2-40B4-BE49-F238E27FC236}">
                      <a16:creationId xmlns:a16="http://schemas.microsoft.com/office/drawing/2014/main" id="{6EA0559D-02E8-CB20-FC70-16EE24425CB5}"/>
                    </a:ext>
                  </a:extLst>
                </p:cNvPr>
                <p:cNvSpPr/>
                <p:nvPr/>
              </p:nvSpPr>
              <p:spPr>
                <a:xfrm>
                  <a:off x="3727938"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22">
                  <a:extLst>
                    <a:ext uri="{FF2B5EF4-FFF2-40B4-BE49-F238E27FC236}">
                      <a16:creationId xmlns:a16="http://schemas.microsoft.com/office/drawing/2014/main" id="{D9241F16-14F2-FC8C-74E8-4FC76CB945CB}"/>
                    </a:ext>
                  </a:extLst>
                </p:cNvPr>
                <p:cNvSpPr/>
                <p:nvPr/>
              </p:nvSpPr>
              <p:spPr>
                <a:xfrm>
                  <a:off x="5231423"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23">
                  <a:extLst>
                    <a:ext uri="{FF2B5EF4-FFF2-40B4-BE49-F238E27FC236}">
                      <a16:creationId xmlns:a16="http://schemas.microsoft.com/office/drawing/2014/main" id="{9DC4E609-4DAB-90A3-A243-4BC7C9B9F6A9}"/>
                    </a:ext>
                  </a:extLst>
                </p:cNvPr>
                <p:cNvSpPr/>
                <p:nvPr/>
              </p:nvSpPr>
              <p:spPr>
                <a:xfrm>
                  <a:off x="5149119" y="5811715"/>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Tín hiệu DHT</a:t>
                  </a:r>
                </a:p>
              </p:txBody>
            </p:sp>
            <p:sp>
              <p:nvSpPr>
                <p:cNvPr id="41" name="직사각형 24">
                  <a:extLst>
                    <a:ext uri="{FF2B5EF4-FFF2-40B4-BE49-F238E27FC236}">
                      <a16:creationId xmlns:a16="http://schemas.microsoft.com/office/drawing/2014/main" id="{1BA2C5DB-4F76-DBAF-317E-F9A56F7111CA}"/>
                    </a:ext>
                  </a:extLst>
                </p:cNvPr>
                <p:cNvSpPr/>
                <p:nvPr/>
              </p:nvSpPr>
              <p:spPr>
                <a:xfrm>
                  <a:off x="3632721" y="5802923"/>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Tín hiệu MCU</a:t>
                  </a:r>
                </a:p>
              </p:txBody>
            </p:sp>
          </p:grpSp>
          <p:sp>
            <p:nvSpPr>
              <p:cNvPr id="37" name="직사각형 20">
                <a:extLst>
                  <a:ext uri="{FF2B5EF4-FFF2-40B4-BE49-F238E27FC236}">
                    <a16:creationId xmlns:a16="http://schemas.microsoft.com/office/drawing/2014/main" id="{49300282-9F16-6AC5-3533-39BA07C8CC8C}"/>
                  </a:ext>
                </a:extLst>
              </p:cNvPr>
              <p:cNvSpPr/>
              <p:nvPr/>
            </p:nvSpPr>
            <p:spPr>
              <a:xfrm>
                <a:off x="2525777" y="5666074"/>
                <a:ext cx="1190667"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Giải thích các đường:</a:t>
                </a:r>
              </a:p>
            </p:txBody>
          </p:sp>
        </p:grpSp>
        <p:grpSp>
          <p:nvGrpSpPr>
            <p:cNvPr id="4" name="그룹 68">
              <a:extLst>
                <a:ext uri="{FF2B5EF4-FFF2-40B4-BE49-F238E27FC236}">
                  <a16:creationId xmlns:a16="http://schemas.microsoft.com/office/drawing/2014/main" id="{949F91AD-42A1-D02E-C15E-A8E1E9E3DF7E}"/>
                </a:ext>
              </a:extLst>
            </p:cNvPr>
            <p:cNvGrpSpPr/>
            <p:nvPr/>
          </p:nvGrpSpPr>
          <p:grpSpPr>
            <a:xfrm>
              <a:off x="750282" y="3371733"/>
              <a:ext cx="8596918" cy="2020169"/>
              <a:chOff x="750282" y="3371733"/>
              <a:chExt cx="8596918" cy="2020169"/>
            </a:xfrm>
          </p:grpSpPr>
          <p:grpSp>
            <p:nvGrpSpPr>
              <p:cNvPr id="5" name="그룹 15">
                <a:extLst>
                  <a:ext uri="{FF2B5EF4-FFF2-40B4-BE49-F238E27FC236}">
                    <a16:creationId xmlns:a16="http://schemas.microsoft.com/office/drawing/2014/main" id="{45365127-FE36-2B97-B065-83DA785A117F}"/>
                  </a:ext>
                </a:extLst>
              </p:cNvPr>
              <p:cNvGrpSpPr/>
              <p:nvPr/>
            </p:nvGrpSpPr>
            <p:grpSpPr>
              <a:xfrm>
                <a:off x="750282" y="3371733"/>
                <a:ext cx="8492544" cy="2020169"/>
                <a:chOff x="622111" y="3250842"/>
                <a:chExt cx="8492544" cy="2020169"/>
              </a:xfrm>
            </p:grpSpPr>
            <p:grpSp>
              <p:nvGrpSpPr>
                <p:cNvPr id="10" name="그룹 28">
                  <a:extLst>
                    <a:ext uri="{FF2B5EF4-FFF2-40B4-BE49-F238E27FC236}">
                      <a16:creationId xmlns:a16="http://schemas.microsoft.com/office/drawing/2014/main" id="{E3CA7D40-F560-6902-7902-C3C577721FEC}"/>
                    </a:ext>
                  </a:extLst>
                </p:cNvPr>
                <p:cNvGrpSpPr/>
                <p:nvPr/>
              </p:nvGrpSpPr>
              <p:grpSpPr>
                <a:xfrm>
                  <a:off x="978194" y="3279531"/>
                  <a:ext cx="7693269" cy="1969477"/>
                  <a:chOff x="978194" y="3279531"/>
                  <a:chExt cx="7693269" cy="1969477"/>
                </a:xfrm>
              </p:grpSpPr>
              <p:sp>
                <p:nvSpPr>
                  <p:cNvPr id="29" name="자유형 52">
                    <a:extLst>
                      <a:ext uri="{FF2B5EF4-FFF2-40B4-BE49-F238E27FC236}">
                        <a16:creationId xmlns:a16="http://schemas.microsoft.com/office/drawing/2014/main" id="{EB484DCF-38AA-35AF-EE67-5790FE5135C8}"/>
                      </a:ext>
                    </a:extLst>
                  </p:cNvPr>
                  <p:cNvSpPr/>
                  <p:nvPr/>
                </p:nvSpPr>
                <p:spPr>
                  <a:xfrm>
                    <a:off x="978194" y="3903784"/>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자유형 53">
                    <a:extLst>
                      <a:ext uri="{FF2B5EF4-FFF2-40B4-BE49-F238E27FC236}">
                        <a16:creationId xmlns:a16="http://schemas.microsoft.com/office/drawing/2014/main" id="{7F03AED0-1E95-D6AA-FE34-42BABBD3DCCB}"/>
                      </a:ext>
                    </a:extLst>
                  </p:cNvPr>
                  <p:cNvSpPr/>
                  <p:nvPr/>
                </p:nvSpPr>
                <p:spPr>
                  <a:xfrm>
                    <a:off x="978194" y="4501662"/>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54">
                    <a:extLst>
                      <a:ext uri="{FF2B5EF4-FFF2-40B4-BE49-F238E27FC236}">
                        <a16:creationId xmlns:a16="http://schemas.microsoft.com/office/drawing/2014/main" id="{CD94B0A3-8E0A-CD30-996A-06B07833ADCF}"/>
                      </a:ext>
                    </a:extLst>
                  </p:cNvPr>
                  <p:cNvSpPr/>
                  <p:nvPr/>
                </p:nvSpPr>
                <p:spPr>
                  <a:xfrm>
                    <a:off x="1441938"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57">
                    <a:extLst>
                      <a:ext uri="{FF2B5EF4-FFF2-40B4-BE49-F238E27FC236}">
                        <a16:creationId xmlns:a16="http://schemas.microsoft.com/office/drawing/2014/main" id="{FB5CA101-DD33-FFC9-0BE2-912ABD5E5B91}"/>
                      </a:ext>
                    </a:extLst>
                  </p:cNvPr>
                  <p:cNvSpPr/>
                  <p:nvPr/>
                </p:nvSpPr>
                <p:spPr>
                  <a:xfrm>
                    <a:off x="3496438"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58">
                    <a:extLst>
                      <a:ext uri="{FF2B5EF4-FFF2-40B4-BE49-F238E27FC236}">
                        <a16:creationId xmlns:a16="http://schemas.microsoft.com/office/drawing/2014/main" id="{54E7136E-CFC4-34CC-5BF3-872FA81FC2FB}"/>
                      </a:ext>
                    </a:extLst>
                  </p:cNvPr>
                  <p:cNvSpPr/>
                  <p:nvPr/>
                </p:nvSpPr>
                <p:spPr>
                  <a:xfrm>
                    <a:off x="4563507"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59">
                    <a:extLst>
                      <a:ext uri="{FF2B5EF4-FFF2-40B4-BE49-F238E27FC236}">
                        <a16:creationId xmlns:a16="http://schemas.microsoft.com/office/drawing/2014/main" id="{28057F5C-52B0-2DD2-5D76-60B5BAC8AEEC}"/>
                      </a:ext>
                    </a:extLst>
                  </p:cNvPr>
                  <p:cNvSpPr/>
                  <p:nvPr/>
                </p:nvSpPr>
                <p:spPr>
                  <a:xfrm>
                    <a:off x="6668314"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60">
                    <a:extLst>
                      <a:ext uri="{FF2B5EF4-FFF2-40B4-BE49-F238E27FC236}">
                        <a16:creationId xmlns:a16="http://schemas.microsoft.com/office/drawing/2014/main" id="{0031519F-E2E0-71B9-5442-F7F95FF92196}"/>
                      </a:ext>
                    </a:extLst>
                  </p:cNvPr>
                  <p:cNvSpPr/>
                  <p:nvPr/>
                </p:nvSpPr>
                <p:spPr>
                  <a:xfrm>
                    <a:off x="7677394"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직사각형 29">
                  <a:extLst>
                    <a:ext uri="{FF2B5EF4-FFF2-40B4-BE49-F238E27FC236}">
                      <a16:creationId xmlns:a16="http://schemas.microsoft.com/office/drawing/2014/main" id="{905BC2D3-DADE-2B77-405A-BFFE4D16AEAA}"/>
                    </a:ext>
                  </a:extLst>
                </p:cNvPr>
                <p:cNvSpPr/>
                <p:nvPr/>
              </p:nvSpPr>
              <p:spPr>
                <a:xfrm>
                  <a:off x="622111" y="3811451"/>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VCC</a:t>
                  </a:r>
                </a:p>
              </p:txBody>
            </p:sp>
            <p:sp>
              <p:nvSpPr>
                <p:cNvPr id="12" name="직사각형 30">
                  <a:extLst>
                    <a:ext uri="{FF2B5EF4-FFF2-40B4-BE49-F238E27FC236}">
                      <a16:creationId xmlns:a16="http://schemas.microsoft.com/office/drawing/2014/main" id="{9A7A940A-38FB-CCB0-C00F-CB93ACE06566}"/>
                    </a:ext>
                  </a:extLst>
                </p:cNvPr>
                <p:cNvSpPr/>
                <p:nvPr/>
              </p:nvSpPr>
              <p:spPr>
                <a:xfrm>
                  <a:off x="622111" y="4418121"/>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GND</a:t>
                  </a:r>
                </a:p>
              </p:txBody>
            </p:sp>
            <p:sp>
              <p:nvSpPr>
                <p:cNvPr id="13" name="직사각형 33">
                  <a:extLst>
                    <a:ext uri="{FF2B5EF4-FFF2-40B4-BE49-F238E27FC236}">
                      <a16:creationId xmlns:a16="http://schemas.microsoft.com/office/drawing/2014/main" id="{692622EC-9A42-3D25-02B3-49F70AACA5BE}"/>
                    </a:ext>
                  </a:extLst>
                </p:cNvPr>
                <p:cNvSpPr/>
                <p:nvPr/>
              </p:nvSpPr>
              <p:spPr>
                <a:xfrm>
                  <a:off x="3565369" y="3250842"/>
                  <a:ext cx="111878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MCU nâng điện áp và chờ phản hồi DHT (20-40 us)</a:t>
                  </a:r>
                </a:p>
              </p:txBody>
            </p:sp>
            <p:sp>
              <p:nvSpPr>
                <p:cNvPr id="14" name="직사각형 34">
                  <a:extLst>
                    <a:ext uri="{FF2B5EF4-FFF2-40B4-BE49-F238E27FC236}">
                      <a16:creationId xmlns:a16="http://schemas.microsoft.com/office/drawing/2014/main" id="{480C044C-9293-D49D-F1F6-BAD3D430763F}"/>
                    </a:ext>
                  </a:extLst>
                </p:cNvPr>
                <p:cNvSpPr/>
                <p:nvPr/>
              </p:nvSpPr>
              <p:spPr>
                <a:xfrm>
                  <a:off x="6738651" y="3250842"/>
                  <a:ext cx="84574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DHT nâng điện áp và duy trì trong khoảng 80 us</a:t>
                  </a:r>
                </a:p>
              </p:txBody>
            </p:sp>
            <p:sp>
              <p:nvSpPr>
                <p:cNvPr id="15" name="직사각형 35">
                  <a:extLst>
                    <a:ext uri="{FF2B5EF4-FFF2-40B4-BE49-F238E27FC236}">
                      <a16:creationId xmlns:a16="http://schemas.microsoft.com/office/drawing/2014/main" id="{36467645-0CB8-A542-9B72-3D4BA5B9BFB9}"/>
                    </a:ext>
                  </a:extLst>
                </p:cNvPr>
                <p:cNvSpPr/>
                <p:nvPr/>
              </p:nvSpPr>
              <p:spPr>
                <a:xfrm>
                  <a:off x="1565812" y="4655458"/>
                  <a:ext cx="1819382"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MCU gửi tín hiệu khởi động và hạ điện áp trong ít nhất 18 ms để DHT11 có thể dò tín hiệu</a:t>
                  </a:r>
                </a:p>
              </p:txBody>
            </p:sp>
            <p:sp>
              <p:nvSpPr>
                <p:cNvPr id="16" name="직사각형 36">
                  <a:extLst>
                    <a:ext uri="{FF2B5EF4-FFF2-40B4-BE49-F238E27FC236}">
                      <a16:creationId xmlns:a16="http://schemas.microsoft.com/office/drawing/2014/main" id="{21F10AEE-0862-0199-765C-71D838484417}"/>
                    </a:ext>
                  </a:extLst>
                </p:cNvPr>
                <p:cNvSpPr/>
                <p:nvPr/>
              </p:nvSpPr>
              <p:spPr>
                <a:xfrm>
                  <a:off x="4780487" y="4655457"/>
                  <a:ext cx="170785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dirty="0">
                      <a:solidFill>
                        <a:prstClr val="black">
                          <a:lumMod val="85000"/>
                          <a:lumOff val="15000"/>
                        </a:prstClr>
                      </a:solidFill>
                      <a:latin typeface="Arial" panose="020B0503030303020204" pitchFamily="34" charset="0"/>
                      <a:ea typeface="SamsungOne-400" panose="020B0503030303020204" pitchFamily="34" charset="0"/>
                    </a:rPr>
                    <a:t>DHT gửi tín hiệu phản hồi và duy trì trong khoảng 80 us</a:t>
                  </a:r>
                </a:p>
              </p:txBody>
            </p:sp>
            <p:sp>
              <p:nvSpPr>
                <p:cNvPr id="17" name="직사각형 37">
                  <a:extLst>
                    <a:ext uri="{FF2B5EF4-FFF2-40B4-BE49-F238E27FC236}">
                      <a16:creationId xmlns:a16="http://schemas.microsoft.com/office/drawing/2014/main" id="{C5A7E664-2152-987F-84DE-8F6A5598B06E}"/>
                    </a:ext>
                  </a:extLst>
                </p:cNvPr>
                <p:cNvSpPr/>
                <p:nvPr/>
              </p:nvSpPr>
              <p:spPr>
                <a:xfrm>
                  <a:off x="8111968" y="3930019"/>
                  <a:ext cx="100268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Bắt đầu truyền dữ liệu</a:t>
                  </a:r>
                </a:p>
              </p:txBody>
            </p:sp>
            <p:sp>
              <p:nvSpPr>
                <p:cNvPr id="18" name="오른쪽 화살표 41">
                  <a:extLst>
                    <a:ext uri="{FF2B5EF4-FFF2-40B4-BE49-F238E27FC236}">
                      <a16:creationId xmlns:a16="http://schemas.microsoft.com/office/drawing/2014/main" id="{8AA1B8AC-5BB3-D318-E545-3A99D25B4183}"/>
                    </a:ext>
                  </a:extLst>
                </p:cNvPr>
                <p:cNvSpPr/>
                <p:nvPr/>
              </p:nvSpPr>
              <p:spPr>
                <a:xfrm>
                  <a:off x="1255037"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오른쪽 화살표 42">
                  <a:extLst>
                    <a:ext uri="{FF2B5EF4-FFF2-40B4-BE49-F238E27FC236}">
                      <a16:creationId xmlns:a16="http://schemas.microsoft.com/office/drawing/2014/main" id="{0870F6E8-22EE-1953-B0AD-0436F3368E91}"/>
                    </a:ext>
                  </a:extLst>
                </p:cNvPr>
                <p:cNvSpPr/>
                <p:nvPr/>
              </p:nvSpPr>
              <p:spPr>
                <a:xfrm flipH="1">
                  <a:off x="3531288"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오른쪽 화살표 45">
                  <a:extLst>
                    <a:ext uri="{FF2B5EF4-FFF2-40B4-BE49-F238E27FC236}">
                      <a16:creationId xmlns:a16="http://schemas.microsoft.com/office/drawing/2014/main" id="{C3D8E752-DCFD-7170-046F-1E1C0CB267B1}"/>
                    </a:ext>
                  </a:extLst>
                </p:cNvPr>
                <p:cNvSpPr/>
                <p:nvPr/>
              </p:nvSpPr>
              <p:spPr>
                <a:xfrm flipH="1">
                  <a:off x="6675242"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46">
                  <a:extLst>
                    <a:ext uri="{FF2B5EF4-FFF2-40B4-BE49-F238E27FC236}">
                      <a16:creationId xmlns:a16="http://schemas.microsoft.com/office/drawing/2014/main" id="{43C6078B-25CC-46C8-C3B9-766ABE932F03}"/>
                    </a:ext>
                  </a:extLst>
                </p:cNvPr>
                <p:cNvSpPr/>
                <p:nvPr/>
              </p:nvSpPr>
              <p:spPr>
                <a:xfrm>
                  <a:off x="622111" y="4769778"/>
                  <a:ext cx="92645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100">
                      <a:solidFill>
                        <a:schemeClr val="tx1">
                          <a:lumMod val="85000"/>
                          <a:lumOff val="15000"/>
                        </a:schemeClr>
                      </a:solidFill>
                      <a:latin typeface="Arial" panose="020B0803030303020204" pitchFamily="34" charset="0"/>
                      <a:ea typeface="SamsungOne-700" panose="020B0803030303020204" pitchFamily="34" charset="0"/>
                    </a:rPr>
                    <a:t>ĐẦU RA BUS ĐƠN</a:t>
                  </a:r>
                </a:p>
              </p:txBody>
            </p:sp>
            <p:sp>
              <p:nvSpPr>
                <p:cNvPr id="22" name="오른쪽 화살표 47">
                  <a:extLst>
                    <a:ext uri="{FF2B5EF4-FFF2-40B4-BE49-F238E27FC236}">
                      <a16:creationId xmlns:a16="http://schemas.microsoft.com/office/drawing/2014/main" id="{73195711-FB77-489B-A751-3E60842F04C9}"/>
                    </a:ext>
                  </a:extLst>
                </p:cNvPr>
                <p:cNvSpPr/>
                <p:nvPr/>
              </p:nvSpPr>
              <p:spPr>
                <a:xfrm flipH="1">
                  <a:off x="4563127"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오른쪽 화살표 48">
                  <a:extLst>
                    <a:ext uri="{FF2B5EF4-FFF2-40B4-BE49-F238E27FC236}">
                      <a16:creationId xmlns:a16="http://schemas.microsoft.com/office/drawing/2014/main" id="{CA1AA819-774A-402E-8960-C8E6DD9DAEB1}"/>
                    </a:ext>
                  </a:extLst>
                </p:cNvPr>
                <p:cNvSpPr/>
                <p:nvPr/>
              </p:nvSpPr>
              <p:spPr>
                <a:xfrm>
                  <a:off x="3321711"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오른쪽 화살표 49">
                  <a:extLst>
                    <a:ext uri="{FF2B5EF4-FFF2-40B4-BE49-F238E27FC236}">
                      <a16:creationId xmlns:a16="http://schemas.microsoft.com/office/drawing/2014/main" id="{39ED9DCB-5219-497D-0AA3-BF70F0CDFA2A}"/>
                    </a:ext>
                  </a:extLst>
                </p:cNvPr>
                <p:cNvSpPr/>
                <p:nvPr/>
              </p:nvSpPr>
              <p:spPr>
                <a:xfrm flipH="1">
                  <a:off x="7677394"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오른쪽 화살표 50">
                  <a:extLst>
                    <a:ext uri="{FF2B5EF4-FFF2-40B4-BE49-F238E27FC236}">
                      <a16:creationId xmlns:a16="http://schemas.microsoft.com/office/drawing/2014/main" id="{A3DF8ED2-E9DB-2641-6CF3-03003E7E6B79}"/>
                    </a:ext>
                  </a:extLst>
                </p:cNvPr>
                <p:cNvSpPr/>
                <p:nvPr/>
              </p:nvSpPr>
              <p:spPr>
                <a:xfrm>
                  <a:off x="4368591" y="495476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오른쪽 화살표 62">
                  <a:extLst>
                    <a:ext uri="{FF2B5EF4-FFF2-40B4-BE49-F238E27FC236}">
                      <a16:creationId xmlns:a16="http://schemas.microsoft.com/office/drawing/2014/main" id="{F1F6DF6A-4508-A545-EAA3-06D14FB171FB}"/>
                    </a:ext>
                  </a:extLst>
                </p:cNvPr>
                <p:cNvSpPr/>
                <p:nvPr/>
              </p:nvSpPr>
              <p:spPr>
                <a:xfrm>
                  <a:off x="6474486" y="3416110"/>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자유형 2">
                <a:extLst>
                  <a:ext uri="{FF2B5EF4-FFF2-40B4-BE49-F238E27FC236}">
                    <a16:creationId xmlns:a16="http://schemas.microsoft.com/office/drawing/2014/main" id="{B2A9C580-E905-174B-0670-3AFA17F229D8}"/>
                  </a:ext>
                </a:extLst>
              </p:cNvPr>
              <p:cNvSpPr/>
              <p:nvPr/>
            </p:nvSpPr>
            <p:spPr>
              <a:xfrm>
                <a:off x="1257300" y="4024675"/>
                <a:ext cx="3276600" cy="597879"/>
              </a:xfrm>
              <a:custGeom>
                <a:avLst/>
                <a:gdLst>
                  <a:gd name="connsiteX0" fmla="*/ 0 w 3276600"/>
                  <a:gd name="connsiteY0" fmla="*/ 0 h 619125"/>
                  <a:gd name="connsiteX1" fmla="*/ 228600 w 3276600"/>
                  <a:gd name="connsiteY1" fmla="*/ 0 h 619125"/>
                  <a:gd name="connsiteX2" fmla="*/ 523875 w 3276600"/>
                  <a:gd name="connsiteY2" fmla="*/ 619125 h 619125"/>
                  <a:gd name="connsiteX3" fmla="*/ 2266950 w 3276600"/>
                  <a:gd name="connsiteY3" fmla="*/ 619125 h 619125"/>
                  <a:gd name="connsiteX4" fmla="*/ 2314575 w 3276600"/>
                  <a:gd name="connsiteY4" fmla="*/ 180975 h 619125"/>
                  <a:gd name="connsiteX5" fmla="*/ 2562225 w 3276600"/>
                  <a:gd name="connsiteY5" fmla="*/ 9525 h 619125"/>
                  <a:gd name="connsiteX6" fmla="*/ 3276600 w 3276600"/>
                  <a:gd name="connsiteY6" fmla="*/ 9525 h 619125"/>
                  <a:gd name="connsiteX0" fmla="*/ 0 w 3276600"/>
                  <a:gd name="connsiteY0" fmla="*/ 0 h 619125"/>
                  <a:gd name="connsiteX1" fmla="*/ 228600 w 3276600"/>
                  <a:gd name="connsiteY1" fmla="*/ 0 h 619125"/>
                  <a:gd name="connsiteX2" fmla="*/ 523875 w 3276600"/>
                  <a:gd name="connsiteY2" fmla="*/ 619125 h 619125"/>
                  <a:gd name="connsiteX3" fmla="*/ 2266950 w 3276600"/>
                  <a:gd name="connsiteY3" fmla="*/ 619125 h 619125"/>
                  <a:gd name="connsiteX4" fmla="*/ 2314575 w 3276600"/>
                  <a:gd name="connsiteY4" fmla="*/ 180975 h 619125"/>
                  <a:gd name="connsiteX5" fmla="*/ 2562225 w 3276600"/>
                  <a:gd name="connsiteY5" fmla="*/ 9525 h 619125"/>
                  <a:gd name="connsiteX6" fmla="*/ 3276600 w 3276600"/>
                  <a:gd name="connsiteY6" fmla="*/ 9525 h 619125"/>
                  <a:gd name="connsiteX0" fmla="*/ 0 w 3276600"/>
                  <a:gd name="connsiteY0" fmla="*/ 0 h 619125"/>
                  <a:gd name="connsiteX1" fmla="*/ 228600 w 3276600"/>
                  <a:gd name="connsiteY1" fmla="*/ 0 h 619125"/>
                  <a:gd name="connsiteX2" fmla="*/ 523875 w 3276600"/>
                  <a:gd name="connsiteY2" fmla="*/ 619125 h 619125"/>
                  <a:gd name="connsiteX3" fmla="*/ 2266950 w 3276600"/>
                  <a:gd name="connsiteY3" fmla="*/ 619125 h 619125"/>
                  <a:gd name="connsiteX4" fmla="*/ 2314575 w 3276600"/>
                  <a:gd name="connsiteY4" fmla="*/ 180975 h 619125"/>
                  <a:gd name="connsiteX5" fmla="*/ 2562225 w 3276600"/>
                  <a:gd name="connsiteY5" fmla="*/ 9525 h 619125"/>
                  <a:gd name="connsiteX6" fmla="*/ 3276600 w 3276600"/>
                  <a:gd name="connsiteY6" fmla="*/ 9525 h 619125"/>
                  <a:gd name="connsiteX0" fmla="*/ 0 w 3276600"/>
                  <a:gd name="connsiteY0" fmla="*/ 0 h 619125"/>
                  <a:gd name="connsiteX1" fmla="*/ 228600 w 3276600"/>
                  <a:gd name="connsiteY1" fmla="*/ 0 h 619125"/>
                  <a:gd name="connsiteX2" fmla="*/ 523875 w 3276600"/>
                  <a:gd name="connsiteY2" fmla="*/ 619125 h 619125"/>
                  <a:gd name="connsiteX3" fmla="*/ 2266950 w 3276600"/>
                  <a:gd name="connsiteY3" fmla="*/ 619125 h 619125"/>
                  <a:gd name="connsiteX4" fmla="*/ 2314575 w 3276600"/>
                  <a:gd name="connsiteY4" fmla="*/ 180975 h 619125"/>
                  <a:gd name="connsiteX5" fmla="*/ 2562225 w 3276600"/>
                  <a:gd name="connsiteY5" fmla="*/ 9525 h 619125"/>
                  <a:gd name="connsiteX6" fmla="*/ 3276600 w 3276600"/>
                  <a:gd name="connsiteY6" fmla="*/ 9525 h 619125"/>
                  <a:gd name="connsiteX0" fmla="*/ 0 w 3276600"/>
                  <a:gd name="connsiteY0" fmla="*/ 0 h 619125"/>
                  <a:gd name="connsiteX1" fmla="*/ 228600 w 3276600"/>
                  <a:gd name="connsiteY1" fmla="*/ 0 h 619125"/>
                  <a:gd name="connsiteX2" fmla="*/ 523875 w 3276600"/>
                  <a:gd name="connsiteY2" fmla="*/ 619125 h 619125"/>
                  <a:gd name="connsiteX3" fmla="*/ 2266950 w 3276600"/>
                  <a:gd name="connsiteY3" fmla="*/ 619125 h 619125"/>
                  <a:gd name="connsiteX4" fmla="*/ 2314575 w 3276600"/>
                  <a:gd name="connsiteY4" fmla="*/ 180975 h 619125"/>
                  <a:gd name="connsiteX5" fmla="*/ 2562225 w 3276600"/>
                  <a:gd name="connsiteY5" fmla="*/ 9525 h 619125"/>
                  <a:gd name="connsiteX6" fmla="*/ 3276600 w 3276600"/>
                  <a:gd name="connsiteY6" fmla="*/ 95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6600" h="619125">
                    <a:moveTo>
                      <a:pt x="0" y="0"/>
                    </a:moveTo>
                    <a:lnTo>
                      <a:pt x="228600" y="0"/>
                    </a:lnTo>
                    <a:lnTo>
                      <a:pt x="523875" y="619125"/>
                    </a:lnTo>
                    <a:lnTo>
                      <a:pt x="2266950" y="619125"/>
                    </a:lnTo>
                    <a:lnTo>
                      <a:pt x="2314575" y="180975"/>
                    </a:lnTo>
                    <a:cubicBezTo>
                      <a:pt x="2368550" y="44917"/>
                      <a:pt x="2393950" y="10528"/>
                      <a:pt x="2562225" y="9525"/>
                    </a:cubicBezTo>
                    <a:lnTo>
                      <a:pt x="3276600" y="9525"/>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63">
                <a:extLst>
                  <a:ext uri="{FF2B5EF4-FFF2-40B4-BE49-F238E27FC236}">
                    <a16:creationId xmlns:a16="http://schemas.microsoft.com/office/drawing/2014/main" id="{1B69F968-0532-AE92-3D26-3266F4CD65AD}"/>
                  </a:ext>
                </a:extLst>
              </p:cNvPr>
              <p:cNvSpPr/>
              <p:nvPr/>
            </p:nvSpPr>
            <p:spPr>
              <a:xfrm>
                <a:off x="4514850" y="4024675"/>
                <a:ext cx="3048000" cy="597879"/>
              </a:xfrm>
              <a:custGeom>
                <a:avLst/>
                <a:gdLst>
                  <a:gd name="connsiteX0" fmla="*/ 0 w 3276600"/>
                  <a:gd name="connsiteY0" fmla="*/ 0 h 619125"/>
                  <a:gd name="connsiteX1" fmla="*/ 228600 w 3276600"/>
                  <a:gd name="connsiteY1" fmla="*/ 0 h 619125"/>
                  <a:gd name="connsiteX2" fmla="*/ 523875 w 3276600"/>
                  <a:gd name="connsiteY2" fmla="*/ 619125 h 619125"/>
                  <a:gd name="connsiteX3" fmla="*/ 2266950 w 3276600"/>
                  <a:gd name="connsiteY3" fmla="*/ 619125 h 619125"/>
                  <a:gd name="connsiteX4" fmla="*/ 2314575 w 3276600"/>
                  <a:gd name="connsiteY4" fmla="*/ 180975 h 619125"/>
                  <a:gd name="connsiteX5" fmla="*/ 2562225 w 3276600"/>
                  <a:gd name="connsiteY5" fmla="*/ 9525 h 619125"/>
                  <a:gd name="connsiteX6" fmla="*/ 3276600 w 3276600"/>
                  <a:gd name="connsiteY6" fmla="*/ 9525 h 619125"/>
                  <a:gd name="connsiteX0" fmla="*/ 0 w 3276600"/>
                  <a:gd name="connsiteY0" fmla="*/ 0 h 619125"/>
                  <a:gd name="connsiteX1" fmla="*/ 228600 w 3276600"/>
                  <a:gd name="connsiteY1" fmla="*/ 0 h 619125"/>
                  <a:gd name="connsiteX2" fmla="*/ 523875 w 3276600"/>
                  <a:gd name="connsiteY2" fmla="*/ 619125 h 619125"/>
                  <a:gd name="connsiteX3" fmla="*/ 2266950 w 3276600"/>
                  <a:gd name="connsiteY3" fmla="*/ 619125 h 619125"/>
                  <a:gd name="connsiteX4" fmla="*/ 2314575 w 3276600"/>
                  <a:gd name="connsiteY4" fmla="*/ 180975 h 619125"/>
                  <a:gd name="connsiteX5" fmla="*/ 2562225 w 3276600"/>
                  <a:gd name="connsiteY5" fmla="*/ 9525 h 619125"/>
                  <a:gd name="connsiteX6" fmla="*/ 3276600 w 3276600"/>
                  <a:gd name="connsiteY6" fmla="*/ 9525 h 619125"/>
                  <a:gd name="connsiteX0" fmla="*/ 0 w 3276600"/>
                  <a:gd name="connsiteY0" fmla="*/ 0 h 619125"/>
                  <a:gd name="connsiteX1" fmla="*/ 228600 w 3276600"/>
                  <a:gd name="connsiteY1" fmla="*/ 0 h 619125"/>
                  <a:gd name="connsiteX2" fmla="*/ 523875 w 3276600"/>
                  <a:gd name="connsiteY2" fmla="*/ 619125 h 619125"/>
                  <a:gd name="connsiteX3" fmla="*/ 2266950 w 3276600"/>
                  <a:gd name="connsiteY3" fmla="*/ 619125 h 619125"/>
                  <a:gd name="connsiteX4" fmla="*/ 2314575 w 3276600"/>
                  <a:gd name="connsiteY4" fmla="*/ 180975 h 619125"/>
                  <a:gd name="connsiteX5" fmla="*/ 2562225 w 3276600"/>
                  <a:gd name="connsiteY5" fmla="*/ 9525 h 619125"/>
                  <a:gd name="connsiteX6" fmla="*/ 3276600 w 3276600"/>
                  <a:gd name="connsiteY6" fmla="*/ 9525 h 619125"/>
                  <a:gd name="connsiteX0" fmla="*/ 0 w 3276600"/>
                  <a:gd name="connsiteY0" fmla="*/ 0 h 619125"/>
                  <a:gd name="connsiteX1" fmla="*/ 228600 w 3276600"/>
                  <a:gd name="connsiteY1" fmla="*/ 0 h 619125"/>
                  <a:gd name="connsiteX2" fmla="*/ 523875 w 3276600"/>
                  <a:gd name="connsiteY2" fmla="*/ 619125 h 619125"/>
                  <a:gd name="connsiteX3" fmla="*/ 2266950 w 3276600"/>
                  <a:gd name="connsiteY3" fmla="*/ 619125 h 619125"/>
                  <a:gd name="connsiteX4" fmla="*/ 2314575 w 3276600"/>
                  <a:gd name="connsiteY4" fmla="*/ 180975 h 619125"/>
                  <a:gd name="connsiteX5" fmla="*/ 2562225 w 3276600"/>
                  <a:gd name="connsiteY5" fmla="*/ 9525 h 619125"/>
                  <a:gd name="connsiteX6" fmla="*/ 3276600 w 3276600"/>
                  <a:gd name="connsiteY6" fmla="*/ 9525 h 619125"/>
                  <a:gd name="connsiteX0" fmla="*/ 0 w 3276600"/>
                  <a:gd name="connsiteY0" fmla="*/ 0 h 619125"/>
                  <a:gd name="connsiteX1" fmla="*/ 228600 w 3276600"/>
                  <a:gd name="connsiteY1" fmla="*/ 0 h 619125"/>
                  <a:gd name="connsiteX2" fmla="*/ 523875 w 3276600"/>
                  <a:gd name="connsiteY2" fmla="*/ 619125 h 619125"/>
                  <a:gd name="connsiteX3" fmla="*/ 2266950 w 3276600"/>
                  <a:gd name="connsiteY3" fmla="*/ 619125 h 619125"/>
                  <a:gd name="connsiteX4" fmla="*/ 2314575 w 3276600"/>
                  <a:gd name="connsiteY4" fmla="*/ 180975 h 619125"/>
                  <a:gd name="connsiteX5" fmla="*/ 2562225 w 3276600"/>
                  <a:gd name="connsiteY5" fmla="*/ 9525 h 619125"/>
                  <a:gd name="connsiteX6" fmla="*/ 3276600 w 3276600"/>
                  <a:gd name="connsiteY6" fmla="*/ 9525 h 619125"/>
                  <a:gd name="connsiteX0" fmla="*/ 0 w 3048000"/>
                  <a:gd name="connsiteY0" fmla="*/ 0 h 619125"/>
                  <a:gd name="connsiteX1" fmla="*/ 295275 w 3048000"/>
                  <a:gd name="connsiteY1" fmla="*/ 619125 h 619125"/>
                  <a:gd name="connsiteX2" fmla="*/ 2038350 w 3048000"/>
                  <a:gd name="connsiteY2" fmla="*/ 619125 h 619125"/>
                  <a:gd name="connsiteX3" fmla="*/ 2085975 w 3048000"/>
                  <a:gd name="connsiteY3" fmla="*/ 180975 h 619125"/>
                  <a:gd name="connsiteX4" fmla="*/ 2333625 w 3048000"/>
                  <a:gd name="connsiteY4" fmla="*/ 9525 h 619125"/>
                  <a:gd name="connsiteX5" fmla="*/ 3048000 w 3048000"/>
                  <a:gd name="connsiteY5" fmla="*/ 95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0" h="619125">
                    <a:moveTo>
                      <a:pt x="0" y="0"/>
                    </a:moveTo>
                    <a:lnTo>
                      <a:pt x="295275" y="619125"/>
                    </a:lnTo>
                    <a:lnTo>
                      <a:pt x="2038350" y="619125"/>
                    </a:lnTo>
                    <a:lnTo>
                      <a:pt x="2085975" y="180975"/>
                    </a:lnTo>
                    <a:cubicBezTo>
                      <a:pt x="2139950" y="44917"/>
                      <a:pt x="2165350" y="10528"/>
                      <a:pt x="2333625" y="9525"/>
                    </a:cubicBezTo>
                    <a:lnTo>
                      <a:pt x="3048000" y="9525"/>
                    </a:lnTo>
                  </a:path>
                </a:pathLst>
              </a:custGeom>
              <a:noFill/>
              <a:ln w="635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자유형 5">
                <a:extLst>
                  <a:ext uri="{FF2B5EF4-FFF2-40B4-BE49-F238E27FC236}">
                    <a16:creationId xmlns:a16="http://schemas.microsoft.com/office/drawing/2014/main" id="{F5D57080-87D2-8366-763B-578A718C65EC}"/>
                  </a:ext>
                </a:extLst>
              </p:cNvPr>
              <p:cNvSpPr/>
              <p:nvPr/>
            </p:nvSpPr>
            <p:spPr>
              <a:xfrm>
                <a:off x="7534275" y="4026141"/>
                <a:ext cx="1057275" cy="600075"/>
              </a:xfrm>
              <a:custGeom>
                <a:avLst/>
                <a:gdLst>
                  <a:gd name="connsiteX0" fmla="*/ 0 w 1057275"/>
                  <a:gd name="connsiteY0" fmla="*/ 0 h 600075"/>
                  <a:gd name="connsiteX1" fmla="*/ 342900 w 1057275"/>
                  <a:gd name="connsiteY1" fmla="*/ 600075 h 600075"/>
                  <a:gd name="connsiteX2" fmla="*/ 1057275 w 1057275"/>
                  <a:gd name="connsiteY2" fmla="*/ 600075 h 600075"/>
                </a:gdLst>
                <a:ahLst/>
                <a:cxnLst>
                  <a:cxn ang="0">
                    <a:pos x="connsiteX0" y="connsiteY0"/>
                  </a:cxn>
                  <a:cxn ang="0">
                    <a:pos x="connsiteX1" y="connsiteY1"/>
                  </a:cxn>
                  <a:cxn ang="0">
                    <a:pos x="connsiteX2" y="connsiteY2"/>
                  </a:cxn>
                </a:cxnLst>
                <a:rect l="l" t="t" r="r" b="b"/>
                <a:pathLst>
                  <a:path w="1057275" h="600075">
                    <a:moveTo>
                      <a:pt x="0" y="0"/>
                    </a:moveTo>
                    <a:lnTo>
                      <a:pt x="342900" y="600075"/>
                    </a:lnTo>
                    <a:lnTo>
                      <a:pt x="1057275" y="600075"/>
                    </a:lnTo>
                  </a:path>
                </a:pathLst>
              </a:custGeom>
              <a:noFill/>
              <a:ln w="635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자유형 66">
                <a:extLst>
                  <a:ext uri="{FF2B5EF4-FFF2-40B4-BE49-F238E27FC236}">
                    <a16:creationId xmlns:a16="http://schemas.microsoft.com/office/drawing/2014/main" id="{EA4E52C2-04A5-C4CF-D45B-AADADA90F378}"/>
                  </a:ext>
                </a:extLst>
              </p:cNvPr>
              <p:cNvSpPr/>
              <p:nvPr/>
            </p:nvSpPr>
            <p:spPr>
              <a:xfrm>
                <a:off x="8089900" y="4368800"/>
                <a:ext cx="1257300" cy="203200"/>
              </a:xfrm>
              <a:custGeom>
                <a:avLst/>
                <a:gdLst>
                  <a:gd name="connsiteX0" fmla="*/ 1257300 w 1257300"/>
                  <a:gd name="connsiteY0" fmla="*/ 0 h 203200"/>
                  <a:gd name="connsiteX1" fmla="*/ 88900 w 1257300"/>
                  <a:gd name="connsiteY1" fmla="*/ 0 h 203200"/>
                  <a:gd name="connsiteX2" fmla="*/ 0 w 1257300"/>
                  <a:gd name="connsiteY2" fmla="*/ 203200 h 203200"/>
                </a:gdLst>
                <a:ahLst/>
                <a:cxnLst>
                  <a:cxn ang="0">
                    <a:pos x="connsiteX0" y="connsiteY0"/>
                  </a:cxn>
                  <a:cxn ang="0">
                    <a:pos x="connsiteX1" y="connsiteY1"/>
                  </a:cxn>
                  <a:cxn ang="0">
                    <a:pos x="connsiteX2" y="connsiteY2"/>
                  </a:cxn>
                </a:cxnLst>
                <a:rect l="l" t="t" r="r" b="b"/>
                <a:pathLst>
                  <a:path w="1257300" h="203200">
                    <a:moveTo>
                      <a:pt x="1257300" y="0"/>
                    </a:moveTo>
                    <a:lnTo>
                      <a:pt x="88900" y="0"/>
                    </a:lnTo>
                    <a:lnTo>
                      <a:pt x="0" y="203200"/>
                    </a:ln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938124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C3D424AD-4164-45EC-A247-F5A8077B556B}"/>
              </a:ext>
            </a:extLst>
          </p:cNvPr>
          <p:cNvSpPr/>
          <p:nvPr/>
        </p:nvSpPr>
        <p:spPr>
          <a:xfrm>
            <a:off x="580400" y="15610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DHT11/22 -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75F0CAE9-AC92-4F9E-8D12-01B68E4E54DD}"/>
              </a:ext>
            </a:extLst>
          </p:cNvPr>
          <p:cNvSpPr/>
          <p:nvPr/>
        </p:nvSpPr>
        <p:spPr>
          <a:xfrm>
            <a:off x="712189" y="1791150"/>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DHT22</a:t>
            </a:r>
          </a:p>
          <a:p>
            <a:pPr marL="182513" indent="-182513">
              <a:spcAft>
                <a:spcPts val="802"/>
              </a:spcAft>
              <a:buClr>
                <a:srgbClr val="193EB0"/>
              </a:buClr>
              <a:buFont typeface="SamsungOne 400" panose="020B0503030303020204" pitchFamily="34" charset="0"/>
              <a:buChar cha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DHT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phản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hồi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tới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MCU</a:t>
            </a:r>
          </a:p>
        </p:txBody>
      </p:sp>
      <p:grpSp>
        <p:nvGrpSpPr>
          <p:cNvPr id="58" name="그룹 57"/>
          <p:cNvGrpSpPr/>
          <p:nvPr/>
        </p:nvGrpSpPr>
        <p:grpSpPr>
          <a:xfrm>
            <a:off x="416136" y="436183"/>
            <a:ext cx="9051872" cy="276871"/>
            <a:chOff x="416136" y="436183"/>
            <a:chExt cx="9051872" cy="276871"/>
          </a:xfrm>
        </p:grpSpPr>
        <p:sp>
          <p:nvSpPr>
            <p:cNvPr id="88" name="직사각형 87">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89"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grpSp>
        <p:nvGrpSpPr>
          <p:cNvPr id="2" name="그룹 124">
            <a:extLst>
              <a:ext uri="{FF2B5EF4-FFF2-40B4-BE49-F238E27FC236}">
                <a16:creationId xmlns:a16="http://schemas.microsoft.com/office/drawing/2014/main" id="{D0A931C6-172D-E599-DFD0-F6EFDAEB8264}"/>
              </a:ext>
            </a:extLst>
          </p:cNvPr>
          <p:cNvGrpSpPr/>
          <p:nvPr/>
        </p:nvGrpSpPr>
        <p:grpSpPr>
          <a:xfrm>
            <a:off x="712189" y="2787240"/>
            <a:ext cx="8740227" cy="2928763"/>
            <a:chOff x="852124" y="3148187"/>
            <a:chExt cx="8740227" cy="2928763"/>
          </a:xfrm>
        </p:grpSpPr>
        <p:grpSp>
          <p:nvGrpSpPr>
            <p:cNvPr id="3" name="그룹 111">
              <a:extLst>
                <a:ext uri="{FF2B5EF4-FFF2-40B4-BE49-F238E27FC236}">
                  <a16:creationId xmlns:a16="http://schemas.microsoft.com/office/drawing/2014/main" id="{C36B8AB4-5BD8-F389-7171-0D579AF39878}"/>
                </a:ext>
              </a:extLst>
            </p:cNvPr>
            <p:cNvGrpSpPr/>
            <p:nvPr/>
          </p:nvGrpSpPr>
          <p:grpSpPr>
            <a:xfrm>
              <a:off x="3731985" y="5826347"/>
              <a:ext cx="2442030" cy="250603"/>
              <a:chOff x="3632721" y="5715000"/>
              <a:chExt cx="2442030" cy="250603"/>
            </a:xfrm>
          </p:grpSpPr>
          <p:sp>
            <p:nvSpPr>
              <p:cNvPr id="49" name="자유형 112">
                <a:extLst>
                  <a:ext uri="{FF2B5EF4-FFF2-40B4-BE49-F238E27FC236}">
                    <a16:creationId xmlns:a16="http://schemas.microsoft.com/office/drawing/2014/main" id="{B5121E6E-DF8C-0FBB-1F8B-F2DF52B8F04D}"/>
                  </a:ext>
                </a:extLst>
              </p:cNvPr>
              <p:cNvSpPr/>
              <p:nvPr/>
            </p:nvSpPr>
            <p:spPr>
              <a:xfrm>
                <a:off x="3727938"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자유형 113">
                <a:extLst>
                  <a:ext uri="{FF2B5EF4-FFF2-40B4-BE49-F238E27FC236}">
                    <a16:creationId xmlns:a16="http://schemas.microsoft.com/office/drawing/2014/main" id="{2747865D-5391-2411-51B6-6BB350B81AB8}"/>
                  </a:ext>
                </a:extLst>
              </p:cNvPr>
              <p:cNvSpPr/>
              <p:nvPr/>
            </p:nvSpPr>
            <p:spPr>
              <a:xfrm>
                <a:off x="5231423"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114">
                <a:extLst>
                  <a:ext uri="{FF2B5EF4-FFF2-40B4-BE49-F238E27FC236}">
                    <a16:creationId xmlns:a16="http://schemas.microsoft.com/office/drawing/2014/main" id="{B3409F46-D285-A272-3220-5041ABEA8347}"/>
                  </a:ext>
                </a:extLst>
              </p:cNvPr>
              <p:cNvSpPr/>
              <p:nvPr/>
            </p:nvSpPr>
            <p:spPr>
              <a:xfrm>
                <a:off x="5161819" y="5811715"/>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Tín hiệu của cảm biến</a:t>
                </a:r>
              </a:p>
            </p:txBody>
          </p:sp>
          <p:sp>
            <p:nvSpPr>
              <p:cNvPr id="52" name="직사각형 115">
                <a:extLst>
                  <a:ext uri="{FF2B5EF4-FFF2-40B4-BE49-F238E27FC236}">
                    <a16:creationId xmlns:a16="http://schemas.microsoft.com/office/drawing/2014/main" id="{696C0A4B-36B5-ADE9-50E2-767A43E64DA4}"/>
                  </a:ext>
                </a:extLst>
              </p:cNvPr>
              <p:cNvSpPr/>
              <p:nvPr/>
            </p:nvSpPr>
            <p:spPr>
              <a:xfrm>
                <a:off x="3632721" y="5802923"/>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Tín hiệu của máy chủ</a:t>
                </a:r>
              </a:p>
            </p:txBody>
          </p:sp>
        </p:grpSp>
        <p:grpSp>
          <p:nvGrpSpPr>
            <p:cNvPr id="4" name="그룹 122">
              <a:extLst>
                <a:ext uri="{FF2B5EF4-FFF2-40B4-BE49-F238E27FC236}">
                  <a16:creationId xmlns:a16="http://schemas.microsoft.com/office/drawing/2014/main" id="{79C26108-5805-E291-FA0A-DAC81380AE28}"/>
                </a:ext>
              </a:extLst>
            </p:cNvPr>
            <p:cNvGrpSpPr/>
            <p:nvPr/>
          </p:nvGrpSpPr>
          <p:grpSpPr>
            <a:xfrm>
              <a:off x="852124" y="4507056"/>
              <a:ext cx="8740227" cy="1120943"/>
              <a:chOff x="928324" y="4595010"/>
              <a:chExt cx="8740227" cy="1120943"/>
            </a:xfrm>
          </p:grpSpPr>
          <p:grpSp>
            <p:nvGrpSpPr>
              <p:cNvPr id="28" name="그룹 110">
                <a:extLst>
                  <a:ext uri="{FF2B5EF4-FFF2-40B4-BE49-F238E27FC236}">
                    <a16:creationId xmlns:a16="http://schemas.microsoft.com/office/drawing/2014/main" id="{92EBAF11-7BE7-562E-8323-13623DC2D233}"/>
                  </a:ext>
                </a:extLst>
              </p:cNvPr>
              <p:cNvGrpSpPr/>
              <p:nvPr/>
            </p:nvGrpSpPr>
            <p:grpSpPr>
              <a:xfrm>
                <a:off x="928324" y="4595010"/>
                <a:ext cx="8740227" cy="1120943"/>
                <a:chOff x="928324" y="4814041"/>
                <a:chExt cx="8740227" cy="1319123"/>
              </a:xfrm>
            </p:grpSpPr>
            <p:grpSp>
              <p:nvGrpSpPr>
                <p:cNvPr id="33" name="그룹 84">
                  <a:extLst>
                    <a:ext uri="{FF2B5EF4-FFF2-40B4-BE49-F238E27FC236}">
                      <a16:creationId xmlns:a16="http://schemas.microsoft.com/office/drawing/2014/main" id="{B1FC14CA-A83C-6819-D16F-E3CE2F97A16D}"/>
                    </a:ext>
                  </a:extLst>
                </p:cNvPr>
                <p:cNvGrpSpPr/>
                <p:nvPr/>
              </p:nvGrpSpPr>
              <p:grpSpPr>
                <a:xfrm>
                  <a:off x="928324" y="4859684"/>
                  <a:ext cx="8477963" cy="1273480"/>
                  <a:chOff x="750282" y="6599300"/>
                  <a:chExt cx="8477963" cy="1273480"/>
                </a:xfrm>
              </p:grpSpPr>
              <p:grpSp>
                <p:nvGrpSpPr>
                  <p:cNvPr id="36" name="그룹 85">
                    <a:extLst>
                      <a:ext uri="{FF2B5EF4-FFF2-40B4-BE49-F238E27FC236}">
                        <a16:creationId xmlns:a16="http://schemas.microsoft.com/office/drawing/2014/main" id="{45BACA72-78BD-64E7-FC19-F388D1CAEE80}"/>
                      </a:ext>
                    </a:extLst>
                  </p:cNvPr>
                  <p:cNvGrpSpPr/>
                  <p:nvPr/>
                </p:nvGrpSpPr>
                <p:grpSpPr>
                  <a:xfrm>
                    <a:off x="750282" y="6599300"/>
                    <a:ext cx="8477963" cy="1273480"/>
                    <a:chOff x="750282" y="6573765"/>
                    <a:chExt cx="8477963" cy="2037568"/>
                  </a:xfrm>
                </p:grpSpPr>
                <p:grpSp>
                  <p:nvGrpSpPr>
                    <p:cNvPr id="38" name="그룹 87">
                      <a:extLst>
                        <a:ext uri="{FF2B5EF4-FFF2-40B4-BE49-F238E27FC236}">
                          <a16:creationId xmlns:a16="http://schemas.microsoft.com/office/drawing/2014/main" id="{34D1AA1D-4E76-0E11-6D8F-F33431A56402}"/>
                        </a:ext>
                      </a:extLst>
                    </p:cNvPr>
                    <p:cNvGrpSpPr/>
                    <p:nvPr/>
                  </p:nvGrpSpPr>
                  <p:grpSpPr>
                    <a:xfrm>
                      <a:off x="1106365" y="6641856"/>
                      <a:ext cx="7693269" cy="1969477"/>
                      <a:chOff x="978194" y="3279531"/>
                      <a:chExt cx="7693269" cy="1969477"/>
                    </a:xfrm>
                  </p:grpSpPr>
                  <p:sp>
                    <p:nvSpPr>
                      <p:cNvPr id="44" name="자유형 93">
                        <a:extLst>
                          <a:ext uri="{FF2B5EF4-FFF2-40B4-BE49-F238E27FC236}">
                            <a16:creationId xmlns:a16="http://schemas.microsoft.com/office/drawing/2014/main" id="{8EA323A8-FB52-7386-4328-F851C67E0E04}"/>
                          </a:ext>
                        </a:extLst>
                      </p:cNvPr>
                      <p:cNvSpPr/>
                      <p:nvPr/>
                    </p:nvSpPr>
                    <p:spPr>
                      <a:xfrm>
                        <a:off x="978194" y="3903784"/>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94">
                        <a:extLst>
                          <a:ext uri="{FF2B5EF4-FFF2-40B4-BE49-F238E27FC236}">
                            <a16:creationId xmlns:a16="http://schemas.microsoft.com/office/drawing/2014/main" id="{CCCAD2E4-BA54-1691-4B42-73F55009A45A}"/>
                          </a:ext>
                        </a:extLst>
                      </p:cNvPr>
                      <p:cNvSpPr/>
                      <p:nvPr/>
                    </p:nvSpPr>
                    <p:spPr>
                      <a:xfrm>
                        <a:off x="978194" y="4501662"/>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95">
                        <a:extLst>
                          <a:ext uri="{FF2B5EF4-FFF2-40B4-BE49-F238E27FC236}">
                            <a16:creationId xmlns:a16="http://schemas.microsoft.com/office/drawing/2014/main" id="{619DBB61-44ED-5745-88E7-0A42A2FC8311}"/>
                          </a:ext>
                        </a:extLst>
                      </p:cNvPr>
                      <p:cNvSpPr/>
                      <p:nvPr/>
                    </p:nvSpPr>
                    <p:spPr>
                      <a:xfrm>
                        <a:off x="1832463"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96">
                        <a:extLst>
                          <a:ext uri="{FF2B5EF4-FFF2-40B4-BE49-F238E27FC236}">
                            <a16:creationId xmlns:a16="http://schemas.microsoft.com/office/drawing/2014/main" id="{6F648282-CE27-7C28-E14A-9CC0BE880022}"/>
                          </a:ext>
                        </a:extLst>
                      </p:cNvPr>
                      <p:cNvSpPr/>
                      <p:nvPr/>
                    </p:nvSpPr>
                    <p:spPr>
                      <a:xfrm>
                        <a:off x="342610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97">
                        <a:extLst>
                          <a:ext uri="{FF2B5EF4-FFF2-40B4-BE49-F238E27FC236}">
                            <a16:creationId xmlns:a16="http://schemas.microsoft.com/office/drawing/2014/main" id="{050E6CFB-04B4-4538-EEAC-D4CDC1512C70}"/>
                          </a:ext>
                        </a:extLst>
                      </p:cNvPr>
                      <p:cNvSpPr/>
                      <p:nvPr/>
                    </p:nvSpPr>
                    <p:spPr>
                      <a:xfrm>
                        <a:off x="680142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9" name="직사각형 88">
                      <a:extLst>
                        <a:ext uri="{FF2B5EF4-FFF2-40B4-BE49-F238E27FC236}">
                          <a16:creationId xmlns:a16="http://schemas.microsoft.com/office/drawing/2014/main" id="{DB96F0ED-E554-7E46-319C-867C670D6714}"/>
                        </a:ext>
                      </a:extLst>
                    </p:cNvPr>
                    <p:cNvSpPr/>
                    <p:nvPr/>
                  </p:nvSpPr>
                  <p:spPr>
                    <a:xfrm>
                      <a:off x="750282" y="7173776"/>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VCC</a:t>
                      </a:r>
                    </a:p>
                  </p:txBody>
                </p:sp>
                <p:sp>
                  <p:nvSpPr>
                    <p:cNvPr id="40" name="직사각형 89">
                      <a:extLst>
                        <a:ext uri="{FF2B5EF4-FFF2-40B4-BE49-F238E27FC236}">
                          <a16:creationId xmlns:a16="http://schemas.microsoft.com/office/drawing/2014/main" id="{FCFABD47-7027-0659-D55D-0B25C82FE0E5}"/>
                        </a:ext>
                      </a:extLst>
                    </p:cNvPr>
                    <p:cNvSpPr/>
                    <p:nvPr/>
                  </p:nvSpPr>
                  <p:spPr>
                    <a:xfrm>
                      <a:off x="750282" y="7780446"/>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GND</a:t>
                      </a:r>
                    </a:p>
                  </p:txBody>
                </p:sp>
                <p:sp>
                  <p:nvSpPr>
                    <p:cNvPr id="41" name="직사각형 90">
                      <a:extLst>
                        <a:ext uri="{FF2B5EF4-FFF2-40B4-BE49-F238E27FC236}">
                          <a16:creationId xmlns:a16="http://schemas.microsoft.com/office/drawing/2014/main" id="{9C0BD9F1-2C91-EFC6-343B-30E9638DA4FD}"/>
                        </a:ext>
                      </a:extLst>
                    </p:cNvPr>
                    <p:cNvSpPr/>
                    <p:nvPr/>
                  </p:nvSpPr>
                  <p:spPr>
                    <a:xfrm>
                      <a:off x="2081390" y="8120728"/>
                      <a:ext cx="1370086"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Truyền dữ liệu 1 bit</a:t>
                      </a:r>
                    </a:p>
                  </p:txBody>
                </p:sp>
                <p:sp>
                  <p:nvSpPr>
                    <p:cNvPr id="42" name="직사각형 91">
                      <a:extLst>
                        <a:ext uri="{FF2B5EF4-FFF2-40B4-BE49-F238E27FC236}">
                          <a16:creationId xmlns:a16="http://schemas.microsoft.com/office/drawing/2014/main" id="{8A43162C-81B9-19BC-362D-6735E65D34C5}"/>
                        </a:ext>
                      </a:extLst>
                    </p:cNvPr>
                    <p:cNvSpPr/>
                    <p:nvPr/>
                  </p:nvSpPr>
                  <p:spPr>
                    <a:xfrm>
                      <a:off x="4304750" y="6573765"/>
                      <a:ext cx="190555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Cảm biến xuất dữ liệu 1 bit “1” trong vòng 70 us</a:t>
                      </a:r>
                    </a:p>
                  </p:txBody>
                </p:sp>
                <p:sp>
                  <p:nvSpPr>
                    <p:cNvPr id="43" name="직사각형 92">
                      <a:extLst>
                        <a:ext uri="{FF2B5EF4-FFF2-40B4-BE49-F238E27FC236}">
                          <a16:creationId xmlns:a16="http://schemas.microsoft.com/office/drawing/2014/main" id="{30ADD457-1C36-0CD9-D2FF-51BAC14DC287}"/>
                        </a:ext>
                      </a:extLst>
                    </p:cNvPr>
                    <p:cNvSpPr/>
                    <p:nvPr/>
                  </p:nvSpPr>
                  <p:spPr>
                    <a:xfrm>
                      <a:off x="7024864" y="7965113"/>
                      <a:ext cx="2203381" cy="289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dirty="0">
                          <a:solidFill>
                            <a:prstClr val="black">
                              <a:lumMod val="85000"/>
                              <a:lumOff val="15000"/>
                            </a:prstClr>
                          </a:solidFill>
                          <a:latin typeface="Arial" panose="020B0503030303020204" pitchFamily="34" charset="0"/>
                          <a:ea typeface="SamsungOne-400" panose="020B0503030303020204" pitchFamily="34" charset="0"/>
                        </a:rPr>
                        <a:t>Bắt đầu truyền dữ liệu 1 bit tiếp theo</a:t>
                      </a:r>
                    </a:p>
                  </p:txBody>
                </p:sp>
              </p:grpSp>
              <p:sp>
                <p:nvSpPr>
                  <p:cNvPr id="37" name="자유형 86">
                    <a:extLst>
                      <a:ext uri="{FF2B5EF4-FFF2-40B4-BE49-F238E27FC236}">
                        <a16:creationId xmlns:a16="http://schemas.microsoft.com/office/drawing/2014/main" id="{735C7218-4BBB-8F82-A98D-31C4AF10A9E1}"/>
                      </a:ext>
                    </a:extLst>
                  </p:cNvPr>
                  <p:cNvSpPr/>
                  <p:nvPr/>
                </p:nvSpPr>
                <p:spPr>
                  <a:xfrm>
                    <a:off x="1657350" y="7010400"/>
                    <a:ext cx="6238875" cy="400050"/>
                  </a:xfrm>
                  <a:custGeom>
                    <a:avLst/>
                    <a:gdLst>
                      <a:gd name="connsiteX0" fmla="*/ 0 w 6238875"/>
                      <a:gd name="connsiteY0" fmla="*/ 0 h 400050"/>
                      <a:gd name="connsiteX1" fmla="*/ 295275 w 6238875"/>
                      <a:gd name="connsiteY1" fmla="*/ 0 h 400050"/>
                      <a:gd name="connsiteX2" fmla="*/ 371475 w 6238875"/>
                      <a:gd name="connsiteY2" fmla="*/ 390525 h 400050"/>
                      <a:gd name="connsiteX3" fmla="*/ 1838325 w 6238875"/>
                      <a:gd name="connsiteY3" fmla="*/ 390525 h 400050"/>
                      <a:gd name="connsiteX4" fmla="*/ 2000250 w 6238875"/>
                      <a:gd name="connsiteY4" fmla="*/ 9525 h 400050"/>
                      <a:gd name="connsiteX5" fmla="*/ 5143500 w 6238875"/>
                      <a:gd name="connsiteY5" fmla="*/ 9525 h 400050"/>
                      <a:gd name="connsiteX6" fmla="*/ 5400675 w 6238875"/>
                      <a:gd name="connsiteY6" fmla="*/ 400050 h 400050"/>
                      <a:gd name="connsiteX7" fmla="*/ 6238875 w 6238875"/>
                      <a:gd name="connsiteY7"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5" h="400050">
                        <a:moveTo>
                          <a:pt x="0" y="0"/>
                        </a:moveTo>
                        <a:lnTo>
                          <a:pt x="295275" y="0"/>
                        </a:lnTo>
                        <a:lnTo>
                          <a:pt x="371475" y="390525"/>
                        </a:lnTo>
                        <a:lnTo>
                          <a:pt x="1838325" y="390525"/>
                        </a:lnTo>
                        <a:lnTo>
                          <a:pt x="2000250" y="9525"/>
                        </a:lnTo>
                        <a:lnTo>
                          <a:pt x="5143500" y="9525"/>
                        </a:lnTo>
                        <a:lnTo>
                          <a:pt x="5400675" y="400050"/>
                        </a:lnTo>
                        <a:lnTo>
                          <a:pt x="6238875" y="400050"/>
                        </a:lnTo>
                      </a:path>
                    </a:pathLst>
                  </a:custGeom>
                  <a:no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직사각형 103">
                  <a:extLst>
                    <a:ext uri="{FF2B5EF4-FFF2-40B4-BE49-F238E27FC236}">
                      <a16:creationId xmlns:a16="http://schemas.microsoft.com/office/drawing/2014/main" id="{39656F4B-0C1C-A759-6359-8AA3B36E3387}"/>
                    </a:ext>
                  </a:extLst>
                </p:cNvPr>
                <p:cNvSpPr/>
                <p:nvPr/>
              </p:nvSpPr>
              <p:spPr>
                <a:xfrm>
                  <a:off x="4480972" y="4814041"/>
                  <a:ext cx="1907369" cy="417718"/>
                </a:xfrm>
                <a:prstGeom prst="rect">
                  <a:avLst/>
                </a:prstGeom>
                <a:noFill/>
                <a:ln w="25400">
                  <a:solidFill>
                    <a:srgbClr val="FF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5" name="object 8">
                  <a:extLst>
                    <a:ext uri="{FF2B5EF4-FFF2-40B4-BE49-F238E27FC236}">
                      <a16:creationId xmlns:a16="http://schemas.microsoft.com/office/drawing/2014/main" id="{9E1E54C8-2316-A071-0FBD-1F34132C2874}"/>
                    </a:ext>
                  </a:extLst>
                </p:cNvPr>
                <p:cNvSpPr txBox="1"/>
                <p:nvPr/>
              </p:nvSpPr>
              <p:spPr>
                <a:xfrm>
                  <a:off x="8780810" y="5145388"/>
                  <a:ext cx="88774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defTabSz="457200" latinLnBrk="0">
                    <a:spcAft>
                      <a:spcPts val="600"/>
                    </a:spcAft>
                    <a:defRPr sz="1400">
                      <a:solidFill>
                        <a:schemeClr val="tx1">
                          <a:lumMod val="85000"/>
                          <a:lumOff val="15000"/>
                        </a:schemeClr>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vi-VN">
                      <a:solidFill>
                        <a:srgbClr val="FF0000"/>
                      </a:solidFill>
                    </a:rPr>
                    <a:t>dữ liệu: 1</a:t>
                  </a:r>
                </a:p>
              </p:txBody>
            </p:sp>
          </p:grpSp>
          <p:sp>
            <p:nvSpPr>
              <p:cNvPr id="29" name="오른쪽 화살표 117">
                <a:extLst>
                  <a:ext uri="{FF2B5EF4-FFF2-40B4-BE49-F238E27FC236}">
                    <a16:creationId xmlns:a16="http://schemas.microsoft.com/office/drawing/2014/main" id="{03936576-686C-1BAA-AFB6-EC9C4465BBD6}"/>
                  </a:ext>
                </a:extLst>
              </p:cNvPr>
              <p:cNvSpPr/>
              <p:nvPr/>
            </p:nvSpPr>
            <p:spPr>
              <a:xfrm>
                <a:off x="1951775" y="5445761"/>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오른쪽 화살표 118">
                <a:extLst>
                  <a:ext uri="{FF2B5EF4-FFF2-40B4-BE49-F238E27FC236}">
                    <a16:creationId xmlns:a16="http://schemas.microsoft.com/office/drawing/2014/main" id="{E19A50DB-6A59-4923-7D24-72761410862E}"/>
                  </a:ext>
                </a:extLst>
              </p:cNvPr>
              <p:cNvSpPr/>
              <p:nvPr/>
            </p:nvSpPr>
            <p:spPr>
              <a:xfrm flipH="1">
                <a:off x="3733580" y="5445761"/>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오른쪽 화살표 119">
                <a:extLst>
                  <a:ext uri="{FF2B5EF4-FFF2-40B4-BE49-F238E27FC236}">
                    <a16:creationId xmlns:a16="http://schemas.microsoft.com/office/drawing/2014/main" id="{AF8C74AE-E50B-B2A5-67E9-86AF4D9B8227}"/>
                  </a:ext>
                </a:extLst>
              </p:cNvPr>
              <p:cNvSpPr/>
              <p:nvPr/>
            </p:nvSpPr>
            <p:spPr>
              <a:xfrm>
                <a:off x="3534390" y="4733498"/>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오른쪽 화살표 120">
                <a:extLst>
                  <a:ext uri="{FF2B5EF4-FFF2-40B4-BE49-F238E27FC236}">
                    <a16:creationId xmlns:a16="http://schemas.microsoft.com/office/drawing/2014/main" id="{E31C17E0-E5F7-D8CF-852C-352657F7F06A}"/>
                  </a:ext>
                </a:extLst>
              </p:cNvPr>
              <p:cNvSpPr/>
              <p:nvPr/>
            </p:nvSpPr>
            <p:spPr>
              <a:xfrm flipH="1">
                <a:off x="7109455" y="4733498"/>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그룹 123">
              <a:extLst>
                <a:ext uri="{FF2B5EF4-FFF2-40B4-BE49-F238E27FC236}">
                  <a16:creationId xmlns:a16="http://schemas.microsoft.com/office/drawing/2014/main" id="{4C7777AA-BAC4-1B3C-77CF-FDE200FA77F3}"/>
                </a:ext>
              </a:extLst>
            </p:cNvPr>
            <p:cNvGrpSpPr/>
            <p:nvPr/>
          </p:nvGrpSpPr>
          <p:grpSpPr>
            <a:xfrm>
              <a:off x="852124" y="3148187"/>
              <a:ext cx="8740227" cy="1111879"/>
              <a:chOff x="928324" y="3148187"/>
              <a:chExt cx="8740227" cy="1111879"/>
            </a:xfrm>
          </p:grpSpPr>
          <p:sp>
            <p:nvSpPr>
              <p:cNvPr id="6" name="object 8">
                <a:extLst>
                  <a:ext uri="{FF2B5EF4-FFF2-40B4-BE49-F238E27FC236}">
                    <a16:creationId xmlns:a16="http://schemas.microsoft.com/office/drawing/2014/main" id="{7D5B690B-58C7-D3AA-1431-EF5D4CCEBAB8}"/>
                  </a:ext>
                </a:extLst>
              </p:cNvPr>
              <p:cNvSpPr txBox="1"/>
              <p:nvPr/>
            </p:nvSpPr>
            <p:spPr>
              <a:xfrm>
                <a:off x="8780810" y="3428653"/>
                <a:ext cx="88774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defTabSz="457200" latinLnBrk="0">
                  <a:spcAft>
                    <a:spcPts val="600"/>
                  </a:spcAft>
                  <a:defRPr sz="1400">
                    <a:solidFill>
                      <a:schemeClr val="tx1">
                        <a:lumMod val="85000"/>
                        <a:lumOff val="15000"/>
                      </a:schemeClr>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vi-VN">
                    <a:solidFill>
                      <a:srgbClr val="FF0000"/>
                    </a:solidFill>
                  </a:rPr>
                  <a:t>dữ liệu: 0</a:t>
                </a:r>
              </a:p>
            </p:txBody>
          </p:sp>
          <p:sp>
            <p:nvSpPr>
              <p:cNvPr id="7" name="오른쪽 화살표 55">
                <a:extLst>
                  <a:ext uri="{FF2B5EF4-FFF2-40B4-BE49-F238E27FC236}">
                    <a16:creationId xmlns:a16="http://schemas.microsoft.com/office/drawing/2014/main" id="{915A5ED2-877F-7EA4-EA9E-A940F4D1F2EB}"/>
                  </a:ext>
                </a:extLst>
              </p:cNvPr>
              <p:cNvSpPr/>
              <p:nvPr/>
            </p:nvSpPr>
            <p:spPr>
              <a:xfrm>
                <a:off x="1951775" y="4003822"/>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오른쪽 화살표 81">
                <a:extLst>
                  <a:ext uri="{FF2B5EF4-FFF2-40B4-BE49-F238E27FC236}">
                    <a16:creationId xmlns:a16="http://schemas.microsoft.com/office/drawing/2014/main" id="{A56A0A1F-AC12-D428-ECCC-ED05878EAE85}"/>
                  </a:ext>
                </a:extLst>
              </p:cNvPr>
              <p:cNvSpPr/>
              <p:nvPr/>
            </p:nvSpPr>
            <p:spPr>
              <a:xfrm flipH="1">
                <a:off x="3733580" y="4003822"/>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화살표 82">
                <a:extLst>
                  <a:ext uri="{FF2B5EF4-FFF2-40B4-BE49-F238E27FC236}">
                    <a16:creationId xmlns:a16="http://schemas.microsoft.com/office/drawing/2014/main" id="{23B172FB-62E0-B1A2-748B-F02CA7A9CF7D}"/>
                  </a:ext>
                </a:extLst>
              </p:cNvPr>
              <p:cNvSpPr/>
              <p:nvPr/>
            </p:nvSpPr>
            <p:spPr>
              <a:xfrm>
                <a:off x="3534390" y="3291559"/>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오른쪽 화살표 83">
                <a:extLst>
                  <a:ext uri="{FF2B5EF4-FFF2-40B4-BE49-F238E27FC236}">
                    <a16:creationId xmlns:a16="http://schemas.microsoft.com/office/drawing/2014/main" id="{210281F6-8B20-44BD-82E7-E6F6541D352A}"/>
                  </a:ext>
                </a:extLst>
              </p:cNvPr>
              <p:cNvSpPr/>
              <p:nvPr/>
            </p:nvSpPr>
            <p:spPr>
              <a:xfrm flipH="1">
                <a:off x="7109455" y="3291559"/>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80">
                <a:extLst>
                  <a:ext uri="{FF2B5EF4-FFF2-40B4-BE49-F238E27FC236}">
                    <a16:creationId xmlns:a16="http://schemas.microsoft.com/office/drawing/2014/main" id="{51701FE0-54A9-8F87-4498-A3D2E744A65B}"/>
                  </a:ext>
                </a:extLst>
              </p:cNvPr>
              <p:cNvGrpSpPr/>
              <p:nvPr/>
            </p:nvGrpSpPr>
            <p:grpSpPr>
              <a:xfrm>
                <a:off x="928324" y="3177909"/>
                <a:ext cx="8477963" cy="1082157"/>
                <a:chOff x="750282" y="6599299"/>
                <a:chExt cx="8477963" cy="1273480"/>
              </a:xfrm>
            </p:grpSpPr>
            <p:grpSp>
              <p:nvGrpSpPr>
                <p:cNvPr id="13" name="그룹 5">
                  <a:extLst>
                    <a:ext uri="{FF2B5EF4-FFF2-40B4-BE49-F238E27FC236}">
                      <a16:creationId xmlns:a16="http://schemas.microsoft.com/office/drawing/2014/main" id="{65D4D5BB-76B9-3C93-C6EA-418D7E4EFBDF}"/>
                    </a:ext>
                  </a:extLst>
                </p:cNvPr>
                <p:cNvGrpSpPr/>
                <p:nvPr/>
              </p:nvGrpSpPr>
              <p:grpSpPr>
                <a:xfrm>
                  <a:off x="750282" y="6599299"/>
                  <a:ext cx="8477963" cy="1273480"/>
                  <a:chOff x="750282" y="6573765"/>
                  <a:chExt cx="8477963" cy="2037568"/>
                </a:xfrm>
              </p:grpSpPr>
              <p:grpSp>
                <p:nvGrpSpPr>
                  <p:cNvPr id="15" name="그룹 43">
                    <a:extLst>
                      <a:ext uri="{FF2B5EF4-FFF2-40B4-BE49-F238E27FC236}">
                        <a16:creationId xmlns:a16="http://schemas.microsoft.com/office/drawing/2014/main" id="{EEDA48DC-90A4-3996-B52F-681EA4D9ADF6}"/>
                      </a:ext>
                    </a:extLst>
                  </p:cNvPr>
                  <p:cNvGrpSpPr/>
                  <p:nvPr/>
                </p:nvGrpSpPr>
                <p:grpSpPr>
                  <a:xfrm>
                    <a:off x="1106365" y="6641856"/>
                    <a:ext cx="7693269" cy="1969477"/>
                    <a:chOff x="978194" y="3279531"/>
                    <a:chExt cx="7693269" cy="1969477"/>
                  </a:xfrm>
                </p:grpSpPr>
                <p:sp>
                  <p:nvSpPr>
                    <p:cNvPr id="21" name="자유형 67">
                      <a:extLst>
                        <a:ext uri="{FF2B5EF4-FFF2-40B4-BE49-F238E27FC236}">
                          <a16:creationId xmlns:a16="http://schemas.microsoft.com/office/drawing/2014/main" id="{CF619E04-D4F3-0936-303D-4C4C8F2547C8}"/>
                        </a:ext>
                      </a:extLst>
                    </p:cNvPr>
                    <p:cNvSpPr/>
                    <p:nvPr/>
                  </p:nvSpPr>
                  <p:spPr>
                    <a:xfrm>
                      <a:off x="978194" y="3903784"/>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자유형 68">
                      <a:extLst>
                        <a:ext uri="{FF2B5EF4-FFF2-40B4-BE49-F238E27FC236}">
                          <a16:creationId xmlns:a16="http://schemas.microsoft.com/office/drawing/2014/main" id="{A791116D-678F-8DB8-8CA0-EA250BC79EE4}"/>
                        </a:ext>
                      </a:extLst>
                    </p:cNvPr>
                    <p:cNvSpPr/>
                    <p:nvPr/>
                  </p:nvSpPr>
                  <p:spPr>
                    <a:xfrm>
                      <a:off x="978194" y="4501662"/>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69">
                      <a:extLst>
                        <a:ext uri="{FF2B5EF4-FFF2-40B4-BE49-F238E27FC236}">
                          <a16:creationId xmlns:a16="http://schemas.microsoft.com/office/drawing/2014/main" id="{9F4CCCAE-357D-2DFC-4829-54639903D6AE}"/>
                        </a:ext>
                      </a:extLst>
                    </p:cNvPr>
                    <p:cNvSpPr/>
                    <p:nvPr/>
                  </p:nvSpPr>
                  <p:spPr>
                    <a:xfrm>
                      <a:off x="1832463"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자유형 71">
                      <a:extLst>
                        <a:ext uri="{FF2B5EF4-FFF2-40B4-BE49-F238E27FC236}">
                          <a16:creationId xmlns:a16="http://schemas.microsoft.com/office/drawing/2014/main" id="{FA1BA695-6665-608A-1980-DF3F1E41655C}"/>
                        </a:ext>
                      </a:extLst>
                    </p:cNvPr>
                    <p:cNvSpPr/>
                    <p:nvPr/>
                  </p:nvSpPr>
                  <p:spPr>
                    <a:xfrm>
                      <a:off x="342610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74">
                      <a:extLst>
                        <a:ext uri="{FF2B5EF4-FFF2-40B4-BE49-F238E27FC236}">
                          <a16:creationId xmlns:a16="http://schemas.microsoft.com/office/drawing/2014/main" id="{D485C950-26DC-25BB-D6A1-59FEB91D5FD7}"/>
                        </a:ext>
                      </a:extLst>
                    </p:cNvPr>
                    <p:cNvSpPr/>
                    <p:nvPr/>
                  </p:nvSpPr>
                  <p:spPr>
                    <a:xfrm>
                      <a:off x="680142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직사각형 44">
                    <a:extLst>
                      <a:ext uri="{FF2B5EF4-FFF2-40B4-BE49-F238E27FC236}">
                        <a16:creationId xmlns:a16="http://schemas.microsoft.com/office/drawing/2014/main" id="{1B088421-F86D-4403-5F1D-9A3AE3FA1234}"/>
                      </a:ext>
                    </a:extLst>
                  </p:cNvPr>
                  <p:cNvSpPr/>
                  <p:nvPr/>
                </p:nvSpPr>
                <p:spPr>
                  <a:xfrm>
                    <a:off x="750282" y="7173776"/>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VCC</a:t>
                    </a:r>
                  </a:p>
                </p:txBody>
              </p:sp>
              <p:sp>
                <p:nvSpPr>
                  <p:cNvPr id="17" name="직사각형 45">
                    <a:extLst>
                      <a:ext uri="{FF2B5EF4-FFF2-40B4-BE49-F238E27FC236}">
                        <a16:creationId xmlns:a16="http://schemas.microsoft.com/office/drawing/2014/main" id="{B9DB07B9-25EE-7DE4-E14A-41A79AEF399F}"/>
                      </a:ext>
                    </a:extLst>
                  </p:cNvPr>
                  <p:cNvSpPr/>
                  <p:nvPr/>
                </p:nvSpPr>
                <p:spPr>
                  <a:xfrm>
                    <a:off x="750282" y="7780446"/>
                    <a:ext cx="45426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GND</a:t>
                    </a:r>
                  </a:p>
                </p:txBody>
              </p:sp>
              <p:sp>
                <p:nvSpPr>
                  <p:cNvPr id="18" name="직사각형 46">
                    <a:extLst>
                      <a:ext uri="{FF2B5EF4-FFF2-40B4-BE49-F238E27FC236}">
                        <a16:creationId xmlns:a16="http://schemas.microsoft.com/office/drawing/2014/main" id="{175524B1-8378-E1ED-99A2-E66DC662E193}"/>
                      </a:ext>
                    </a:extLst>
                  </p:cNvPr>
                  <p:cNvSpPr/>
                  <p:nvPr/>
                </p:nvSpPr>
                <p:spPr>
                  <a:xfrm>
                    <a:off x="2081390" y="8120728"/>
                    <a:ext cx="1370086"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Truyền dữ liệu 1 bit</a:t>
                    </a:r>
                  </a:p>
                </p:txBody>
              </p:sp>
              <p:sp>
                <p:nvSpPr>
                  <p:cNvPr id="19" name="직사각형 48">
                    <a:extLst>
                      <a:ext uri="{FF2B5EF4-FFF2-40B4-BE49-F238E27FC236}">
                        <a16:creationId xmlns:a16="http://schemas.microsoft.com/office/drawing/2014/main" id="{72D9CBAA-E4EB-956C-939A-C71B171130F7}"/>
                      </a:ext>
                    </a:extLst>
                  </p:cNvPr>
                  <p:cNvSpPr/>
                  <p:nvPr/>
                </p:nvSpPr>
                <p:spPr>
                  <a:xfrm>
                    <a:off x="4304750" y="6573765"/>
                    <a:ext cx="1905550" cy="307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Cảm biến xuất dữ liệu 1 bit “0” trong 26 - 28 us</a:t>
                    </a:r>
                  </a:p>
                </p:txBody>
              </p:sp>
              <p:sp>
                <p:nvSpPr>
                  <p:cNvPr id="20" name="직사각형 77">
                    <a:extLst>
                      <a:ext uri="{FF2B5EF4-FFF2-40B4-BE49-F238E27FC236}">
                        <a16:creationId xmlns:a16="http://schemas.microsoft.com/office/drawing/2014/main" id="{25955323-C628-3670-2CA8-28D7644A637A}"/>
                      </a:ext>
                    </a:extLst>
                  </p:cNvPr>
                  <p:cNvSpPr/>
                  <p:nvPr/>
                </p:nvSpPr>
                <p:spPr>
                  <a:xfrm>
                    <a:off x="7024864" y="7965113"/>
                    <a:ext cx="2203381" cy="289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dirty="0">
                        <a:solidFill>
                          <a:prstClr val="black">
                            <a:lumMod val="85000"/>
                            <a:lumOff val="15000"/>
                          </a:prstClr>
                        </a:solidFill>
                        <a:latin typeface="Arial" panose="020B0503030303020204" pitchFamily="34" charset="0"/>
                        <a:ea typeface="SamsungOne-400" panose="020B0503030303020204" pitchFamily="34" charset="0"/>
                      </a:rPr>
                      <a:t>Bắt đầu truyền dữ liệu 1 bit tiếp theo</a:t>
                    </a:r>
                  </a:p>
                </p:txBody>
              </p:sp>
            </p:grpSp>
            <p:sp>
              <p:nvSpPr>
                <p:cNvPr id="14" name="자유형 79">
                  <a:extLst>
                    <a:ext uri="{FF2B5EF4-FFF2-40B4-BE49-F238E27FC236}">
                      <a16:creationId xmlns:a16="http://schemas.microsoft.com/office/drawing/2014/main" id="{07687C0E-8379-4B40-916A-2C82EA4C3E3F}"/>
                    </a:ext>
                  </a:extLst>
                </p:cNvPr>
                <p:cNvSpPr/>
                <p:nvPr/>
              </p:nvSpPr>
              <p:spPr>
                <a:xfrm>
                  <a:off x="1657350" y="7010400"/>
                  <a:ext cx="6238875" cy="400050"/>
                </a:xfrm>
                <a:custGeom>
                  <a:avLst/>
                  <a:gdLst>
                    <a:gd name="connsiteX0" fmla="*/ 0 w 6238875"/>
                    <a:gd name="connsiteY0" fmla="*/ 0 h 400050"/>
                    <a:gd name="connsiteX1" fmla="*/ 295275 w 6238875"/>
                    <a:gd name="connsiteY1" fmla="*/ 0 h 400050"/>
                    <a:gd name="connsiteX2" fmla="*/ 371475 w 6238875"/>
                    <a:gd name="connsiteY2" fmla="*/ 390525 h 400050"/>
                    <a:gd name="connsiteX3" fmla="*/ 1838325 w 6238875"/>
                    <a:gd name="connsiteY3" fmla="*/ 390525 h 400050"/>
                    <a:gd name="connsiteX4" fmla="*/ 2000250 w 6238875"/>
                    <a:gd name="connsiteY4" fmla="*/ 9525 h 400050"/>
                    <a:gd name="connsiteX5" fmla="*/ 5143500 w 6238875"/>
                    <a:gd name="connsiteY5" fmla="*/ 9525 h 400050"/>
                    <a:gd name="connsiteX6" fmla="*/ 5400675 w 6238875"/>
                    <a:gd name="connsiteY6" fmla="*/ 400050 h 400050"/>
                    <a:gd name="connsiteX7" fmla="*/ 6238875 w 6238875"/>
                    <a:gd name="connsiteY7"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5" h="400050">
                      <a:moveTo>
                        <a:pt x="0" y="0"/>
                      </a:moveTo>
                      <a:lnTo>
                        <a:pt x="295275" y="0"/>
                      </a:lnTo>
                      <a:lnTo>
                        <a:pt x="371475" y="390525"/>
                      </a:lnTo>
                      <a:lnTo>
                        <a:pt x="1838325" y="390525"/>
                      </a:lnTo>
                      <a:lnTo>
                        <a:pt x="2000250" y="9525"/>
                      </a:lnTo>
                      <a:lnTo>
                        <a:pt x="5143500" y="9525"/>
                      </a:lnTo>
                      <a:lnTo>
                        <a:pt x="5400675" y="400050"/>
                      </a:lnTo>
                      <a:lnTo>
                        <a:pt x="6238875" y="400050"/>
                      </a:lnTo>
                    </a:path>
                  </a:pathLst>
                </a:custGeom>
                <a:no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직사각형 121">
                <a:extLst>
                  <a:ext uri="{FF2B5EF4-FFF2-40B4-BE49-F238E27FC236}">
                    <a16:creationId xmlns:a16="http://schemas.microsoft.com/office/drawing/2014/main" id="{CB3436F7-0455-F50F-21E4-A25ED1819128}"/>
                  </a:ext>
                </a:extLst>
              </p:cNvPr>
              <p:cNvSpPr/>
              <p:nvPr/>
            </p:nvSpPr>
            <p:spPr>
              <a:xfrm>
                <a:off x="4480776" y="3148187"/>
                <a:ext cx="1907369" cy="354962"/>
              </a:xfrm>
              <a:prstGeom prst="rect">
                <a:avLst/>
              </a:prstGeom>
              <a:noFill/>
              <a:ln w="25400">
                <a:solidFill>
                  <a:srgbClr val="FF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grpSp>
      </p:grpSp>
    </p:spTree>
    <p:extLst>
      <p:ext uri="{BB962C8B-B14F-4D97-AF65-F5344CB8AC3E}">
        <p14:creationId xmlns:p14="http://schemas.microsoft.com/office/powerpoint/2010/main" val="18113653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C3D424AD-4164-45EC-A247-F5A8077B556B}"/>
              </a:ext>
            </a:extLst>
          </p:cNvPr>
          <p:cNvSpPr/>
          <p:nvPr/>
        </p:nvSpPr>
        <p:spPr>
          <a:xfrm>
            <a:off x="580400" y="15610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DHT11/22 -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75F0CAE9-AC92-4F9E-8D12-01B68E4E54DD}"/>
              </a:ext>
            </a:extLst>
          </p:cNvPr>
          <p:cNvSpPr/>
          <p:nvPr/>
        </p:nvSpPr>
        <p:spPr>
          <a:xfrm>
            <a:off x="712189" y="1791150"/>
            <a:ext cx="8487381" cy="647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DHT11</a:t>
            </a:r>
          </a:p>
          <a:p>
            <a:pPr marL="182513" indent="-182513">
              <a:spcAft>
                <a:spcPts val="802"/>
              </a:spcAft>
              <a:buClr>
                <a:srgbClr val="193EB0"/>
              </a:buClr>
              <a:buFont typeface="SamsungOne 400" panose="020B0503030303020204" pitchFamily="34" charset="0"/>
              <a:buChar char="‣"/>
            </a:pP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DHT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phản</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hồi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tới</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MCU</a:t>
            </a:r>
          </a:p>
        </p:txBody>
      </p:sp>
      <p:grpSp>
        <p:nvGrpSpPr>
          <p:cNvPr id="60" name="그룹 59"/>
          <p:cNvGrpSpPr/>
          <p:nvPr/>
        </p:nvGrpSpPr>
        <p:grpSpPr>
          <a:xfrm>
            <a:off x="416136" y="436183"/>
            <a:ext cx="9051872" cy="276871"/>
            <a:chOff x="416136" y="436183"/>
            <a:chExt cx="9051872" cy="276871"/>
          </a:xfrm>
        </p:grpSpPr>
        <p:sp>
          <p:nvSpPr>
            <p:cNvPr id="61" name="직사각형 60">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62"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grpSp>
        <p:nvGrpSpPr>
          <p:cNvPr id="2" name="그룹 76">
            <a:extLst>
              <a:ext uri="{FF2B5EF4-FFF2-40B4-BE49-F238E27FC236}">
                <a16:creationId xmlns:a16="http://schemas.microsoft.com/office/drawing/2014/main" id="{FF088BE6-2099-3B17-0E80-0CC30830C902}"/>
              </a:ext>
            </a:extLst>
          </p:cNvPr>
          <p:cNvGrpSpPr/>
          <p:nvPr/>
        </p:nvGrpSpPr>
        <p:grpSpPr>
          <a:xfrm>
            <a:off x="712189" y="2877119"/>
            <a:ext cx="8690058" cy="2884238"/>
            <a:chOff x="712182" y="3177909"/>
            <a:chExt cx="8690058" cy="2884238"/>
          </a:xfrm>
        </p:grpSpPr>
        <p:grpSp>
          <p:nvGrpSpPr>
            <p:cNvPr id="3" name="그룹 16">
              <a:extLst>
                <a:ext uri="{FF2B5EF4-FFF2-40B4-BE49-F238E27FC236}">
                  <a16:creationId xmlns:a16="http://schemas.microsoft.com/office/drawing/2014/main" id="{9E9676D7-88A8-FBD3-9710-78096FCAF28F}"/>
                </a:ext>
              </a:extLst>
            </p:cNvPr>
            <p:cNvGrpSpPr/>
            <p:nvPr/>
          </p:nvGrpSpPr>
          <p:grpSpPr>
            <a:xfrm>
              <a:off x="2168794" y="5811544"/>
              <a:ext cx="4120692" cy="250603"/>
              <a:chOff x="2168794" y="5715000"/>
              <a:chExt cx="4120692" cy="250603"/>
            </a:xfrm>
          </p:grpSpPr>
          <p:grpSp>
            <p:nvGrpSpPr>
              <p:cNvPr id="52" name="그룹 17">
                <a:extLst>
                  <a:ext uri="{FF2B5EF4-FFF2-40B4-BE49-F238E27FC236}">
                    <a16:creationId xmlns:a16="http://schemas.microsoft.com/office/drawing/2014/main" id="{1A20C48B-B054-54E7-9F2A-1373D3DF16EE}"/>
                  </a:ext>
                </a:extLst>
              </p:cNvPr>
              <p:cNvGrpSpPr/>
              <p:nvPr/>
            </p:nvGrpSpPr>
            <p:grpSpPr>
              <a:xfrm>
                <a:off x="3860156" y="5715000"/>
                <a:ext cx="2429330" cy="250603"/>
                <a:chOff x="3632721" y="5715000"/>
                <a:chExt cx="2429330" cy="250603"/>
              </a:xfrm>
            </p:grpSpPr>
            <p:sp>
              <p:nvSpPr>
                <p:cNvPr id="54" name="자유형 19">
                  <a:extLst>
                    <a:ext uri="{FF2B5EF4-FFF2-40B4-BE49-F238E27FC236}">
                      <a16:creationId xmlns:a16="http://schemas.microsoft.com/office/drawing/2014/main" id="{48369C88-CB2E-0665-E5BA-7B4221E83721}"/>
                    </a:ext>
                  </a:extLst>
                </p:cNvPr>
                <p:cNvSpPr/>
                <p:nvPr/>
              </p:nvSpPr>
              <p:spPr>
                <a:xfrm>
                  <a:off x="3727938"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자유형 20">
                  <a:extLst>
                    <a:ext uri="{FF2B5EF4-FFF2-40B4-BE49-F238E27FC236}">
                      <a16:creationId xmlns:a16="http://schemas.microsoft.com/office/drawing/2014/main" id="{1253B5CE-DEF3-7260-E3D3-CD222BD8D0B5}"/>
                    </a:ext>
                  </a:extLst>
                </p:cNvPr>
                <p:cNvSpPr/>
                <p:nvPr/>
              </p:nvSpPr>
              <p:spPr>
                <a:xfrm>
                  <a:off x="5231423" y="5715000"/>
                  <a:ext cx="729762" cy="0"/>
                </a:xfrm>
                <a:custGeom>
                  <a:avLst/>
                  <a:gdLst>
                    <a:gd name="connsiteX0" fmla="*/ 0 w 729762"/>
                    <a:gd name="connsiteY0" fmla="*/ 0 h 0"/>
                    <a:gd name="connsiteX1" fmla="*/ 729762 w 729762"/>
                    <a:gd name="connsiteY1" fmla="*/ 0 h 0"/>
                  </a:gdLst>
                  <a:ahLst/>
                  <a:cxnLst>
                    <a:cxn ang="0">
                      <a:pos x="connsiteX0" y="connsiteY0"/>
                    </a:cxn>
                    <a:cxn ang="0">
                      <a:pos x="connsiteX1" y="connsiteY1"/>
                    </a:cxn>
                  </a:cxnLst>
                  <a:rect l="l" t="t" r="r" b="b"/>
                  <a:pathLst>
                    <a:path w="729762">
                      <a:moveTo>
                        <a:pt x="0" y="0"/>
                      </a:moveTo>
                      <a:lnTo>
                        <a:pt x="729762" y="0"/>
                      </a:lnTo>
                    </a:path>
                  </a:pathLst>
                </a:custGeom>
                <a:noFill/>
                <a:ln w="635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21">
                  <a:extLst>
                    <a:ext uri="{FF2B5EF4-FFF2-40B4-BE49-F238E27FC236}">
                      <a16:creationId xmlns:a16="http://schemas.microsoft.com/office/drawing/2014/main" id="{FDEE1757-0BE1-A9FB-0E46-C8C0EED3E0EE}"/>
                    </a:ext>
                  </a:extLst>
                </p:cNvPr>
                <p:cNvSpPr/>
                <p:nvPr/>
              </p:nvSpPr>
              <p:spPr>
                <a:xfrm>
                  <a:off x="5149119" y="5811715"/>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Tín hiệu DHT</a:t>
                  </a:r>
                </a:p>
              </p:txBody>
            </p:sp>
            <p:sp>
              <p:nvSpPr>
                <p:cNvPr id="57" name="직사각형 22">
                  <a:extLst>
                    <a:ext uri="{FF2B5EF4-FFF2-40B4-BE49-F238E27FC236}">
                      <a16:creationId xmlns:a16="http://schemas.microsoft.com/office/drawing/2014/main" id="{5D915FA0-E667-D6AD-0056-5F07B15CD5D3}"/>
                    </a:ext>
                  </a:extLst>
                </p:cNvPr>
                <p:cNvSpPr/>
                <p:nvPr/>
              </p:nvSpPr>
              <p:spPr>
                <a:xfrm>
                  <a:off x="3632721" y="5802923"/>
                  <a:ext cx="912932"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803030303020204" pitchFamily="34" charset="0"/>
                      <a:ea typeface="SamsungOne-700" panose="020B0803030303020204" pitchFamily="34" charset="0"/>
                    </a:rPr>
                    <a:t>Tín hiệu MCU</a:t>
                  </a:r>
                </a:p>
              </p:txBody>
            </p:sp>
          </p:grpSp>
          <p:sp>
            <p:nvSpPr>
              <p:cNvPr id="53" name="직사각형 18">
                <a:extLst>
                  <a:ext uri="{FF2B5EF4-FFF2-40B4-BE49-F238E27FC236}">
                    <a16:creationId xmlns:a16="http://schemas.microsoft.com/office/drawing/2014/main" id="{E3786DD9-4C90-EBDB-1DAD-7B24E7F311F3}"/>
                  </a:ext>
                </a:extLst>
              </p:cNvPr>
              <p:cNvSpPr/>
              <p:nvPr/>
            </p:nvSpPr>
            <p:spPr>
              <a:xfrm>
                <a:off x="2168794" y="5741109"/>
                <a:ext cx="1653968"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Giải thích đường tín hiệu:</a:t>
                </a:r>
              </a:p>
            </p:txBody>
          </p:sp>
        </p:grpSp>
        <p:grpSp>
          <p:nvGrpSpPr>
            <p:cNvPr id="4" name="그룹 75">
              <a:extLst>
                <a:ext uri="{FF2B5EF4-FFF2-40B4-BE49-F238E27FC236}">
                  <a16:creationId xmlns:a16="http://schemas.microsoft.com/office/drawing/2014/main" id="{833ABB9D-217A-EF11-2B67-AD8FE72E3146}"/>
                </a:ext>
              </a:extLst>
            </p:cNvPr>
            <p:cNvGrpSpPr/>
            <p:nvPr/>
          </p:nvGrpSpPr>
          <p:grpSpPr>
            <a:xfrm>
              <a:off x="712182" y="3177909"/>
              <a:ext cx="8690058" cy="1185920"/>
              <a:chOff x="712182" y="3177909"/>
              <a:chExt cx="8690058" cy="1185920"/>
            </a:xfrm>
          </p:grpSpPr>
          <p:sp>
            <p:nvSpPr>
              <p:cNvPr id="30" name="오른쪽 화살표 47">
                <a:extLst>
                  <a:ext uri="{FF2B5EF4-FFF2-40B4-BE49-F238E27FC236}">
                    <a16:creationId xmlns:a16="http://schemas.microsoft.com/office/drawing/2014/main" id="{C41C3BB6-2B75-840C-366C-9A9F32D70B14}"/>
                  </a:ext>
                </a:extLst>
              </p:cNvPr>
              <p:cNvSpPr/>
              <p:nvPr/>
            </p:nvSpPr>
            <p:spPr>
              <a:xfrm>
                <a:off x="1875575" y="4003822"/>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오른쪽 화살표 48">
                <a:extLst>
                  <a:ext uri="{FF2B5EF4-FFF2-40B4-BE49-F238E27FC236}">
                    <a16:creationId xmlns:a16="http://schemas.microsoft.com/office/drawing/2014/main" id="{5894F207-3781-B718-3E78-11194FAEAF0B}"/>
                  </a:ext>
                </a:extLst>
              </p:cNvPr>
              <p:cNvSpPr/>
              <p:nvPr/>
            </p:nvSpPr>
            <p:spPr>
              <a:xfrm flipH="1">
                <a:off x="3657380" y="4003822"/>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오른쪽 화살표 49">
                <a:extLst>
                  <a:ext uri="{FF2B5EF4-FFF2-40B4-BE49-F238E27FC236}">
                    <a16:creationId xmlns:a16="http://schemas.microsoft.com/office/drawing/2014/main" id="{264697C7-318B-1C54-9F7C-CC48C31F30B9}"/>
                  </a:ext>
                </a:extLst>
              </p:cNvPr>
              <p:cNvSpPr/>
              <p:nvPr/>
            </p:nvSpPr>
            <p:spPr>
              <a:xfrm>
                <a:off x="3458190" y="3291559"/>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오른쪽 화살표 50">
                <a:extLst>
                  <a:ext uri="{FF2B5EF4-FFF2-40B4-BE49-F238E27FC236}">
                    <a16:creationId xmlns:a16="http://schemas.microsoft.com/office/drawing/2014/main" id="{1AFEAA8E-F74A-917A-37B9-80A2059DD3A6}"/>
                  </a:ext>
                </a:extLst>
              </p:cNvPr>
              <p:cNvSpPr/>
              <p:nvPr/>
            </p:nvSpPr>
            <p:spPr>
              <a:xfrm flipH="1">
                <a:off x="7033255" y="3291559"/>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51">
                <a:extLst>
                  <a:ext uri="{FF2B5EF4-FFF2-40B4-BE49-F238E27FC236}">
                    <a16:creationId xmlns:a16="http://schemas.microsoft.com/office/drawing/2014/main" id="{DDC696B3-6D1E-5134-C4BF-3B8161441976}"/>
                  </a:ext>
                </a:extLst>
              </p:cNvPr>
              <p:cNvGrpSpPr/>
              <p:nvPr/>
            </p:nvGrpSpPr>
            <p:grpSpPr>
              <a:xfrm>
                <a:off x="718150" y="3177909"/>
                <a:ext cx="8183326" cy="1129373"/>
                <a:chOff x="616308" y="6599300"/>
                <a:chExt cx="8183326" cy="1329044"/>
              </a:xfrm>
            </p:grpSpPr>
            <p:grpSp>
              <p:nvGrpSpPr>
                <p:cNvPr id="40" name="그룹 53">
                  <a:extLst>
                    <a:ext uri="{FF2B5EF4-FFF2-40B4-BE49-F238E27FC236}">
                      <a16:creationId xmlns:a16="http://schemas.microsoft.com/office/drawing/2014/main" id="{F516A3DB-7DEB-F247-52F9-4F1A90D4A4FD}"/>
                    </a:ext>
                  </a:extLst>
                </p:cNvPr>
                <p:cNvGrpSpPr/>
                <p:nvPr/>
              </p:nvGrpSpPr>
              <p:grpSpPr>
                <a:xfrm>
                  <a:off x="616308" y="6599300"/>
                  <a:ext cx="8183326" cy="1329044"/>
                  <a:chOff x="616308" y="6573765"/>
                  <a:chExt cx="8183326" cy="2126470"/>
                </a:xfrm>
              </p:grpSpPr>
              <p:grpSp>
                <p:nvGrpSpPr>
                  <p:cNvPr id="42" name="그룹 55">
                    <a:extLst>
                      <a:ext uri="{FF2B5EF4-FFF2-40B4-BE49-F238E27FC236}">
                        <a16:creationId xmlns:a16="http://schemas.microsoft.com/office/drawing/2014/main" id="{4A321BFB-2C10-5D37-2D18-F86D72D21968}"/>
                      </a:ext>
                    </a:extLst>
                  </p:cNvPr>
                  <p:cNvGrpSpPr/>
                  <p:nvPr/>
                </p:nvGrpSpPr>
                <p:grpSpPr>
                  <a:xfrm>
                    <a:off x="1106365" y="6641856"/>
                    <a:ext cx="7693269" cy="1969477"/>
                    <a:chOff x="978194" y="3279531"/>
                    <a:chExt cx="7693269" cy="1969477"/>
                  </a:xfrm>
                </p:grpSpPr>
                <p:sp>
                  <p:nvSpPr>
                    <p:cNvPr id="47" name="자유형 61">
                      <a:extLst>
                        <a:ext uri="{FF2B5EF4-FFF2-40B4-BE49-F238E27FC236}">
                          <a16:creationId xmlns:a16="http://schemas.microsoft.com/office/drawing/2014/main" id="{39B0B846-2A40-66B6-824E-7E3DA39767AF}"/>
                        </a:ext>
                      </a:extLst>
                    </p:cNvPr>
                    <p:cNvSpPr/>
                    <p:nvPr/>
                  </p:nvSpPr>
                  <p:spPr>
                    <a:xfrm>
                      <a:off x="978194" y="3903784"/>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62">
                      <a:extLst>
                        <a:ext uri="{FF2B5EF4-FFF2-40B4-BE49-F238E27FC236}">
                          <a16:creationId xmlns:a16="http://schemas.microsoft.com/office/drawing/2014/main" id="{38A6736F-30C1-DB1F-3BA5-24A4F649D101}"/>
                        </a:ext>
                      </a:extLst>
                    </p:cNvPr>
                    <p:cNvSpPr/>
                    <p:nvPr/>
                  </p:nvSpPr>
                  <p:spPr>
                    <a:xfrm>
                      <a:off x="978194" y="4501662"/>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자유형 63">
                      <a:extLst>
                        <a:ext uri="{FF2B5EF4-FFF2-40B4-BE49-F238E27FC236}">
                          <a16:creationId xmlns:a16="http://schemas.microsoft.com/office/drawing/2014/main" id="{C37E3C40-DB0C-ECAD-AF8D-D4C4C6F766A2}"/>
                        </a:ext>
                      </a:extLst>
                    </p:cNvPr>
                    <p:cNvSpPr/>
                    <p:nvPr/>
                  </p:nvSpPr>
                  <p:spPr>
                    <a:xfrm>
                      <a:off x="1832463"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자유형 64">
                      <a:extLst>
                        <a:ext uri="{FF2B5EF4-FFF2-40B4-BE49-F238E27FC236}">
                          <a16:creationId xmlns:a16="http://schemas.microsoft.com/office/drawing/2014/main" id="{3F8064D7-C03B-23C6-31F5-B33656915DCD}"/>
                        </a:ext>
                      </a:extLst>
                    </p:cNvPr>
                    <p:cNvSpPr/>
                    <p:nvPr/>
                  </p:nvSpPr>
                  <p:spPr>
                    <a:xfrm>
                      <a:off x="342610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자유형 65">
                      <a:extLst>
                        <a:ext uri="{FF2B5EF4-FFF2-40B4-BE49-F238E27FC236}">
                          <a16:creationId xmlns:a16="http://schemas.microsoft.com/office/drawing/2014/main" id="{CC5CA1F9-173A-78E1-86BE-056B8B39B1E0}"/>
                        </a:ext>
                      </a:extLst>
                    </p:cNvPr>
                    <p:cNvSpPr/>
                    <p:nvPr/>
                  </p:nvSpPr>
                  <p:spPr>
                    <a:xfrm>
                      <a:off x="680142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3" name="직사각형 56">
                    <a:extLst>
                      <a:ext uri="{FF2B5EF4-FFF2-40B4-BE49-F238E27FC236}">
                        <a16:creationId xmlns:a16="http://schemas.microsoft.com/office/drawing/2014/main" id="{DBBB39AE-02B6-85E2-858E-7974866C73F2}"/>
                      </a:ext>
                    </a:extLst>
                  </p:cNvPr>
                  <p:cNvSpPr/>
                  <p:nvPr/>
                </p:nvSpPr>
                <p:spPr>
                  <a:xfrm>
                    <a:off x="616308" y="7173776"/>
                    <a:ext cx="454264" cy="347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VCC</a:t>
                    </a:r>
                  </a:p>
                </p:txBody>
              </p:sp>
              <p:sp>
                <p:nvSpPr>
                  <p:cNvPr id="44" name="직사각형 57">
                    <a:extLst>
                      <a:ext uri="{FF2B5EF4-FFF2-40B4-BE49-F238E27FC236}">
                        <a16:creationId xmlns:a16="http://schemas.microsoft.com/office/drawing/2014/main" id="{6DB140E6-9CDC-3AB2-27BA-78A598B44C33}"/>
                      </a:ext>
                    </a:extLst>
                  </p:cNvPr>
                  <p:cNvSpPr/>
                  <p:nvPr/>
                </p:nvSpPr>
                <p:spPr>
                  <a:xfrm>
                    <a:off x="616308" y="7780446"/>
                    <a:ext cx="454264" cy="347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GND</a:t>
                    </a:r>
                  </a:p>
                </p:txBody>
              </p:sp>
              <p:sp>
                <p:nvSpPr>
                  <p:cNvPr id="45" name="직사각형 58">
                    <a:extLst>
                      <a:ext uri="{FF2B5EF4-FFF2-40B4-BE49-F238E27FC236}">
                        <a16:creationId xmlns:a16="http://schemas.microsoft.com/office/drawing/2014/main" id="{987F5311-1B26-22B6-563A-17283BDCC413}"/>
                      </a:ext>
                    </a:extLst>
                  </p:cNvPr>
                  <p:cNvSpPr/>
                  <p:nvPr/>
                </p:nvSpPr>
                <p:spPr>
                  <a:xfrm>
                    <a:off x="2081390" y="8120729"/>
                    <a:ext cx="1370086" cy="579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Bắt đầu truyền dữ liệu 1 bit (50 us)</a:t>
                    </a:r>
                  </a:p>
                </p:txBody>
              </p:sp>
              <p:sp>
                <p:nvSpPr>
                  <p:cNvPr id="46" name="직사각형 59">
                    <a:extLst>
                      <a:ext uri="{FF2B5EF4-FFF2-40B4-BE49-F238E27FC236}">
                        <a16:creationId xmlns:a16="http://schemas.microsoft.com/office/drawing/2014/main" id="{B291783F-330C-BA8B-EA20-B88BB00F7214}"/>
                      </a:ext>
                    </a:extLst>
                  </p:cNvPr>
                  <p:cNvSpPr/>
                  <p:nvPr/>
                </p:nvSpPr>
                <p:spPr>
                  <a:xfrm>
                    <a:off x="4304750" y="6573765"/>
                    <a:ext cx="1905550" cy="579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Độ dài duy trì điện áp trong vòng 26 - 28 us nghĩa là dữ liệu “0”</a:t>
                    </a:r>
                  </a:p>
                </p:txBody>
              </p:sp>
            </p:grpSp>
            <p:sp>
              <p:nvSpPr>
                <p:cNvPr id="41" name="자유형 54">
                  <a:extLst>
                    <a:ext uri="{FF2B5EF4-FFF2-40B4-BE49-F238E27FC236}">
                      <a16:creationId xmlns:a16="http://schemas.microsoft.com/office/drawing/2014/main" id="{D2C622E5-AB1D-F0C0-D48D-C7B830A2A384}"/>
                    </a:ext>
                  </a:extLst>
                </p:cNvPr>
                <p:cNvSpPr/>
                <p:nvPr/>
              </p:nvSpPr>
              <p:spPr>
                <a:xfrm>
                  <a:off x="1657350" y="7010400"/>
                  <a:ext cx="6238875" cy="400050"/>
                </a:xfrm>
                <a:custGeom>
                  <a:avLst/>
                  <a:gdLst>
                    <a:gd name="connsiteX0" fmla="*/ 0 w 6238875"/>
                    <a:gd name="connsiteY0" fmla="*/ 0 h 400050"/>
                    <a:gd name="connsiteX1" fmla="*/ 295275 w 6238875"/>
                    <a:gd name="connsiteY1" fmla="*/ 0 h 400050"/>
                    <a:gd name="connsiteX2" fmla="*/ 371475 w 6238875"/>
                    <a:gd name="connsiteY2" fmla="*/ 390525 h 400050"/>
                    <a:gd name="connsiteX3" fmla="*/ 1838325 w 6238875"/>
                    <a:gd name="connsiteY3" fmla="*/ 390525 h 400050"/>
                    <a:gd name="connsiteX4" fmla="*/ 2000250 w 6238875"/>
                    <a:gd name="connsiteY4" fmla="*/ 9525 h 400050"/>
                    <a:gd name="connsiteX5" fmla="*/ 5143500 w 6238875"/>
                    <a:gd name="connsiteY5" fmla="*/ 9525 h 400050"/>
                    <a:gd name="connsiteX6" fmla="*/ 5400675 w 6238875"/>
                    <a:gd name="connsiteY6" fmla="*/ 400050 h 400050"/>
                    <a:gd name="connsiteX7" fmla="*/ 6238875 w 6238875"/>
                    <a:gd name="connsiteY7"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5" h="400050">
                      <a:moveTo>
                        <a:pt x="0" y="0"/>
                      </a:moveTo>
                      <a:lnTo>
                        <a:pt x="295275" y="0"/>
                      </a:lnTo>
                      <a:lnTo>
                        <a:pt x="371475" y="390525"/>
                      </a:lnTo>
                      <a:lnTo>
                        <a:pt x="1838325" y="390525"/>
                      </a:lnTo>
                      <a:lnTo>
                        <a:pt x="2000250" y="9525"/>
                      </a:lnTo>
                      <a:lnTo>
                        <a:pt x="5143500" y="9525"/>
                      </a:lnTo>
                      <a:lnTo>
                        <a:pt x="5400675" y="400050"/>
                      </a:lnTo>
                      <a:lnTo>
                        <a:pt x="6238875" y="400050"/>
                      </a:lnTo>
                    </a:path>
                  </a:pathLst>
                </a:custGeom>
                <a:noFill/>
                <a:ln w="635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직사각형 66">
                <a:extLst>
                  <a:ext uri="{FF2B5EF4-FFF2-40B4-BE49-F238E27FC236}">
                    <a16:creationId xmlns:a16="http://schemas.microsoft.com/office/drawing/2014/main" id="{ED177C18-7336-DE52-E8C0-C8E47F584469}"/>
                  </a:ext>
                </a:extLst>
              </p:cNvPr>
              <p:cNvSpPr/>
              <p:nvPr/>
            </p:nvSpPr>
            <p:spPr>
              <a:xfrm>
                <a:off x="712182" y="4025275"/>
                <a:ext cx="92645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100">
                    <a:solidFill>
                      <a:schemeClr val="tx1">
                        <a:lumMod val="85000"/>
                        <a:lumOff val="15000"/>
                      </a:schemeClr>
                    </a:solidFill>
                    <a:latin typeface="Arial" panose="020B0803030303020204" pitchFamily="34" charset="0"/>
                    <a:ea typeface="SamsungOne-700" panose="020B0803030303020204" pitchFamily="34" charset="0"/>
                  </a:rPr>
                  <a:t>ĐẦU RA BUS ĐƠN</a:t>
                </a:r>
              </a:p>
            </p:txBody>
          </p:sp>
          <p:grpSp>
            <p:nvGrpSpPr>
              <p:cNvPr id="36" name="그룹 71">
                <a:extLst>
                  <a:ext uri="{FF2B5EF4-FFF2-40B4-BE49-F238E27FC236}">
                    <a16:creationId xmlns:a16="http://schemas.microsoft.com/office/drawing/2014/main" id="{39723AEC-F3FD-22AB-AD5F-FA2C5E5A70FA}"/>
                  </a:ext>
                </a:extLst>
              </p:cNvPr>
              <p:cNvGrpSpPr/>
              <p:nvPr/>
            </p:nvGrpSpPr>
            <p:grpSpPr>
              <a:xfrm>
                <a:off x="7783833" y="3288558"/>
                <a:ext cx="1420927" cy="521090"/>
                <a:chOff x="8089900" y="4050910"/>
                <a:chExt cx="1420927" cy="521090"/>
              </a:xfrm>
            </p:grpSpPr>
            <p:sp>
              <p:nvSpPr>
                <p:cNvPr id="38" name="직사각형 72">
                  <a:extLst>
                    <a:ext uri="{FF2B5EF4-FFF2-40B4-BE49-F238E27FC236}">
                      <a16:creationId xmlns:a16="http://schemas.microsoft.com/office/drawing/2014/main" id="{AB4D7A38-985F-665C-749D-965D3FCDCD2D}"/>
                    </a:ext>
                  </a:extLst>
                </p:cNvPr>
                <p:cNvSpPr/>
                <p:nvPr/>
              </p:nvSpPr>
              <p:spPr>
                <a:xfrm>
                  <a:off x="8240139" y="4050910"/>
                  <a:ext cx="127068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dirty="0">
                      <a:solidFill>
                        <a:prstClr val="black">
                          <a:lumMod val="85000"/>
                          <a:lumOff val="15000"/>
                        </a:prstClr>
                      </a:solidFill>
                      <a:latin typeface="Arial" panose="020B0503030303020204" pitchFamily="34" charset="0"/>
                      <a:ea typeface="SamsungOne-400" panose="020B0503030303020204" pitchFamily="34" charset="0"/>
                    </a:rPr>
                    <a:t>Bắt đầu truyền dữ liệu bit tiếp theo</a:t>
                  </a:r>
                </a:p>
              </p:txBody>
            </p:sp>
            <p:sp>
              <p:nvSpPr>
                <p:cNvPr id="39" name="자유형 73">
                  <a:extLst>
                    <a:ext uri="{FF2B5EF4-FFF2-40B4-BE49-F238E27FC236}">
                      <a16:creationId xmlns:a16="http://schemas.microsoft.com/office/drawing/2014/main" id="{5E0E3C82-C55D-0028-A209-B4E2124E8214}"/>
                    </a:ext>
                  </a:extLst>
                </p:cNvPr>
                <p:cNvSpPr/>
                <p:nvPr/>
              </p:nvSpPr>
              <p:spPr>
                <a:xfrm>
                  <a:off x="8089900" y="4368800"/>
                  <a:ext cx="1257300" cy="203200"/>
                </a:xfrm>
                <a:custGeom>
                  <a:avLst/>
                  <a:gdLst>
                    <a:gd name="connsiteX0" fmla="*/ 1257300 w 1257300"/>
                    <a:gd name="connsiteY0" fmla="*/ 0 h 203200"/>
                    <a:gd name="connsiteX1" fmla="*/ 88900 w 1257300"/>
                    <a:gd name="connsiteY1" fmla="*/ 0 h 203200"/>
                    <a:gd name="connsiteX2" fmla="*/ 0 w 1257300"/>
                    <a:gd name="connsiteY2" fmla="*/ 203200 h 203200"/>
                  </a:gdLst>
                  <a:ahLst/>
                  <a:cxnLst>
                    <a:cxn ang="0">
                      <a:pos x="connsiteX0" y="connsiteY0"/>
                    </a:cxn>
                    <a:cxn ang="0">
                      <a:pos x="connsiteX1" y="connsiteY1"/>
                    </a:cxn>
                    <a:cxn ang="0">
                      <a:pos x="connsiteX2" y="connsiteY2"/>
                    </a:cxn>
                  </a:cxnLst>
                  <a:rect l="l" t="t" r="r" b="b"/>
                  <a:pathLst>
                    <a:path w="1257300" h="203200">
                      <a:moveTo>
                        <a:pt x="1257300" y="0"/>
                      </a:moveTo>
                      <a:lnTo>
                        <a:pt x="88900" y="0"/>
                      </a:lnTo>
                      <a:lnTo>
                        <a:pt x="0" y="203200"/>
                      </a:ln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7" name="object 8">
                <a:extLst>
                  <a:ext uri="{FF2B5EF4-FFF2-40B4-BE49-F238E27FC236}">
                    <a16:creationId xmlns:a16="http://schemas.microsoft.com/office/drawing/2014/main" id="{DC0AC920-9E36-01BB-453F-A69D59DD4981}"/>
                  </a:ext>
                </a:extLst>
              </p:cNvPr>
              <p:cNvSpPr txBox="1"/>
              <p:nvPr/>
            </p:nvSpPr>
            <p:spPr>
              <a:xfrm>
                <a:off x="8514499" y="3847255"/>
                <a:ext cx="88774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defTabSz="457200" latinLnBrk="0">
                  <a:spcAft>
                    <a:spcPts val="600"/>
                  </a:spcAft>
                  <a:defRPr sz="1400">
                    <a:solidFill>
                      <a:schemeClr val="tx1">
                        <a:lumMod val="85000"/>
                        <a:lumOff val="15000"/>
                      </a:schemeClr>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vi-VN">
                    <a:solidFill>
                      <a:srgbClr val="FF0000"/>
                    </a:solidFill>
                  </a:rPr>
                  <a:t>Biểu thị dữ liệu “0”</a:t>
                </a:r>
              </a:p>
            </p:txBody>
          </p:sp>
        </p:grpSp>
        <p:grpSp>
          <p:nvGrpSpPr>
            <p:cNvPr id="5" name="그룹 6">
              <a:extLst>
                <a:ext uri="{FF2B5EF4-FFF2-40B4-BE49-F238E27FC236}">
                  <a16:creationId xmlns:a16="http://schemas.microsoft.com/office/drawing/2014/main" id="{3F3EDB18-F0BB-BFA2-E7B2-240A591C8FAA}"/>
                </a:ext>
              </a:extLst>
            </p:cNvPr>
            <p:cNvGrpSpPr/>
            <p:nvPr/>
          </p:nvGrpSpPr>
          <p:grpSpPr>
            <a:xfrm>
              <a:off x="712182" y="4469407"/>
              <a:ext cx="8690058" cy="1180063"/>
              <a:chOff x="712182" y="4545841"/>
              <a:chExt cx="8690058" cy="1180063"/>
            </a:xfrm>
          </p:grpSpPr>
          <p:grpSp>
            <p:nvGrpSpPr>
              <p:cNvPr id="6" name="그룹 29">
                <a:extLst>
                  <a:ext uri="{FF2B5EF4-FFF2-40B4-BE49-F238E27FC236}">
                    <a16:creationId xmlns:a16="http://schemas.microsoft.com/office/drawing/2014/main" id="{5E30BC7E-09FD-539E-D817-74DDE50B797D}"/>
                  </a:ext>
                </a:extLst>
              </p:cNvPr>
              <p:cNvGrpSpPr/>
              <p:nvPr/>
            </p:nvGrpSpPr>
            <p:grpSpPr>
              <a:xfrm>
                <a:off x="718150" y="4545841"/>
                <a:ext cx="8183326" cy="1129373"/>
                <a:chOff x="616308" y="6599301"/>
                <a:chExt cx="8183326" cy="1329044"/>
              </a:xfrm>
            </p:grpSpPr>
            <p:grpSp>
              <p:nvGrpSpPr>
                <p:cNvPr id="16" name="그룹 32">
                  <a:extLst>
                    <a:ext uri="{FF2B5EF4-FFF2-40B4-BE49-F238E27FC236}">
                      <a16:creationId xmlns:a16="http://schemas.microsoft.com/office/drawing/2014/main" id="{A392E808-4F41-64B1-3E9A-E6E1CD46E0C3}"/>
                    </a:ext>
                  </a:extLst>
                </p:cNvPr>
                <p:cNvGrpSpPr/>
                <p:nvPr/>
              </p:nvGrpSpPr>
              <p:grpSpPr>
                <a:xfrm>
                  <a:off x="616308" y="6599301"/>
                  <a:ext cx="8183326" cy="1329044"/>
                  <a:chOff x="616308" y="6573765"/>
                  <a:chExt cx="8183326" cy="2126470"/>
                </a:xfrm>
              </p:grpSpPr>
              <p:grpSp>
                <p:nvGrpSpPr>
                  <p:cNvPr id="18" name="그룹 34">
                    <a:extLst>
                      <a:ext uri="{FF2B5EF4-FFF2-40B4-BE49-F238E27FC236}">
                        <a16:creationId xmlns:a16="http://schemas.microsoft.com/office/drawing/2014/main" id="{CB25B9DC-FFFA-BD90-6940-8A21EECB0145}"/>
                      </a:ext>
                    </a:extLst>
                  </p:cNvPr>
                  <p:cNvGrpSpPr/>
                  <p:nvPr/>
                </p:nvGrpSpPr>
                <p:grpSpPr>
                  <a:xfrm>
                    <a:off x="1106365" y="6641856"/>
                    <a:ext cx="7693269" cy="1969477"/>
                    <a:chOff x="978194" y="3279531"/>
                    <a:chExt cx="7693269" cy="1969477"/>
                  </a:xfrm>
                </p:grpSpPr>
                <p:sp>
                  <p:nvSpPr>
                    <p:cNvPr id="23" name="자유형 40">
                      <a:extLst>
                        <a:ext uri="{FF2B5EF4-FFF2-40B4-BE49-F238E27FC236}">
                          <a16:creationId xmlns:a16="http://schemas.microsoft.com/office/drawing/2014/main" id="{F2D20562-F92E-6C92-D0A2-E60962CE032E}"/>
                        </a:ext>
                      </a:extLst>
                    </p:cNvPr>
                    <p:cNvSpPr/>
                    <p:nvPr/>
                  </p:nvSpPr>
                  <p:spPr>
                    <a:xfrm>
                      <a:off x="978194" y="3903784"/>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자유형 41">
                      <a:extLst>
                        <a:ext uri="{FF2B5EF4-FFF2-40B4-BE49-F238E27FC236}">
                          <a16:creationId xmlns:a16="http://schemas.microsoft.com/office/drawing/2014/main" id="{857594F2-0DE9-29B6-674B-732F13A14015}"/>
                        </a:ext>
                      </a:extLst>
                    </p:cNvPr>
                    <p:cNvSpPr/>
                    <p:nvPr/>
                  </p:nvSpPr>
                  <p:spPr>
                    <a:xfrm>
                      <a:off x="978194" y="4501662"/>
                      <a:ext cx="7693269" cy="0"/>
                    </a:xfrm>
                    <a:custGeom>
                      <a:avLst/>
                      <a:gdLst>
                        <a:gd name="connsiteX0" fmla="*/ 0 w 7693269"/>
                        <a:gd name="connsiteY0" fmla="*/ 0 h 0"/>
                        <a:gd name="connsiteX1" fmla="*/ 7693269 w 7693269"/>
                        <a:gd name="connsiteY1" fmla="*/ 0 h 0"/>
                      </a:gdLst>
                      <a:ahLst/>
                      <a:cxnLst>
                        <a:cxn ang="0">
                          <a:pos x="connsiteX0" y="connsiteY0"/>
                        </a:cxn>
                        <a:cxn ang="0">
                          <a:pos x="connsiteX1" y="connsiteY1"/>
                        </a:cxn>
                      </a:cxnLst>
                      <a:rect l="l" t="t" r="r" b="b"/>
                      <a:pathLst>
                        <a:path w="7693269">
                          <a:moveTo>
                            <a:pt x="0" y="0"/>
                          </a:moveTo>
                          <a:lnTo>
                            <a:pt x="7693269" y="0"/>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자유형 42">
                      <a:extLst>
                        <a:ext uri="{FF2B5EF4-FFF2-40B4-BE49-F238E27FC236}">
                          <a16:creationId xmlns:a16="http://schemas.microsoft.com/office/drawing/2014/main" id="{EF0585B6-5AE6-F503-0109-089972EBB534}"/>
                        </a:ext>
                      </a:extLst>
                    </p:cNvPr>
                    <p:cNvSpPr/>
                    <p:nvPr/>
                  </p:nvSpPr>
                  <p:spPr>
                    <a:xfrm>
                      <a:off x="1832463"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자유형 43">
                      <a:extLst>
                        <a:ext uri="{FF2B5EF4-FFF2-40B4-BE49-F238E27FC236}">
                          <a16:creationId xmlns:a16="http://schemas.microsoft.com/office/drawing/2014/main" id="{980A14F1-D58D-8376-71FF-C2949F1E3703}"/>
                        </a:ext>
                      </a:extLst>
                    </p:cNvPr>
                    <p:cNvSpPr/>
                    <p:nvPr/>
                  </p:nvSpPr>
                  <p:spPr>
                    <a:xfrm>
                      <a:off x="342610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자유형 44">
                      <a:extLst>
                        <a:ext uri="{FF2B5EF4-FFF2-40B4-BE49-F238E27FC236}">
                          <a16:creationId xmlns:a16="http://schemas.microsoft.com/office/drawing/2014/main" id="{30F8D075-FBA8-33C5-810F-AAFDECDCFE3F}"/>
                        </a:ext>
                      </a:extLst>
                    </p:cNvPr>
                    <p:cNvSpPr/>
                    <p:nvPr/>
                  </p:nvSpPr>
                  <p:spPr>
                    <a:xfrm>
                      <a:off x="6801422" y="3279531"/>
                      <a:ext cx="0" cy="1969477"/>
                    </a:xfrm>
                    <a:custGeom>
                      <a:avLst/>
                      <a:gdLst>
                        <a:gd name="connsiteX0" fmla="*/ 0 w 0"/>
                        <a:gd name="connsiteY0" fmla="*/ 0 h 1969477"/>
                        <a:gd name="connsiteX1" fmla="*/ 0 w 0"/>
                        <a:gd name="connsiteY1" fmla="*/ 1969477 h 1969477"/>
                      </a:gdLst>
                      <a:ahLst/>
                      <a:cxnLst>
                        <a:cxn ang="0">
                          <a:pos x="connsiteX0" y="connsiteY0"/>
                        </a:cxn>
                        <a:cxn ang="0">
                          <a:pos x="connsiteX1" y="connsiteY1"/>
                        </a:cxn>
                      </a:cxnLst>
                      <a:rect l="l" t="t" r="r" b="b"/>
                      <a:pathLst>
                        <a:path h="1969477">
                          <a:moveTo>
                            <a:pt x="0" y="0"/>
                          </a:moveTo>
                          <a:lnTo>
                            <a:pt x="0" y="1969477"/>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직사각형 35">
                    <a:extLst>
                      <a:ext uri="{FF2B5EF4-FFF2-40B4-BE49-F238E27FC236}">
                        <a16:creationId xmlns:a16="http://schemas.microsoft.com/office/drawing/2014/main" id="{CC0BAC5A-E1CC-04B0-C49F-C34E921FBE72}"/>
                      </a:ext>
                    </a:extLst>
                  </p:cNvPr>
                  <p:cNvSpPr/>
                  <p:nvPr/>
                </p:nvSpPr>
                <p:spPr>
                  <a:xfrm>
                    <a:off x="616308" y="7173776"/>
                    <a:ext cx="454264" cy="347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VCC</a:t>
                    </a:r>
                  </a:p>
                </p:txBody>
              </p:sp>
              <p:sp>
                <p:nvSpPr>
                  <p:cNvPr id="20" name="직사각형 36">
                    <a:extLst>
                      <a:ext uri="{FF2B5EF4-FFF2-40B4-BE49-F238E27FC236}">
                        <a16:creationId xmlns:a16="http://schemas.microsoft.com/office/drawing/2014/main" id="{2E4BBD10-1443-A484-D372-812972719439}"/>
                      </a:ext>
                    </a:extLst>
                  </p:cNvPr>
                  <p:cNvSpPr/>
                  <p:nvPr/>
                </p:nvSpPr>
                <p:spPr>
                  <a:xfrm>
                    <a:off x="616308" y="7780446"/>
                    <a:ext cx="454264" cy="347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200">
                        <a:solidFill>
                          <a:schemeClr val="tx1">
                            <a:lumMod val="85000"/>
                            <a:lumOff val="15000"/>
                          </a:schemeClr>
                        </a:solidFill>
                        <a:latin typeface="Arial" panose="020B0803030303020204" pitchFamily="34" charset="0"/>
                        <a:ea typeface="SamsungOne-700" panose="020B0803030303020204" pitchFamily="34" charset="0"/>
                      </a:rPr>
                      <a:t>GND</a:t>
                    </a:r>
                  </a:p>
                </p:txBody>
              </p:sp>
              <p:sp>
                <p:nvSpPr>
                  <p:cNvPr id="21" name="직사각형 37">
                    <a:extLst>
                      <a:ext uri="{FF2B5EF4-FFF2-40B4-BE49-F238E27FC236}">
                        <a16:creationId xmlns:a16="http://schemas.microsoft.com/office/drawing/2014/main" id="{B190D084-FC6A-19D7-3A2C-F5644EC3B768}"/>
                      </a:ext>
                    </a:extLst>
                  </p:cNvPr>
                  <p:cNvSpPr/>
                  <p:nvPr/>
                </p:nvSpPr>
                <p:spPr>
                  <a:xfrm>
                    <a:off x="2081390" y="8120729"/>
                    <a:ext cx="1370086" cy="579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Bắt đầu truyền dữ liệu 1 bit (50 us)</a:t>
                    </a:r>
                  </a:p>
                </p:txBody>
              </p:sp>
              <p:sp>
                <p:nvSpPr>
                  <p:cNvPr id="22" name="직사각형 38">
                    <a:extLst>
                      <a:ext uri="{FF2B5EF4-FFF2-40B4-BE49-F238E27FC236}">
                        <a16:creationId xmlns:a16="http://schemas.microsoft.com/office/drawing/2014/main" id="{6A3952C3-35B9-91F3-7F5A-00D38CB6059C}"/>
                      </a:ext>
                    </a:extLst>
                  </p:cNvPr>
                  <p:cNvSpPr/>
                  <p:nvPr/>
                </p:nvSpPr>
                <p:spPr>
                  <a:xfrm>
                    <a:off x="4304750" y="6573765"/>
                    <a:ext cx="1905550" cy="579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spcAft>
                        <a:spcPts val="600"/>
                      </a:spcAft>
                    </a:pPr>
                    <a:r>
                      <a:rPr lang="vi-VN" sz="1000">
                        <a:solidFill>
                          <a:prstClr val="black">
                            <a:lumMod val="85000"/>
                            <a:lumOff val="15000"/>
                          </a:prstClr>
                        </a:solidFill>
                        <a:latin typeface="Arial" panose="020B0503030303020204" pitchFamily="34" charset="0"/>
                        <a:ea typeface="SamsungOne-400" panose="020B0503030303020204" pitchFamily="34" charset="0"/>
                      </a:rPr>
                      <a:t>Độ dài duy trì điện áp trong vòng 70 us nghĩa là dữ liệu 1 bit “1”</a:t>
                    </a:r>
                  </a:p>
                </p:txBody>
              </p:sp>
            </p:grpSp>
            <p:sp>
              <p:nvSpPr>
                <p:cNvPr id="17" name="자유형 33">
                  <a:extLst>
                    <a:ext uri="{FF2B5EF4-FFF2-40B4-BE49-F238E27FC236}">
                      <a16:creationId xmlns:a16="http://schemas.microsoft.com/office/drawing/2014/main" id="{EA7EE9A0-8879-CC67-DAE5-0BEBC884E7F9}"/>
                    </a:ext>
                  </a:extLst>
                </p:cNvPr>
                <p:cNvSpPr/>
                <p:nvPr/>
              </p:nvSpPr>
              <p:spPr>
                <a:xfrm>
                  <a:off x="1657350" y="7010400"/>
                  <a:ext cx="6238875" cy="400050"/>
                </a:xfrm>
                <a:custGeom>
                  <a:avLst/>
                  <a:gdLst>
                    <a:gd name="connsiteX0" fmla="*/ 0 w 6238875"/>
                    <a:gd name="connsiteY0" fmla="*/ 0 h 400050"/>
                    <a:gd name="connsiteX1" fmla="*/ 295275 w 6238875"/>
                    <a:gd name="connsiteY1" fmla="*/ 0 h 400050"/>
                    <a:gd name="connsiteX2" fmla="*/ 371475 w 6238875"/>
                    <a:gd name="connsiteY2" fmla="*/ 390525 h 400050"/>
                    <a:gd name="connsiteX3" fmla="*/ 1838325 w 6238875"/>
                    <a:gd name="connsiteY3" fmla="*/ 390525 h 400050"/>
                    <a:gd name="connsiteX4" fmla="*/ 2000250 w 6238875"/>
                    <a:gd name="connsiteY4" fmla="*/ 9525 h 400050"/>
                    <a:gd name="connsiteX5" fmla="*/ 5143500 w 6238875"/>
                    <a:gd name="connsiteY5" fmla="*/ 9525 h 400050"/>
                    <a:gd name="connsiteX6" fmla="*/ 5400675 w 6238875"/>
                    <a:gd name="connsiteY6" fmla="*/ 400050 h 400050"/>
                    <a:gd name="connsiteX7" fmla="*/ 6238875 w 6238875"/>
                    <a:gd name="connsiteY7" fmla="*/ 4000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875" h="400050">
                      <a:moveTo>
                        <a:pt x="0" y="0"/>
                      </a:moveTo>
                      <a:lnTo>
                        <a:pt x="295275" y="0"/>
                      </a:lnTo>
                      <a:lnTo>
                        <a:pt x="371475" y="390525"/>
                      </a:lnTo>
                      <a:lnTo>
                        <a:pt x="1838325" y="390525"/>
                      </a:lnTo>
                      <a:lnTo>
                        <a:pt x="2000250" y="9525"/>
                      </a:lnTo>
                      <a:lnTo>
                        <a:pt x="5143500" y="9525"/>
                      </a:lnTo>
                      <a:lnTo>
                        <a:pt x="5400675" y="400050"/>
                      </a:lnTo>
                      <a:lnTo>
                        <a:pt x="6238875" y="400050"/>
                      </a:lnTo>
                    </a:path>
                  </a:pathLst>
                </a:custGeom>
                <a:noFill/>
                <a:ln w="635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오른쪽 화살표 25">
                <a:extLst>
                  <a:ext uri="{FF2B5EF4-FFF2-40B4-BE49-F238E27FC236}">
                    <a16:creationId xmlns:a16="http://schemas.microsoft.com/office/drawing/2014/main" id="{9483BC3C-D3B0-3025-749A-7A8D725C7F95}"/>
                  </a:ext>
                </a:extLst>
              </p:cNvPr>
              <p:cNvSpPr/>
              <p:nvPr/>
            </p:nvSpPr>
            <p:spPr>
              <a:xfrm>
                <a:off x="1875575" y="5357807"/>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오른쪽 화살표 26">
                <a:extLst>
                  <a:ext uri="{FF2B5EF4-FFF2-40B4-BE49-F238E27FC236}">
                    <a16:creationId xmlns:a16="http://schemas.microsoft.com/office/drawing/2014/main" id="{B76C959F-8B2D-60D8-434E-204988254C64}"/>
                  </a:ext>
                </a:extLst>
              </p:cNvPr>
              <p:cNvSpPr/>
              <p:nvPr/>
            </p:nvSpPr>
            <p:spPr>
              <a:xfrm flipH="1">
                <a:off x="3657380" y="5357807"/>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오른쪽 화살표 27">
                <a:extLst>
                  <a:ext uri="{FF2B5EF4-FFF2-40B4-BE49-F238E27FC236}">
                    <a16:creationId xmlns:a16="http://schemas.microsoft.com/office/drawing/2014/main" id="{25E5897D-5E19-FA58-911C-B66A1D02C47B}"/>
                  </a:ext>
                </a:extLst>
              </p:cNvPr>
              <p:cNvSpPr/>
              <p:nvPr/>
            </p:nvSpPr>
            <p:spPr>
              <a:xfrm>
                <a:off x="3458190" y="464554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오른쪽 화살표 28">
                <a:extLst>
                  <a:ext uri="{FF2B5EF4-FFF2-40B4-BE49-F238E27FC236}">
                    <a16:creationId xmlns:a16="http://schemas.microsoft.com/office/drawing/2014/main" id="{220DFEB2-67A9-D58C-301F-B4557F63EC46}"/>
                  </a:ext>
                </a:extLst>
              </p:cNvPr>
              <p:cNvSpPr/>
              <p:nvPr/>
            </p:nvSpPr>
            <p:spPr>
              <a:xfrm flipH="1">
                <a:off x="7033255" y="4645544"/>
                <a:ext cx="186901" cy="143782"/>
              </a:xfrm>
              <a:prstGeom prst="rightArrow">
                <a:avLst/>
              </a:prstGeom>
              <a:gradFill>
                <a:gsLst>
                  <a:gs pos="6000">
                    <a:schemeClr val="bg1">
                      <a:lumMod val="50000"/>
                      <a:alpha val="0"/>
                    </a:schemeClr>
                  </a:gs>
                  <a:gs pos="91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2">
                <a:extLst>
                  <a:ext uri="{FF2B5EF4-FFF2-40B4-BE49-F238E27FC236}">
                    <a16:creationId xmlns:a16="http://schemas.microsoft.com/office/drawing/2014/main" id="{60159DC1-8B1D-2C06-42C6-5C0CCE4BA0C2}"/>
                  </a:ext>
                </a:extLst>
              </p:cNvPr>
              <p:cNvGrpSpPr/>
              <p:nvPr/>
            </p:nvGrpSpPr>
            <p:grpSpPr>
              <a:xfrm>
                <a:off x="7783833" y="4660158"/>
                <a:ext cx="1420927" cy="521090"/>
                <a:chOff x="8089900" y="4050910"/>
                <a:chExt cx="1420927" cy="521090"/>
              </a:xfrm>
            </p:grpSpPr>
            <p:sp>
              <p:nvSpPr>
                <p:cNvPr id="14" name="직사각형 69">
                  <a:extLst>
                    <a:ext uri="{FF2B5EF4-FFF2-40B4-BE49-F238E27FC236}">
                      <a16:creationId xmlns:a16="http://schemas.microsoft.com/office/drawing/2014/main" id="{9F288D8E-0CEE-2541-D429-D6AAD73A1E8A}"/>
                    </a:ext>
                  </a:extLst>
                </p:cNvPr>
                <p:cNvSpPr/>
                <p:nvPr/>
              </p:nvSpPr>
              <p:spPr>
                <a:xfrm>
                  <a:off x="8240139" y="4050910"/>
                  <a:ext cx="127068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000" dirty="0">
                      <a:solidFill>
                        <a:prstClr val="black">
                          <a:lumMod val="85000"/>
                          <a:lumOff val="15000"/>
                        </a:prstClr>
                      </a:solidFill>
                      <a:latin typeface="Arial" panose="020B0503030303020204" pitchFamily="34" charset="0"/>
                      <a:ea typeface="SamsungOne-400" panose="020B0503030303020204" pitchFamily="34" charset="0"/>
                    </a:rPr>
                    <a:t>Bắt đầu truyền dữ liệu bit tiếp theo</a:t>
                  </a:r>
                </a:p>
              </p:txBody>
            </p:sp>
            <p:sp>
              <p:nvSpPr>
                <p:cNvPr id="15" name="자유형 70">
                  <a:extLst>
                    <a:ext uri="{FF2B5EF4-FFF2-40B4-BE49-F238E27FC236}">
                      <a16:creationId xmlns:a16="http://schemas.microsoft.com/office/drawing/2014/main" id="{D11A75AD-4834-8931-C3F9-E826F02D9BD4}"/>
                    </a:ext>
                  </a:extLst>
                </p:cNvPr>
                <p:cNvSpPr/>
                <p:nvPr/>
              </p:nvSpPr>
              <p:spPr>
                <a:xfrm>
                  <a:off x="8089900" y="4368800"/>
                  <a:ext cx="1257300" cy="203200"/>
                </a:xfrm>
                <a:custGeom>
                  <a:avLst/>
                  <a:gdLst>
                    <a:gd name="connsiteX0" fmla="*/ 1257300 w 1257300"/>
                    <a:gd name="connsiteY0" fmla="*/ 0 h 203200"/>
                    <a:gd name="connsiteX1" fmla="*/ 88900 w 1257300"/>
                    <a:gd name="connsiteY1" fmla="*/ 0 h 203200"/>
                    <a:gd name="connsiteX2" fmla="*/ 0 w 1257300"/>
                    <a:gd name="connsiteY2" fmla="*/ 203200 h 203200"/>
                  </a:gdLst>
                  <a:ahLst/>
                  <a:cxnLst>
                    <a:cxn ang="0">
                      <a:pos x="connsiteX0" y="connsiteY0"/>
                    </a:cxn>
                    <a:cxn ang="0">
                      <a:pos x="connsiteX1" y="connsiteY1"/>
                    </a:cxn>
                    <a:cxn ang="0">
                      <a:pos x="connsiteX2" y="connsiteY2"/>
                    </a:cxn>
                  </a:cxnLst>
                  <a:rect l="l" t="t" r="r" b="b"/>
                  <a:pathLst>
                    <a:path w="1257300" h="203200">
                      <a:moveTo>
                        <a:pt x="1257300" y="0"/>
                      </a:moveTo>
                      <a:lnTo>
                        <a:pt x="88900" y="0"/>
                      </a:lnTo>
                      <a:lnTo>
                        <a:pt x="0" y="203200"/>
                      </a:lnTo>
                    </a:path>
                  </a:pathLst>
                </a:custGeom>
                <a:noFill/>
                <a:ln>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직사각형 74">
                <a:extLst>
                  <a:ext uri="{FF2B5EF4-FFF2-40B4-BE49-F238E27FC236}">
                    <a16:creationId xmlns:a16="http://schemas.microsoft.com/office/drawing/2014/main" id="{44C48AB3-FA63-ABA7-2B93-BFB891155308}"/>
                  </a:ext>
                </a:extLst>
              </p:cNvPr>
              <p:cNvSpPr/>
              <p:nvPr/>
            </p:nvSpPr>
            <p:spPr>
              <a:xfrm>
                <a:off x="712182" y="5387350"/>
                <a:ext cx="92645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spcAft>
                    <a:spcPts val="600"/>
                  </a:spcAft>
                </a:pPr>
                <a:r>
                  <a:rPr lang="vi-VN" sz="1100">
                    <a:solidFill>
                      <a:schemeClr val="tx1">
                        <a:lumMod val="85000"/>
                        <a:lumOff val="15000"/>
                      </a:schemeClr>
                    </a:solidFill>
                    <a:latin typeface="Arial" panose="020B0803030303020204" pitchFamily="34" charset="0"/>
                    <a:ea typeface="SamsungOne-700" panose="020B0803030303020204" pitchFamily="34" charset="0"/>
                  </a:rPr>
                  <a:t>ĐẦU RA BUS ĐƠN</a:t>
                </a:r>
              </a:p>
            </p:txBody>
          </p:sp>
          <p:sp>
            <p:nvSpPr>
              <p:cNvPr id="13" name="object 8">
                <a:extLst>
                  <a:ext uri="{FF2B5EF4-FFF2-40B4-BE49-F238E27FC236}">
                    <a16:creationId xmlns:a16="http://schemas.microsoft.com/office/drawing/2014/main" id="{949F3256-5E7F-56F5-58E6-D8D3F3C30DA3}"/>
                  </a:ext>
                </a:extLst>
              </p:cNvPr>
              <p:cNvSpPr txBox="1"/>
              <p:nvPr/>
            </p:nvSpPr>
            <p:spPr>
              <a:xfrm>
                <a:off x="8514499" y="5209459"/>
                <a:ext cx="88774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defTabSz="457200" latinLnBrk="0">
                  <a:spcAft>
                    <a:spcPts val="600"/>
                  </a:spcAft>
                  <a:defRPr sz="1400">
                    <a:solidFill>
                      <a:schemeClr val="tx1">
                        <a:lumMod val="85000"/>
                        <a:lumOff val="15000"/>
                      </a:schemeClr>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vi-VN">
                    <a:solidFill>
                      <a:srgbClr val="FF0000"/>
                    </a:solidFill>
                  </a:rPr>
                  <a:t>Biểu thị dữ liệu “1”</a:t>
                </a:r>
              </a:p>
            </p:txBody>
          </p:sp>
        </p:grpSp>
      </p:grpSp>
    </p:spTree>
    <p:extLst>
      <p:ext uri="{BB962C8B-B14F-4D97-AF65-F5344CB8AC3E}">
        <p14:creationId xmlns:p14="http://schemas.microsoft.com/office/powerpoint/2010/main" val="4078034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C3D424AD-4164-45EC-A247-F5A8077B556B}"/>
              </a:ext>
            </a:extLst>
          </p:cNvPr>
          <p:cNvSpPr/>
          <p:nvPr/>
        </p:nvSpPr>
        <p:spPr>
          <a:xfrm>
            <a:off x="580400" y="15610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3"/>
              </a:buBlip>
              <a:defRPr/>
            </a:pPr>
            <a:r>
              <a:rPr lang="en-US" altLang="ko-KR" sz="1401" dirty="0">
                <a:solidFill>
                  <a:schemeClr val="tx1"/>
                </a:solidFill>
                <a:latin typeface="SamsungOne-400" panose="020B0503030303020204" pitchFamily="34" charset="0"/>
                <a:ea typeface="SamsungOne-400" panose="020B0503030303020204" pitchFamily="34" charset="0"/>
              </a:rPr>
              <a:t>DHT11/22 -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75F0CAE9-AC92-4F9E-8D12-01B68E4E54DD}"/>
              </a:ext>
            </a:extLst>
          </p:cNvPr>
          <p:cNvSpPr/>
          <p:nvPr/>
        </p:nvSpPr>
        <p:spPr>
          <a:xfrm>
            <a:off x="712189" y="1791154"/>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dạng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khung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DHT11</a:t>
            </a:r>
          </a:p>
        </p:txBody>
      </p:sp>
      <p:sp>
        <p:nvSpPr>
          <p:cNvPr id="60" name="object 4">
            <a:extLst>
              <a:ext uri="{FF2B5EF4-FFF2-40B4-BE49-F238E27FC236}">
                <a16:creationId xmlns:a16="http://schemas.microsoft.com/office/drawing/2014/main" id="{714ACD18-BEAA-40CF-90C2-9B1D98953502}"/>
              </a:ext>
            </a:extLst>
          </p:cNvPr>
          <p:cNvSpPr/>
          <p:nvPr/>
        </p:nvSpPr>
        <p:spPr>
          <a:xfrm>
            <a:off x="712196" y="2241560"/>
            <a:ext cx="5528263" cy="3155399"/>
          </a:xfrm>
          <a:prstGeom prst="rect">
            <a:avLst/>
          </a:prstGeom>
          <a:blipFill>
            <a:blip r:embed="rId4" cstate="print"/>
            <a:stretch>
              <a:fillRect/>
            </a:stretch>
          </a:blipFill>
        </p:spPr>
        <p:txBody>
          <a:bodyPr wrap="square" lIns="0" tIns="0" rIns="0" bIns="0" rtlCol="0"/>
          <a:lstStyle/>
          <a:p>
            <a:pPr fontAlgn="base">
              <a:spcBef>
                <a:spcPct val="0"/>
              </a:spcBef>
              <a:spcAft>
                <a:spcPct val="0"/>
              </a:spcAft>
              <a:defRPr/>
            </a:pPr>
            <a:endParaRPr kumimoji="1" sz="1601">
              <a:solidFill>
                <a:srgbClr val="000000"/>
              </a:solidFill>
              <a:latin typeface="KoPub돋움체 Bold" panose="02020603020101020101" pitchFamily="18" charset="-127"/>
              <a:ea typeface="KoPub돋움체 Bold" panose="02020603020101020101" pitchFamily="18" charset="-127"/>
            </a:endParaRPr>
          </a:p>
        </p:txBody>
      </p:sp>
      <p:grpSp>
        <p:nvGrpSpPr>
          <p:cNvPr id="8" name="그룹 7"/>
          <p:cNvGrpSpPr/>
          <p:nvPr/>
        </p:nvGrpSpPr>
        <p:grpSpPr>
          <a:xfrm>
            <a:off x="416136" y="436183"/>
            <a:ext cx="9051872" cy="276871"/>
            <a:chOff x="416136" y="436183"/>
            <a:chExt cx="9051872" cy="276871"/>
          </a:xfrm>
        </p:grpSpPr>
        <p:sp>
          <p:nvSpPr>
            <p:cNvPr id="9" name="직사각형 8">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0"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spTree>
    <p:extLst>
      <p:ext uri="{BB962C8B-B14F-4D97-AF65-F5344CB8AC3E}">
        <p14:creationId xmlns:p14="http://schemas.microsoft.com/office/powerpoint/2010/main" val="35332060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C5FC7D45-5C39-495C-A067-D44CE18CABAA}"/>
              </a:ext>
            </a:extLst>
          </p:cNvPr>
          <p:cNvSpPr/>
          <p:nvPr/>
        </p:nvSpPr>
        <p:spPr>
          <a:xfrm>
            <a:off x="717593" y="2242389"/>
            <a:ext cx="5522866" cy="3601829"/>
          </a:xfrm>
          <a:prstGeom prst="rect">
            <a:avLst/>
          </a:prstGeom>
          <a:blipFill>
            <a:blip r:embed="rId3" cstate="print"/>
            <a:stretch>
              <a:fillRect/>
            </a:stretch>
          </a:blipFill>
        </p:spPr>
        <p:txBody>
          <a:bodyPr wrap="square" lIns="0" tIns="0" rIns="0" bIns="0" rtlCol="0"/>
          <a:lstStyle/>
          <a:p>
            <a:pPr fontAlgn="base">
              <a:spcBef>
                <a:spcPct val="0"/>
              </a:spcBef>
              <a:spcAft>
                <a:spcPct val="0"/>
              </a:spcAft>
              <a:defRPr/>
            </a:pPr>
            <a:endParaRPr kumimoji="1" sz="1601">
              <a:solidFill>
                <a:srgbClr val="000000"/>
              </a:solidFill>
              <a:latin typeface="KoPub돋움체 Bold" panose="02020603020101020101" pitchFamily="18" charset="-127"/>
              <a:ea typeface="KoPub돋움체 Bold" panose="02020603020101020101" pitchFamily="18" charset="-127"/>
            </a:endParaRPr>
          </a:p>
        </p:txBody>
      </p:sp>
      <p:sp>
        <p:nvSpPr>
          <p:cNvPr id="25" name="직사각형 24">
            <a:extLst>
              <a:ext uri="{FF2B5EF4-FFF2-40B4-BE49-F238E27FC236}">
                <a16:creationId xmlns:a16="http://schemas.microsoft.com/office/drawing/2014/main" id="{C3D424AD-4164-45EC-A247-F5A8077B556B}"/>
              </a:ext>
            </a:extLst>
          </p:cNvPr>
          <p:cNvSpPr/>
          <p:nvPr/>
        </p:nvSpPr>
        <p:spPr>
          <a:xfrm>
            <a:off x="580400" y="15610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4"/>
              </a:buBlip>
              <a:defRPr/>
            </a:pPr>
            <a:r>
              <a:rPr lang="en-US" altLang="ko-KR" sz="1401" dirty="0">
                <a:solidFill>
                  <a:schemeClr val="tx1"/>
                </a:solidFill>
                <a:latin typeface="SamsungOne-400" panose="020B0503030303020204" pitchFamily="34" charset="0"/>
                <a:ea typeface="SamsungOne-400" panose="020B0503030303020204" pitchFamily="34" charset="0"/>
              </a:rPr>
              <a:t>DHT11/22 -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75F0CAE9-AC92-4F9E-8D12-01B68E4E54DD}"/>
              </a:ext>
            </a:extLst>
          </p:cNvPr>
          <p:cNvSpPr/>
          <p:nvPr/>
        </p:nvSpPr>
        <p:spPr>
          <a:xfrm>
            <a:off x="712189" y="1791154"/>
            <a:ext cx="8487381" cy="34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4" rIns="143967" bIns="71984" rtlCol="0" anchor="t">
            <a:spAutoFit/>
            <a:scene3d>
              <a:camera prst="orthographicFront"/>
              <a:lightRig rig="threePt" dir="t"/>
            </a:scene3d>
            <a:sp3d>
              <a:bevelT w="0" h="6350"/>
            </a:sp3d>
          </a:bodyPr>
          <a:lstStyle/>
          <a:p>
            <a:pPr marL="182513" indent="-182513">
              <a:spcAft>
                <a:spcPts val="802"/>
              </a:spcAft>
              <a:buClr>
                <a:srgbClr val="193EB0"/>
              </a:buClr>
              <a:buFont typeface="SamsungOne 400" panose="020B0503030303020204" pitchFamily="34" charset="0"/>
              <a:buChar char="‣"/>
            </a:pP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dạng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khung</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99"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299" dirty="0">
                <a:solidFill>
                  <a:prstClr val="black">
                    <a:lumMod val="85000"/>
                    <a:lumOff val="15000"/>
                  </a:prstClr>
                </a:solidFill>
                <a:latin typeface="SamsungOne-400" panose="020B0503030303020204" pitchFamily="34" charset="0"/>
                <a:ea typeface="SamsungOne-400" panose="020B0503030303020204" pitchFamily="34" charset="0"/>
              </a:rPr>
              <a:t> DHT22</a:t>
            </a:r>
          </a:p>
        </p:txBody>
      </p:sp>
      <p:grpSp>
        <p:nvGrpSpPr>
          <p:cNvPr id="9" name="그룹 8"/>
          <p:cNvGrpSpPr/>
          <p:nvPr/>
        </p:nvGrpSpPr>
        <p:grpSpPr>
          <a:xfrm>
            <a:off x="416136" y="436183"/>
            <a:ext cx="9051872" cy="276871"/>
            <a:chOff x="416136" y="436183"/>
            <a:chExt cx="9051872" cy="276871"/>
          </a:xfrm>
        </p:grpSpPr>
        <p:sp>
          <p:nvSpPr>
            <p:cNvPr id="10" name="직사각형 9">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1"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spTree>
    <p:extLst>
      <p:ext uri="{BB962C8B-B14F-4D97-AF65-F5344CB8AC3E}">
        <p14:creationId xmlns:p14="http://schemas.microsoft.com/office/powerpoint/2010/main" val="2264226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관련 이미지">
            <a:extLst>
              <a:ext uri="{FF2B5EF4-FFF2-40B4-BE49-F238E27FC236}">
                <a16:creationId xmlns:a16="http://schemas.microsoft.com/office/drawing/2014/main" id="{1ADC63C2-8996-4B8B-9C39-1506BEB86C17}"/>
              </a:ext>
            </a:extLst>
          </p:cNvPr>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16136" y="1728113"/>
            <a:ext cx="4575428" cy="308029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4897606" y="2013560"/>
            <a:ext cx="4574054" cy="4051960"/>
            <a:chOff x="4032436" y="2863245"/>
            <a:chExt cx="4642033" cy="3428970"/>
          </a:xfrm>
        </p:grpSpPr>
        <p:pic>
          <p:nvPicPr>
            <p:cNvPr id="10" name="Picture 4" descr="http://cfile30.uf.tistory.com/image/261468445714F8692E3A40">
              <a:extLst>
                <a:ext uri="{FF2B5EF4-FFF2-40B4-BE49-F238E27FC236}">
                  <a16:creationId xmlns:a16="http://schemas.microsoft.com/office/drawing/2014/main" id="{27AA145B-287B-4CA0-A9E4-5B0EE8DD7B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819"/>
            <a:stretch/>
          </p:blipFill>
          <p:spPr bwMode="auto">
            <a:xfrm>
              <a:off x="4032436" y="2863245"/>
              <a:ext cx="4642033" cy="3428970"/>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Raspberry Pi 4 Model B GPIO Pinout Diagram | element14 | Raspberry Pi">
              <a:extLst>
                <a:ext uri="{FF2B5EF4-FFF2-40B4-BE49-F238E27FC236}">
                  <a16:creationId xmlns:a16="http://schemas.microsoft.com/office/drawing/2014/main" id="{E9A65536-9A47-42D4-88F6-FF4C06772B5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260" t="968" r="16272" b="95961"/>
            <a:stretch/>
          </p:blipFill>
          <p:spPr bwMode="auto">
            <a:xfrm>
              <a:off x="4770336" y="2933721"/>
              <a:ext cx="2292440" cy="1525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그룹 12"/>
          <p:cNvGrpSpPr/>
          <p:nvPr/>
        </p:nvGrpSpPr>
        <p:grpSpPr>
          <a:xfrm>
            <a:off x="416136" y="436183"/>
            <a:ext cx="9051872" cy="276871"/>
            <a:chOff x="416136" y="436183"/>
            <a:chExt cx="9051872" cy="276871"/>
          </a:xfrm>
        </p:grpSpPr>
        <p:sp>
          <p:nvSpPr>
            <p:cNvPr id="14" name="직사각형 13">
              <a:extLst>
                <a:ext uri="{FF2B5EF4-FFF2-40B4-BE49-F238E27FC236}">
                  <a16:creationId xmlns:a16="http://schemas.microsoft.com/office/drawing/2014/main" id="{A723081D-DCA1-49DA-BB70-16D9367DD572}"/>
                </a:ext>
              </a:extLst>
            </p:cNvPr>
            <p:cNvSpPr/>
            <p:nvPr/>
          </p:nvSpPr>
          <p:spPr>
            <a:xfrm>
              <a:off x="8674469" y="45144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5" name="직사각형 18">
              <a:extLst>
                <a:ext uri="{FF2B5EF4-FFF2-40B4-BE49-F238E27FC236}">
                  <a16:creationId xmlns:a16="http://schemas.microsoft.com/office/drawing/2014/main" id="{FDBCCCD9-3D61-4AED-A85D-EB4EB056EEDD}"/>
                </a:ext>
              </a:extLst>
            </p:cNvPr>
            <p:cNvSpPr/>
            <p:nvPr/>
          </p:nvSpPr>
          <p:spPr>
            <a:xfrm>
              <a:off x="416136" y="436183"/>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2.5.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Cảm</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nhiệt</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độ-độ</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ẩm</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sp>
        <p:nvSpPr>
          <p:cNvPr id="16" name="직사각형 15">
            <a:extLst>
              <a:ext uri="{FF2B5EF4-FFF2-40B4-BE49-F238E27FC236}">
                <a16:creationId xmlns:a16="http://schemas.microsoft.com/office/drawing/2014/main" id="{C3D424AD-4164-45EC-A247-F5A8077B556B}"/>
              </a:ext>
            </a:extLst>
          </p:cNvPr>
          <p:cNvSpPr/>
          <p:nvPr/>
        </p:nvSpPr>
        <p:spPr>
          <a:xfrm>
            <a:off x="580400" y="1561043"/>
            <a:ext cx="8619172" cy="21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79" indent="-115879">
              <a:spcAft>
                <a:spcPts val="1000"/>
              </a:spcAft>
              <a:buSzPct val="120000"/>
              <a:buBlip>
                <a:blip r:embed="rId6"/>
              </a:buBlip>
              <a:defRPr/>
            </a:pPr>
            <a:r>
              <a:rPr lang="en-US" altLang="ko-KR" sz="1401" dirty="0">
                <a:solidFill>
                  <a:schemeClr val="tx1"/>
                </a:solidFill>
                <a:latin typeface="SamsungOne-400" panose="020B0503030303020204" pitchFamily="34" charset="0"/>
                <a:ea typeface="SamsungOne-400" panose="020B0503030303020204" pitchFamily="34" charset="0"/>
              </a:rPr>
              <a:t>DHT11/22 - </a:t>
            </a:r>
            <a:r>
              <a:rPr lang="en-US" altLang="ko-KR" sz="1401" dirty="0" err="1">
                <a:solidFill>
                  <a:schemeClr val="tx1"/>
                </a:solidFill>
                <a:latin typeface="SamsungOne-400" panose="020B0503030303020204" pitchFamily="34" charset="0"/>
                <a:ea typeface="SamsungOne-400" panose="020B0503030303020204" pitchFamily="34" charset="0"/>
              </a:rPr>
              <a:t>Cảm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biến</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nhiệt</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và</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độ</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ẩm</a:t>
            </a:r>
            <a:r>
              <a:rPr lang="en-US" altLang="ko-KR" sz="1401" dirty="0">
                <a:solidFill>
                  <a:schemeClr val="tx1"/>
                </a:solidFill>
                <a:latin typeface="SamsungOne-400" panose="020B0503030303020204" pitchFamily="34" charset="0"/>
                <a:ea typeface="SamsungOne-400" panose="020B0503030303020204" pitchFamily="34" charset="0"/>
              </a:rPr>
              <a:t> </a:t>
            </a:r>
            <a:r>
              <a:rPr lang="en-US" altLang="ko-KR" sz="1401" dirty="0" err="1">
                <a:solidFill>
                  <a:schemeClr val="tx1"/>
                </a:solidFill>
                <a:latin typeface="SamsungOne-400" panose="020B0503030303020204" pitchFamily="34" charset="0"/>
                <a:ea typeface="SamsungOne-400" panose="020B0503030303020204" pitchFamily="34" charset="0"/>
              </a:rPr>
              <a:t>số</a:t>
            </a:r>
            <a:endParaRPr lang="en-US" altLang="ko-KR" sz="1401" dirty="0">
              <a:solidFill>
                <a:schemeClr val="tx1"/>
              </a:solidFill>
              <a:latin typeface="SamsungOne-400" panose="020B0503030303020204" pitchFamily="34" charset="0"/>
              <a:ea typeface="SamsungOne-400" panose="020B0503030303020204" pitchFamily="34" charset="0"/>
            </a:endParaRPr>
          </a:p>
        </p:txBody>
      </p:sp>
      <p:graphicFrame>
        <p:nvGraphicFramePr>
          <p:cNvPr id="11" name="표 10">
            <a:extLst>
              <a:ext uri="{FF2B5EF4-FFF2-40B4-BE49-F238E27FC236}">
                <a16:creationId xmlns:a16="http://schemas.microsoft.com/office/drawing/2014/main" id="{5D636F90-B352-4623-ABE6-856D26F89C30}"/>
              </a:ext>
            </a:extLst>
          </p:cNvPr>
          <p:cNvGraphicFramePr>
            <a:graphicFrameLocks noGrp="1"/>
          </p:cNvGraphicFramePr>
          <p:nvPr>
            <p:extLst>
              <p:ext uri="{D42A27DB-BD31-4B8C-83A1-F6EECF244321}">
                <p14:modId xmlns:p14="http://schemas.microsoft.com/office/powerpoint/2010/main" val="844668365"/>
              </p:ext>
            </p:extLst>
          </p:nvPr>
        </p:nvGraphicFramePr>
        <p:xfrm>
          <a:off x="711203" y="4298322"/>
          <a:ext cx="3997957" cy="1236614"/>
        </p:xfrm>
        <a:graphic>
          <a:graphicData uri="http://schemas.openxmlformats.org/drawingml/2006/table">
            <a:tbl>
              <a:tblPr firstRow="1" bandRow="1">
                <a:tableStyleId>{5940675A-B579-460E-94D1-54222C63F5DA}</a:tableStyleId>
              </a:tblPr>
              <a:tblGrid>
                <a:gridCol w="591817">
                  <a:extLst>
                    <a:ext uri="{9D8B030D-6E8A-4147-A177-3AD203B41FA5}">
                      <a16:colId xmlns:a16="http://schemas.microsoft.com/office/drawing/2014/main" val="2137169466"/>
                    </a:ext>
                  </a:extLst>
                </a:gridCol>
                <a:gridCol w="1264920">
                  <a:extLst>
                    <a:ext uri="{9D8B030D-6E8A-4147-A177-3AD203B41FA5}">
                      <a16:colId xmlns:a16="http://schemas.microsoft.com/office/drawing/2014/main" val="4015124845"/>
                    </a:ext>
                  </a:extLst>
                </a:gridCol>
                <a:gridCol w="1112520">
                  <a:extLst>
                    <a:ext uri="{9D8B030D-6E8A-4147-A177-3AD203B41FA5}">
                      <a16:colId xmlns:a16="http://schemas.microsoft.com/office/drawing/2014/main" val="3229542945"/>
                    </a:ext>
                  </a:extLst>
                </a:gridCol>
                <a:gridCol w="1028700">
                  <a:extLst>
                    <a:ext uri="{9D8B030D-6E8A-4147-A177-3AD203B41FA5}">
                      <a16:colId xmlns:a16="http://schemas.microsoft.com/office/drawing/2014/main" val="3252999399"/>
                    </a:ext>
                  </a:extLst>
                </a:gridCol>
              </a:tblGrid>
              <a:tr h="1165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Chân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1</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7</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6</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80400433"/>
                  </a:ext>
                </a:extLst>
              </a:tr>
              <a:tr h="2982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Tên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3.3v DC Power</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GPIO04</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Ground</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18447323"/>
                  </a:ext>
                </a:extLst>
              </a:tr>
              <a:tr h="2982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Out</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15620764"/>
                  </a:ext>
                </a:extLst>
              </a:tr>
              <a:tr h="2982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Màu sắc</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Dây</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màu</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đỏ</a:t>
                      </a:r>
                      <a:endPar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Dây</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màu</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vàng</a:t>
                      </a:r>
                      <a:endPar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Dây</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màu</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đen</a:t>
                      </a:r>
                      <a:endPar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2802601"/>
                  </a:ext>
                </a:extLst>
              </a:tr>
            </a:tbl>
          </a:graphicData>
        </a:graphic>
      </p:graphicFrame>
      <p:sp>
        <p:nvSpPr>
          <p:cNvPr id="2" name="TextBox 1">
            <a:extLst>
              <a:ext uri="{FF2B5EF4-FFF2-40B4-BE49-F238E27FC236}">
                <a16:creationId xmlns:a16="http://schemas.microsoft.com/office/drawing/2014/main" id="{E32BDDF2-DAD1-B9BC-03B9-27B0B129F0FC}"/>
              </a:ext>
            </a:extLst>
          </p:cNvPr>
          <p:cNvSpPr txBox="1"/>
          <p:nvPr/>
        </p:nvSpPr>
        <p:spPr>
          <a:xfrm>
            <a:off x="5518799" y="2096840"/>
            <a:ext cx="2364770" cy="246221"/>
          </a:xfrm>
          <a:prstGeom prst="rect">
            <a:avLst/>
          </a:prstGeom>
          <a:solidFill>
            <a:schemeClr val="bg1"/>
          </a:solidFill>
        </p:spPr>
        <p:txBody>
          <a:bodyPr wrap="square" rtlCol="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a:r>
              <a:rPr lang="en-US" sz="1000" b="1" dirty="0" err="1">
                <a:latin typeface="+mj-lt"/>
              </a:rPr>
              <a:t>Đầu</a:t>
            </a:r>
            <a:r>
              <a:rPr lang="en-US" sz="1000" b="1" dirty="0">
                <a:latin typeface="+mj-lt"/>
              </a:rPr>
              <a:t> </a:t>
            </a:r>
            <a:r>
              <a:rPr lang="en-US" sz="1000" b="1" dirty="0" err="1">
                <a:latin typeface="+mj-lt"/>
              </a:rPr>
              <a:t>cắm</a:t>
            </a:r>
            <a:r>
              <a:rPr lang="en-US" sz="1000" b="1" dirty="0">
                <a:latin typeface="+mj-lt"/>
              </a:rPr>
              <a:t> Raspberry Pi B+ J8</a:t>
            </a:r>
            <a:endParaRPr lang="en-US" sz="1100" b="1" dirty="0">
              <a:latin typeface="+mj-lt"/>
            </a:endParaRPr>
          </a:p>
        </p:txBody>
      </p:sp>
    </p:spTree>
    <p:extLst>
      <p:ext uri="{BB962C8B-B14F-4D97-AF65-F5344CB8AC3E}">
        <p14:creationId xmlns:p14="http://schemas.microsoft.com/office/powerpoint/2010/main" val="1164760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6" y="3038809"/>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Tìm</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hiểu</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mạch</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điện</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12" y="2748549"/>
            <a:ext cx="5479711" cy="307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1999"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20"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2.1. </a:t>
            </a:r>
            <a:r>
              <a:rPr lang="en-US" altLang="ko-KR" sz="1799" dirty="0" err="1">
                <a:solidFill>
                  <a:srgbClr val="A6A6A6"/>
                </a:solidFill>
                <a:latin typeface="SamsungOne-400" panose="020B0503030303020204" pitchFamily="34" charset="0"/>
                <a:ea typeface="SamsungOne-400" panose="020B0503030303020204" pitchFamily="34" charset="0"/>
              </a:rPr>
              <a:t>Đầu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và</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mạch</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điện</a:t>
            </a:r>
            <a:r>
              <a:rPr lang="en-US" altLang="ko-KR" sz="1799" dirty="0">
                <a:solidFill>
                  <a:srgbClr val="A6A6A6"/>
                </a:solidFill>
                <a:latin typeface="SamsungOne-400" panose="020B0503030303020204" pitchFamily="34" charset="0"/>
                <a:ea typeface="SamsungOne-400" panose="020B0503030303020204" pitchFamily="34" charset="0"/>
              </a:rPr>
              <a:t>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2.2. LED </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2.3.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siêu</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âm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2.4. </a:t>
            </a:r>
            <a:r>
              <a:rPr lang="en-US" altLang="ko-KR" sz="1799" dirty="0" err="1">
                <a:solidFill>
                  <a:srgbClr val="A6A6A6"/>
                </a:solidFill>
                <a:latin typeface="SamsungOne-400" panose="020B0503030303020204" pitchFamily="34" charset="0"/>
                <a:ea typeface="SamsungOne-400" panose="020B0503030303020204" pitchFamily="34" charset="0"/>
              </a:rPr>
              <a:t>Màn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hình</a:t>
            </a:r>
            <a:r>
              <a:rPr lang="en-US" altLang="ko-KR" sz="1799" dirty="0">
                <a:solidFill>
                  <a:srgbClr val="A6A6A6"/>
                </a:solidFill>
                <a:latin typeface="SamsungOne-400" panose="020B0503030303020204" pitchFamily="34" charset="0"/>
                <a:ea typeface="SamsungOne-400" panose="020B0503030303020204" pitchFamily="34" charset="0"/>
              </a:rPr>
              <a:t> 7 </a:t>
            </a:r>
            <a:r>
              <a:rPr lang="en-US" altLang="ko-KR" sz="1799" dirty="0" err="1">
                <a:solidFill>
                  <a:srgbClr val="A6A6A6"/>
                </a:solidFill>
                <a:latin typeface="SamsungOne-400" panose="020B0503030303020204" pitchFamily="34" charset="0"/>
                <a:ea typeface="SamsungOne-400" panose="020B0503030303020204" pitchFamily="34" charset="0"/>
              </a:rPr>
              <a:t>đoạn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đèn</a:t>
            </a:r>
            <a:r>
              <a:rPr lang="en-US" altLang="ko-KR" sz="1799" dirty="0">
                <a:solidFill>
                  <a:srgbClr val="A6A6A6"/>
                </a:solidFill>
                <a:latin typeface="SamsungOne-400" panose="020B0503030303020204" pitchFamily="34" charset="0"/>
                <a:ea typeface="SamsungOne-400" panose="020B0503030303020204" pitchFamily="34" charset="0"/>
              </a:rPr>
              <a:t> LED 4 </a:t>
            </a:r>
            <a:r>
              <a:rPr lang="en-US" altLang="ko-KR" sz="1799" dirty="0" err="1">
                <a:solidFill>
                  <a:srgbClr val="A6A6A6"/>
                </a:solidFill>
                <a:latin typeface="SamsungOne-400" panose="020B0503030303020204" pitchFamily="34" charset="0"/>
                <a:ea typeface="SamsungOne-400" panose="020B0503030303020204" pitchFamily="34" charset="0"/>
              </a:rPr>
              <a:t>số</a:t>
            </a:r>
            <a:r>
              <a:rPr lang="en-US" altLang="ko-KR" sz="1799" dirty="0">
                <a:solidFill>
                  <a:srgbClr val="A6A6A6"/>
                </a:solidFill>
                <a:latin typeface="SamsungOne-400" panose="020B0503030303020204" pitchFamily="34" charset="0"/>
                <a:ea typeface="SamsungOne-400" panose="020B0503030303020204" pitchFamily="34" charset="0"/>
              </a:rPr>
              <a:t>)</a:t>
            </a:r>
          </a:p>
        </p:txBody>
      </p:sp>
      <p:sp>
        <p:nvSpPr>
          <p:cNvPr id="5" name="직사각형 4">
            <a:extLst>
              <a:ext uri="{FF2B5EF4-FFF2-40B4-BE49-F238E27FC236}">
                <a16:creationId xmlns:a16="http://schemas.microsoft.com/office/drawing/2014/main" id="{D0810496-60D5-44E1-B562-6ADD08E45F91}"/>
              </a:ext>
            </a:extLst>
          </p:cNvPr>
          <p:cNvSpPr/>
          <p:nvPr/>
        </p:nvSpPr>
        <p:spPr>
          <a:xfrm>
            <a:off x="5162257" y="4003785"/>
            <a:ext cx="3897300" cy="1492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2.5. </a:t>
            </a:r>
            <a:r>
              <a:rPr lang="en-US" altLang="ko-KR" sz="1799" dirty="0" err="1">
                <a:solidFill>
                  <a:srgbClr val="A6A6A6"/>
                </a:solidFill>
                <a:latin typeface="SamsungOne-400" panose="020B0503030303020204" pitchFamily="34" charset="0"/>
                <a:ea typeface="SamsungOne-400" panose="020B0503030303020204" pitchFamily="34" charset="0"/>
              </a:rPr>
              <a:t>Cảm</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biến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nhiệt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độ-độ</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ẩm</a:t>
            </a:r>
            <a:endParaRPr lang="en-US" altLang="ko-KR" sz="1799" dirty="0">
              <a:solidFill>
                <a:srgbClr val="A6A6A6"/>
              </a:solidFill>
              <a:latin typeface="SamsungOne-400" panose="020B0503030303020204" pitchFamily="34" charset="0"/>
              <a:ea typeface="SamsungOne-400" panose="020B0503030303020204" pitchFamily="34" charset="0"/>
            </a:endParaRPr>
          </a:p>
          <a:p>
            <a:pPr marL="176201" indent="-176201" fontAlgn="base">
              <a:spcBef>
                <a:spcPct val="0"/>
              </a:spcBef>
              <a:spcAft>
                <a:spcPts val="1000"/>
              </a:spcAft>
              <a:buSzPct val="120000"/>
              <a:buBlip>
                <a:blip r:embed="rId4"/>
              </a:buBlip>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2.6.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Lập</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trình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điều</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khiển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chính</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2.7. </a:t>
            </a:r>
            <a:r>
              <a:rPr lang="en-US" altLang="ko-KR" sz="1799" dirty="0" err="1">
                <a:solidFill>
                  <a:srgbClr val="A6A6A6"/>
                </a:solidFill>
                <a:latin typeface="SamsungOne-400" panose="020B0503030303020204" pitchFamily="34" charset="0"/>
                <a:ea typeface="SamsungOne-400" panose="020B0503030303020204" pitchFamily="34" charset="0"/>
              </a:rPr>
              <a:t>Chuẩn</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giao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tiếp</a:t>
            </a:r>
            <a:r>
              <a:rPr lang="en-US" altLang="ko-KR" sz="1799" dirty="0">
                <a:solidFill>
                  <a:srgbClr val="A6A6A6"/>
                </a:solidFill>
                <a:latin typeface="SamsungOne-400" panose="020B0503030303020204" pitchFamily="34" charset="0"/>
                <a:ea typeface="SamsungOne-400" panose="020B0503030303020204" pitchFamily="34" charset="0"/>
              </a:rPr>
              <a:t> UART</a:t>
            </a:r>
          </a:p>
          <a:p>
            <a:pPr marL="176201" indent="-176201" fontAlgn="base">
              <a:spcBef>
                <a:spcPct val="0"/>
              </a:spcBef>
              <a:spcAft>
                <a:spcPts val="1000"/>
              </a:spcAft>
              <a:buSzPct val="120000"/>
              <a:buBlip>
                <a:blip r:embed="rId3"/>
              </a:buBlip>
              <a:defRPr/>
            </a:pPr>
            <a:r>
              <a:rPr lang="en-US" altLang="ko-KR" sz="1799" dirty="0">
                <a:solidFill>
                  <a:srgbClr val="A6A6A6"/>
                </a:solidFill>
                <a:latin typeface="SamsungOne-400" panose="020B0503030303020204" pitchFamily="34" charset="0"/>
                <a:ea typeface="SamsungOne-400" panose="020B0503030303020204" pitchFamily="34" charset="0"/>
              </a:rPr>
              <a:t>2.8. </a:t>
            </a:r>
            <a:r>
              <a:rPr lang="en-US" altLang="ko-KR" sz="1799" dirty="0" err="1">
                <a:solidFill>
                  <a:srgbClr val="A6A6A6"/>
                </a:solidFill>
                <a:latin typeface="SamsungOne-400" panose="020B0503030303020204" pitchFamily="34" charset="0"/>
                <a:ea typeface="SamsungOne-400" panose="020B0503030303020204" pitchFamily="34" charset="0"/>
              </a:rPr>
              <a:t>Chế</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tạo</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thiết</a:t>
            </a:r>
            <a:r>
              <a:rPr lang="en-US" altLang="ko-KR" sz="1799" dirty="0">
                <a:solidFill>
                  <a:srgbClr val="A6A6A6"/>
                </a:solidFill>
                <a:latin typeface="SamsungOne-400" panose="020B0503030303020204" pitchFamily="34" charset="0"/>
                <a:ea typeface="SamsungOne-400" panose="020B0503030303020204" pitchFamily="34" charset="0"/>
              </a:rPr>
              <a:t> </a:t>
            </a:r>
            <a:r>
              <a:rPr lang="en-US" altLang="ko-KR" sz="1799" dirty="0" err="1">
                <a:solidFill>
                  <a:srgbClr val="A6A6A6"/>
                </a:solidFill>
                <a:latin typeface="SamsungOne-400" panose="020B0503030303020204" pitchFamily="34" charset="0"/>
                <a:ea typeface="SamsungOne-400" panose="020B0503030303020204" pitchFamily="34" charset="0"/>
              </a:rPr>
              <a:t>bị</a:t>
            </a:r>
            <a:endParaRPr lang="en-US" altLang="ko-KR" sz="1799"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91029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36" y="484174"/>
            <a:ext cx="5824317"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2.6.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Lập</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trình</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điều</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khiển</a:t>
            </a:r>
            <a:r>
              <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sz="1799" b="1" dirty="0" err="1">
                <a:solidFill>
                  <a:schemeClr val="bg1"/>
                </a:solidFill>
                <a:latin typeface="iCiel Samsung Sharp Sans Medium" pitchFamily="2" charset="77"/>
                <a:ea typeface="iCiel Samsung Sharp Sans Medium" pitchFamily="2" charset="77"/>
                <a:cs typeface="iCiel Samsung Sharp Sans Medium" pitchFamily="2" charset="77"/>
              </a:rPr>
              <a:t>chính</a:t>
            </a:r>
            <a:endParaRPr lang="en-US" altLang="ko-KR" sz="1799"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9" y="520084"/>
            <a:ext cx="793539" cy="246349"/>
          </a:xfrm>
          <a:prstGeom prst="rect">
            <a:avLst/>
          </a:prstGeom>
        </p:spPr>
        <p:txBody>
          <a:bodyPr wrap="square" lIns="0" tIns="0" rIns="0" bIns="0">
            <a:spAutoFit/>
          </a:bodyPr>
          <a:lstStyle/>
          <a:p>
            <a:pPr algn="r" defTabSz="457164">
              <a:defRPr/>
            </a:pPr>
            <a:r>
              <a:rPr lang="en-US" altLang="ko-KR" sz="1601"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1"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sp>
        <p:nvSpPr>
          <p:cNvPr id="12" name="직사각형 11">
            <a:extLst>
              <a:ext uri="{FF2B5EF4-FFF2-40B4-BE49-F238E27FC236}">
                <a16:creationId xmlns:a16="http://schemas.microsoft.com/office/drawing/2014/main" id="{F055C5DC-481A-4DC5-8B49-170CB4E4AD90}"/>
              </a:ext>
            </a:extLst>
          </p:cNvPr>
          <p:cNvSpPr/>
          <p:nvPr/>
        </p:nvSpPr>
        <p:spPr>
          <a:xfrm>
            <a:off x="450003" y="1375106"/>
            <a:ext cx="9004987" cy="36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Bảng</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ngữ</a:t>
            </a:r>
            <a:r>
              <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 </a:t>
            </a:r>
            <a:r>
              <a:rPr lang="en-US" altLang="ko-KR" sz="2401" b="1" dirty="0" err="1">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rPr>
              <a:t>âm</a:t>
            </a:r>
            <a:endParaRPr lang="en-US" altLang="ko-KR" sz="2401" b="1" dirty="0">
              <a:solidFill>
                <a:prstClr val="black">
                  <a:lumMod val="95000"/>
                  <a:lumOff val="5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15" name="그룹 14">
            <a:extLst>
              <a:ext uri="{FF2B5EF4-FFF2-40B4-BE49-F238E27FC236}">
                <a16:creationId xmlns:a16="http://schemas.microsoft.com/office/drawing/2014/main" id="{4D15795B-A2AA-4251-81FC-30B3D55386B8}"/>
              </a:ext>
            </a:extLst>
          </p:cNvPr>
          <p:cNvGrpSpPr/>
          <p:nvPr/>
        </p:nvGrpSpPr>
        <p:grpSpPr>
          <a:xfrm>
            <a:off x="580647" y="2105037"/>
            <a:ext cx="8743698" cy="3871705"/>
            <a:chOff x="696686" y="2253964"/>
            <a:chExt cx="8650515" cy="3816000"/>
          </a:xfrm>
        </p:grpSpPr>
        <p:sp>
          <p:nvSpPr>
            <p:cNvPr id="16" name="직사각형 15">
              <a:extLst>
                <a:ext uri="{FF2B5EF4-FFF2-40B4-BE49-F238E27FC236}">
                  <a16:creationId xmlns:a16="http://schemas.microsoft.com/office/drawing/2014/main" id="{A16CB28F-3B1D-4872-93A5-37F3FC18C8BC}"/>
                </a:ext>
              </a:extLst>
            </p:cNvPr>
            <p:cNvSpPr/>
            <p:nvPr/>
          </p:nvSpPr>
          <p:spPr>
            <a:xfrm>
              <a:off x="727688" y="4282956"/>
              <a:ext cx="8613162" cy="361617"/>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4" latinLnBrk="0"/>
              <a:endParaRPr lang="ko-KR" altLang="en-US" sz="1799">
                <a:latin typeface="SamsungOne-400" panose="020B0503030303020204" pitchFamily="34" charset="0"/>
              </a:endParaRPr>
            </a:p>
          </p:txBody>
        </p:sp>
        <p:grpSp>
          <p:nvGrpSpPr>
            <p:cNvPr id="17" name="그룹 16">
              <a:extLst>
                <a:ext uri="{FF2B5EF4-FFF2-40B4-BE49-F238E27FC236}">
                  <a16:creationId xmlns:a16="http://schemas.microsoft.com/office/drawing/2014/main" id="{476AF209-17EB-40CD-9912-6037CA1EE4AA}"/>
                </a:ext>
              </a:extLst>
            </p:cNvPr>
            <p:cNvGrpSpPr/>
            <p:nvPr/>
          </p:nvGrpSpPr>
          <p:grpSpPr>
            <a:xfrm>
              <a:off x="1161144" y="2253964"/>
              <a:ext cx="8186057" cy="3816000"/>
              <a:chOff x="1161144" y="2236621"/>
              <a:chExt cx="8186057" cy="3833423"/>
            </a:xfrm>
          </p:grpSpPr>
          <p:sp>
            <p:nvSpPr>
              <p:cNvPr id="42" name="자유형 49">
                <a:extLst>
                  <a:ext uri="{FF2B5EF4-FFF2-40B4-BE49-F238E27FC236}">
                    <a16:creationId xmlns:a16="http://schemas.microsoft.com/office/drawing/2014/main" id="{8072A47F-D61B-45E0-9443-7FB91C3FE608}"/>
                  </a:ext>
                </a:extLst>
              </p:cNvPr>
              <p:cNvSpPr/>
              <p:nvPr/>
            </p:nvSpPr>
            <p:spPr>
              <a:xfrm>
                <a:off x="1161144" y="2236621"/>
                <a:ext cx="0" cy="383342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3" name="자유형 50">
                <a:extLst>
                  <a:ext uri="{FF2B5EF4-FFF2-40B4-BE49-F238E27FC236}">
                    <a16:creationId xmlns:a16="http://schemas.microsoft.com/office/drawing/2014/main" id="{ACDCF702-F359-44EC-BA49-8B872BD5D7CB}"/>
                  </a:ext>
                </a:extLst>
              </p:cNvPr>
              <p:cNvSpPr/>
              <p:nvPr/>
            </p:nvSpPr>
            <p:spPr>
              <a:xfrm>
                <a:off x="1821179" y="2859314"/>
                <a:ext cx="0" cy="319314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4" name="자유형 51">
                <a:extLst>
                  <a:ext uri="{FF2B5EF4-FFF2-40B4-BE49-F238E27FC236}">
                    <a16:creationId xmlns:a16="http://schemas.microsoft.com/office/drawing/2014/main" id="{E5AF5732-4E28-4D52-AA3B-8D66AB8E67CA}"/>
                  </a:ext>
                </a:extLst>
              </p:cNvPr>
              <p:cNvSpPr/>
              <p:nvPr/>
            </p:nvSpPr>
            <p:spPr>
              <a:xfrm>
                <a:off x="2505363" y="2236621"/>
                <a:ext cx="0" cy="383342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5" name="자유형 52">
                <a:extLst>
                  <a:ext uri="{FF2B5EF4-FFF2-40B4-BE49-F238E27FC236}">
                    <a16:creationId xmlns:a16="http://schemas.microsoft.com/office/drawing/2014/main" id="{22B39F3E-6921-49F9-9AE0-ACC9BAD12372}"/>
                  </a:ext>
                </a:extLst>
              </p:cNvPr>
              <p:cNvSpPr/>
              <p:nvPr/>
            </p:nvSpPr>
            <p:spPr>
              <a:xfrm>
                <a:off x="3189547" y="2859314"/>
                <a:ext cx="0" cy="319314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6" name="자유형 53">
                <a:extLst>
                  <a:ext uri="{FF2B5EF4-FFF2-40B4-BE49-F238E27FC236}">
                    <a16:creationId xmlns:a16="http://schemas.microsoft.com/office/drawing/2014/main" id="{938F9285-241E-435D-98A0-8198CCB23E0D}"/>
                  </a:ext>
                </a:extLst>
              </p:cNvPr>
              <p:cNvSpPr/>
              <p:nvPr/>
            </p:nvSpPr>
            <p:spPr>
              <a:xfrm>
                <a:off x="3873731" y="2236621"/>
                <a:ext cx="0" cy="383342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7" name="자유형 54">
                <a:extLst>
                  <a:ext uri="{FF2B5EF4-FFF2-40B4-BE49-F238E27FC236}">
                    <a16:creationId xmlns:a16="http://schemas.microsoft.com/office/drawing/2014/main" id="{337F9193-36F8-4873-B7DE-29CFC4883F3F}"/>
                  </a:ext>
                </a:extLst>
              </p:cNvPr>
              <p:cNvSpPr/>
              <p:nvPr/>
            </p:nvSpPr>
            <p:spPr>
              <a:xfrm>
                <a:off x="4557915" y="2236621"/>
                <a:ext cx="0" cy="383342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8" name="자유형 55">
                <a:extLst>
                  <a:ext uri="{FF2B5EF4-FFF2-40B4-BE49-F238E27FC236}">
                    <a16:creationId xmlns:a16="http://schemas.microsoft.com/office/drawing/2014/main" id="{BE8D8AD2-CA18-44DB-A7E0-B074AA855570}"/>
                  </a:ext>
                </a:extLst>
              </p:cNvPr>
              <p:cNvSpPr/>
              <p:nvPr/>
            </p:nvSpPr>
            <p:spPr>
              <a:xfrm>
                <a:off x="5242099" y="2859314"/>
                <a:ext cx="0" cy="319314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9" name="자유형 56">
                <a:extLst>
                  <a:ext uri="{FF2B5EF4-FFF2-40B4-BE49-F238E27FC236}">
                    <a16:creationId xmlns:a16="http://schemas.microsoft.com/office/drawing/2014/main" id="{482B6E72-E28C-4A8D-8AA9-EA4B79F6BE92}"/>
                  </a:ext>
                </a:extLst>
              </p:cNvPr>
              <p:cNvSpPr/>
              <p:nvPr/>
            </p:nvSpPr>
            <p:spPr>
              <a:xfrm>
                <a:off x="5926283" y="2236621"/>
                <a:ext cx="0" cy="383342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0" name="자유형 57">
                <a:extLst>
                  <a:ext uri="{FF2B5EF4-FFF2-40B4-BE49-F238E27FC236}">
                    <a16:creationId xmlns:a16="http://schemas.microsoft.com/office/drawing/2014/main" id="{15ADF47C-D6AA-41D8-8F3C-8AB1079673F0}"/>
                  </a:ext>
                </a:extLst>
              </p:cNvPr>
              <p:cNvSpPr/>
              <p:nvPr/>
            </p:nvSpPr>
            <p:spPr>
              <a:xfrm>
                <a:off x="6610467" y="2859314"/>
                <a:ext cx="0" cy="319314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1" name="자유형 58">
                <a:extLst>
                  <a:ext uri="{FF2B5EF4-FFF2-40B4-BE49-F238E27FC236}">
                    <a16:creationId xmlns:a16="http://schemas.microsoft.com/office/drawing/2014/main" id="{15E0A2E5-6B33-4005-96E0-949E7332F0DB}"/>
                  </a:ext>
                </a:extLst>
              </p:cNvPr>
              <p:cNvSpPr/>
              <p:nvPr/>
            </p:nvSpPr>
            <p:spPr>
              <a:xfrm>
                <a:off x="7294651" y="2236621"/>
                <a:ext cx="0" cy="383342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2" name="자유형 59">
                <a:extLst>
                  <a:ext uri="{FF2B5EF4-FFF2-40B4-BE49-F238E27FC236}">
                    <a16:creationId xmlns:a16="http://schemas.microsoft.com/office/drawing/2014/main" id="{94025523-ECD3-4CCC-85AB-B11CB3FB8CCA}"/>
                  </a:ext>
                </a:extLst>
              </p:cNvPr>
              <p:cNvSpPr/>
              <p:nvPr/>
            </p:nvSpPr>
            <p:spPr>
              <a:xfrm>
                <a:off x="7978835" y="2859314"/>
                <a:ext cx="0" cy="319314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자유형 60">
                <a:extLst>
                  <a:ext uri="{FF2B5EF4-FFF2-40B4-BE49-F238E27FC236}">
                    <a16:creationId xmlns:a16="http://schemas.microsoft.com/office/drawing/2014/main" id="{1604DAE6-BE14-4974-B464-4B237397FD88}"/>
                  </a:ext>
                </a:extLst>
              </p:cNvPr>
              <p:cNvSpPr/>
              <p:nvPr/>
            </p:nvSpPr>
            <p:spPr>
              <a:xfrm>
                <a:off x="8663019" y="2236621"/>
                <a:ext cx="0" cy="383342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자유형 61">
                <a:extLst>
                  <a:ext uri="{FF2B5EF4-FFF2-40B4-BE49-F238E27FC236}">
                    <a16:creationId xmlns:a16="http://schemas.microsoft.com/office/drawing/2014/main" id="{90FDBFF4-C108-4538-B71D-5B873D321350}"/>
                  </a:ext>
                </a:extLst>
              </p:cNvPr>
              <p:cNvSpPr/>
              <p:nvPr/>
            </p:nvSpPr>
            <p:spPr>
              <a:xfrm>
                <a:off x="9347201" y="2859314"/>
                <a:ext cx="0" cy="3193143"/>
              </a:xfrm>
              <a:custGeom>
                <a:avLst/>
                <a:gdLst>
                  <a:gd name="connsiteX0" fmla="*/ 0 w 0"/>
                  <a:gd name="connsiteY0" fmla="*/ 0 h 3193143"/>
                  <a:gd name="connsiteX1" fmla="*/ 0 w 0"/>
                  <a:gd name="connsiteY1" fmla="*/ 3193143 h 3193143"/>
                </a:gdLst>
                <a:ahLst/>
                <a:cxnLst>
                  <a:cxn ang="0">
                    <a:pos x="connsiteX0" y="connsiteY0"/>
                  </a:cxn>
                  <a:cxn ang="0">
                    <a:pos x="connsiteX1" y="connsiteY1"/>
                  </a:cxn>
                </a:cxnLst>
                <a:rect l="l" t="t" r="r" b="b"/>
                <a:pathLst>
                  <a:path h="3193143">
                    <a:moveTo>
                      <a:pt x="0" y="0"/>
                    </a:moveTo>
                    <a:lnTo>
                      <a:pt x="0" y="3193143"/>
                    </a:lnTo>
                  </a:path>
                </a:pathLst>
              </a:custGeom>
              <a:noFill/>
              <a:ln w="63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8" name="직사각형 17">
              <a:extLst>
                <a:ext uri="{FF2B5EF4-FFF2-40B4-BE49-F238E27FC236}">
                  <a16:creationId xmlns:a16="http://schemas.microsoft.com/office/drawing/2014/main" id="{2DD8CD01-CD47-4378-9F69-E7407370ABE3}"/>
                </a:ext>
              </a:extLst>
            </p:cNvPr>
            <p:cNvSpPr/>
            <p:nvPr/>
          </p:nvSpPr>
          <p:spPr>
            <a:xfrm>
              <a:off x="1279232"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C</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16</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33</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65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131</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262</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523</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1047</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2093</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4186</a:t>
              </a:r>
            </a:p>
          </p:txBody>
        </p:sp>
        <p:sp>
          <p:nvSpPr>
            <p:cNvPr id="20" name="직사각형 19">
              <a:extLst>
                <a:ext uri="{FF2B5EF4-FFF2-40B4-BE49-F238E27FC236}">
                  <a16:creationId xmlns:a16="http://schemas.microsoft.com/office/drawing/2014/main" id="{60FC3B4B-54A4-48B7-944A-4BE7019EF3FF}"/>
                </a:ext>
              </a:extLst>
            </p:cNvPr>
            <p:cNvSpPr/>
            <p:nvPr/>
          </p:nvSpPr>
          <p:spPr>
            <a:xfrm>
              <a:off x="1962447"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C#</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17</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69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139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278</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554</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1109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2218</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4435</a:t>
              </a:r>
            </a:p>
          </p:txBody>
        </p:sp>
        <p:sp>
          <p:nvSpPr>
            <p:cNvPr id="21" name="직사각형 20">
              <a:extLst>
                <a:ext uri="{FF2B5EF4-FFF2-40B4-BE49-F238E27FC236}">
                  <a16:creationId xmlns:a16="http://schemas.microsoft.com/office/drawing/2014/main" id="{4A064080-B835-465E-8295-E7D722E310EB}"/>
                </a:ext>
              </a:extLst>
            </p:cNvPr>
            <p:cNvSpPr/>
            <p:nvPr/>
          </p:nvSpPr>
          <p:spPr>
            <a:xfrm>
              <a:off x="2645661"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D</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18</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37</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73</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147</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294</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587</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1175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2349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4699</a:t>
              </a:r>
            </a:p>
          </p:txBody>
        </p:sp>
        <p:sp>
          <p:nvSpPr>
            <p:cNvPr id="22" name="직사각형 21">
              <a:extLst>
                <a:ext uri="{FF2B5EF4-FFF2-40B4-BE49-F238E27FC236}">
                  <a16:creationId xmlns:a16="http://schemas.microsoft.com/office/drawing/2014/main" id="{8AD85D5F-37DC-4148-AA92-0B7DD668EB34}"/>
                </a:ext>
              </a:extLst>
            </p:cNvPr>
            <p:cNvSpPr/>
            <p:nvPr/>
          </p:nvSpPr>
          <p:spPr>
            <a:xfrm>
              <a:off x="3328876"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D#</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20</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78</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156</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311</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622</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1245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2489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4978</a:t>
              </a:r>
            </a:p>
          </p:txBody>
        </p:sp>
        <p:sp>
          <p:nvSpPr>
            <p:cNvPr id="23" name="직사각형 22">
              <a:extLst>
                <a:ext uri="{FF2B5EF4-FFF2-40B4-BE49-F238E27FC236}">
                  <a16:creationId xmlns:a16="http://schemas.microsoft.com/office/drawing/2014/main" id="{E72EF0EF-6C04-47FC-8AF6-3805491802E5}"/>
                </a:ext>
              </a:extLst>
            </p:cNvPr>
            <p:cNvSpPr/>
            <p:nvPr/>
          </p:nvSpPr>
          <p:spPr>
            <a:xfrm>
              <a:off x="4012090"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E</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21</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41</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82</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165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330</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659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1319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2637</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5274</a:t>
              </a:r>
            </a:p>
          </p:txBody>
        </p:sp>
        <p:sp>
          <p:nvSpPr>
            <p:cNvPr id="24" name="직사각형 23">
              <a:extLst>
                <a:ext uri="{FF2B5EF4-FFF2-40B4-BE49-F238E27FC236}">
                  <a16:creationId xmlns:a16="http://schemas.microsoft.com/office/drawing/2014/main" id="{F69ADECC-C095-446D-ADAB-2C6F6326519A}"/>
                </a:ext>
              </a:extLst>
            </p:cNvPr>
            <p:cNvSpPr/>
            <p:nvPr/>
          </p:nvSpPr>
          <p:spPr>
            <a:xfrm>
              <a:off x="4695305"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F</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22</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44</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87</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175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349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699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1397</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2794</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5588</a:t>
              </a:r>
            </a:p>
          </p:txBody>
        </p:sp>
        <p:sp>
          <p:nvSpPr>
            <p:cNvPr id="25" name="직사각형 24">
              <a:extLst>
                <a:ext uri="{FF2B5EF4-FFF2-40B4-BE49-F238E27FC236}">
                  <a16:creationId xmlns:a16="http://schemas.microsoft.com/office/drawing/2014/main" id="{C0896116-5DB8-470C-8B71-A99066524580}"/>
                </a:ext>
              </a:extLst>
            </p:cNvPr>
            <p:cNvSpPr/>
            <p:nvPr/>
          </p:nvSpPr>
          <p:spPr>
            <a:xfrm>
              <a:off x="5378522"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F#</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23</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46</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93</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185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370</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740</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1475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2960</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5920</a:t>
              </a:r>
            </a:p>
          </p:txBody>
        </p:sp>
        <p:sp>
          <p:nvSpPr>
            <p:cNvPr id="26" name="직사각형 25">
              <a:extLst>
                <a:ext uri="{FF2B5EF4-FFF2-40B4-BE49-F238E27FC236}">
                  <a16:creationId xmlns:a16="http://schemas.microsoft.com/office/drawing/2014/main" id="{57ADF55D-999E-4DD0-8EC2-2B20A882FB1C}"/>
                </a:ext>
              </a:extLst>
            </p:cNvPr>
            <p:cNvSpPr/>
            <p:nvPr/>
          </p:nvSpPr>
          <p:spPr>
            <a:xfrm>
              <a:off x="6061737"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G</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49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98</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196</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392</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784</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1568</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3136</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6272</a:t>
              </a:r>
            </a:p>
          </p:txBody>
        </p:sp>
        <p:sp>
          <p:nvSpPr>
            <p:cNvPr id="27" name="직사각형 26">
              <a:extLst>
                <a:ext uri="{FF2B5EF4-FFF2-40B4-BE49-F238E27FC236}">
                  <a16:creationId xmlns:a16="http://schemas.microsoft.com/office/drawing/2014/main" id="{C195F2E0-6C17-4E1E-90F9-7847E2BF37D5}"/>
                </a:ext>
              </a:extLst>
            </p:cNvPr>
            <p:cNvSpPr/>
            <p:nvPr/>
          </p:nvSpPr>
          <p:spPr>
            <a:xfrm>
              <a:off x="6744951"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G#</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26</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52</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104</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208</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415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831</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1661</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3322</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6645</a:t>
              </a:r>
            </a:p>
          </p:txBody>
        </p:sp>
        <p:sp>
          <p:nvSpPr>
            <p:cNvPr id="28" name="직사각형 27">
              <a:extLst>
                <a:ext uri="{FF2B5EF4-FFF2-40B4-BE49-F238E27FC236}">
                  <a16:creationId xmlns:a16="http://schemas.microsoft.com/office/drawing/2014/main" id="{FEB5110E-FA51-4ECF-94F1-5AF4DE838ECA}"/>
                </a:ext>
              </a:extLst>
            </p:cNvPr>
            <p:cNvSpPr/>
            <p:nvPr/>
          </p:nvSpPr>
          <p:spPr>
            <a:xfrm>
              <a:off x="7428166"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A</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28</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55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110</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220</a:t>
              </a:r>
            </a:p>
            <a:p>
              <a:pPr algn="r" defTabSz="457164" latinLnBrk="0">
                <a:spcAft>
                  <a:spcPts val="1099"/>
                </a:spcAft>
              </a:pPr>
              <a:r>
                <a:rPr lang="en-US" altLang="ko-KR" sz="1401" dirty="0">
                  <a:solidFill>
                    <a:srgbClr val="FF0000"/>
                  </a:solidFill>
                  <a:latin typeface="SamsungOne-700" panose="020B0803030303020204" pitchFamily="34" charset="0"/>
                  <a:ea typeface="SamsungOne-700" panose="020B0803030303020204" pitchFamily="34" charset="0"/>
                </a:rPr>
                <a:t>440</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880</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1760</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3520</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7040</a:t>
              </a:r>
            </a:p>
          </p:txBody>
        </p:sp>
        <p:sp>
          <p:nvSpPr>
            <p:cNvPr id="29" name="직사각형 28">
              <a:extLst>
                <a:ext uri="{FF2B5EF4-FFF2-40B4-BE49-F238E27FC236}">
                  <a16:creationId xmlns:a16="http://schemas.microsoft.com/office/drawing/2014/main" id="{55A0E84B-DCB2-4A16-9213-7E25E24F7A81}"/>
                </a:ext>
              </a:extLst>
            </p:cNvPr>
            <p:cNvSpPr/>
            <p:nvPr/>
          </p:nvSpPr>
          <p:spPr>
            <a:xfrm>
              <a:off x="8111381"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A3</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58</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117</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233</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466</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932</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1865</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3729</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7459</a:t>
              </a:r>
            </a:p>
          </p:txBody>
        </p:sp>
        <p:sp>
          <p:nvSpPr>
            <p:cNvPr id="30" name="직사각형 29">
              <a:extLst>
                <a:ext uri="{FF2B5EF4-FFF2-40B4-BE49-F238E27FC236}">
                  <a16:creationId xmlns:a16="http://schemas.microsoft.com/office/drawing/2014/main" id="{86431CA1-20A7-43D3-A9BF-E25B9AA7D61B}"/>
                </a:ext>
              </a:extLst>
            </p:cNvPr>
            <p:cNvSpPr/>
            <p:nvPr/>
          </p:nvSpPr>
          <p:spPr>
            <a:xfrm>
              <a:off x="8794600" y="2600325"/>
              <a:ext cx="407459" cy="3376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B</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31</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62</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124</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247</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494</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988</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1976</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3951</a:t>
              </a:r>
            </a:p>
            <a:p>
              <a:pPr algn="r" defTabSz="457164" latinLnBrk="0">
                <a:spcAft>
                  <a:spcPts val="1099"/>
                </a:spcAft>
              </a:pPr>
              <a:r>
                <a:rPr lang="en-US" altLang="ko-KR" sz="1401" dirty="0">
                  <a:solidFill>
                    <a:schemeClr val="tx1">
                      <a:lumMod val="85000"/>
                      <a:lumOff val="15000"/>
                    </a:schemeClr>
                  </a:solidFill>
                  <a:latin typeface="SamsungOne-400" panose="020B0503030303020204" pitchFamily="34" charset="0"/>
                  <a:ea typeface="SamsungOne-400" panose="020B0503030303020204" pitchFamily="34" charset="0"/>
                </a:rPr>
                <a:t>7902</a:t>
              </a:r>
            </a:p>
          </p:txBody>
        </p:sp>
        <p:sp>
          <p:nvSpPr>
            <p:cNvPr id="31" name="직사각형 30">
              <a:extLst>
                <a:ext uri="{FF2B5EF4-FFF2-40B4-BE49-F238E27FC236}">
                  <a16:creationId xmlns:a16="http://schemas.microsoft.com/office/drawing/2014/main" id="{5B77F67C-890D-49EE-B3CE-79DA5E285D96}"/>
                </a:ext>
              </a:extLst>
            </p:cNvPr>
            <p:cNvSpPr/>
            <p:nvPr/>
          </p:nvSpPr>
          <p:spPr>
            <a:xfrm>
              <a:off x="717332" y="2955143"/>
              <a:ext cx="407459" cy="30245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0</a:t>
              </a:r>
            </a:p>
            <a:p>
              <a:pPr algn="ct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1</a:t>
              </a:r>
            </a:p>
            <a:p>
              <a:pPr algn="ct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2</a:t>
              </a:r>
            </a:p>
            <a:p>
              <a:pPr algn="ct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3</a:t>
              </a:r>
            </a:p>
            <a:p>
              <a:pPr algn="ct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4</a:t>
              </a:r>
            </a:p>
            <a:p>
              <a:pPr algn="ct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5</a:t>
              </a:r>
            </a:p>
            <a:p>
              <a:pPr algn="ct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6</a:t>
              </a:r>
            </a:p>
            <a:p>
              <a:pPr algn="ct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7</a:t>
              </a:r>
            </a:p>
            <a:p>
              <a:pPr algn="ctr" defTabSz="457164" latinLnBrk="0">
                <a:spcAft>
                  <a:spcPts val="1099"/>
                </a:spcAft>
              </a:pPr>
              <a:r>
                <a:rPr lang="en-US" altLang="ko-KR" sz="1401" dirty="0">
                  <a:solidFill>
                    <a:schemeClr val="tx1">
                      <a:lumMod val="85000"/>
                      <a:lumOff val="15000"/>
                    </a:schemeClr>
                  </a:solidFill>
                  <a:latin typeface="SamsungOne-700" panose="020B0803030303020204" pitchFamily="34" charset="0"/>
                  <a:ea typeface="SamsungOne-700" panose="020B0803030303020204" pitchFamily="34" charset="0"/>
                </a:rPr>
                <a:t>8</a:t>
              </a:r>
            </a:p>
          </p:txBody>
        </p:sp>
        <p:sp>
          <p:nvSpPr>
            <p:cNvPr id="32" name="자유형 38">
              <a:extLst>
                <a:ext uri="{FF2B5EF4-FFF2-40B4-BE49-F238E27FC236}">
                  <a16:creationId xmlns:a16="http://schemas.microsoft.com/office/drawing/2014/main" id="{51DF9B19-FD61-46C5-B2FE-0FEB6A138079}"/>
                </a:ext>
              </a:extLst>
            </p:cNvPr>
            <p:cNvSpPr/>
            <p:nvPr/>
          </p:nvSpPr>
          <p:spPr>
            <a:xfrm>
              <a:off x="696686" y="2873827"/>
              <a:ext cx="8636000" cy="0"/>
            </a:xfrm>
            <a:custGeom>
              <a:avLst/>
              <a:gdLst>
                <a:gd name="connsiteX0" fmla="*/ 0 w 8636000"/>
                <a:gd name="connsiteY0" fmla="*/ 0 h 0"/>
                <a:gd name="connsiteX1" fmla="*/ 8636000 w 8636000"/>
                <a:gd name="connsiteY1" fmla="*/ 0 h 0"/>
              </a:gdLst>
              <a:ahLst/>
              <a:cxnLst>
                <a:cxn ang="0">
                  <a:pos x="connsiteX0" y="connsiteY0"/>
                </a:cxn>
                <a:cxn ang="0">
                  <a:pos x="connsiteX1" y="connsiteY1"/>
                </a:cxn>
              </a:cxnLst>
              <a:rect l="l" t="t" r="r" b="b"/>
              <a:pathLst>
                <a:path w="8636000">
                  <a:moveTo>
                    <a:pt x="0" y="0"/>
                  </a:moveTo>
                  <a:lnTo>
                    <a:pt x="8636000" y="0"/>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nvGrpSpPr>
            <p:cNvPr id="33" name="그룹 32">
              <a:extLst>
                <a:ext uri="{FF2B5EF4-FFF2-40B4-BE49-F238E27FC236}">
                  <a16:creationId xmlns:a16="http://schemas.microsoft.com/office/drawing/2014/main" id="{DCEB8B74-0E6B-4974-9247-8A2B8FC567BD}"/>
                </a:ext>
              </a:extLst>
            </p:cNvPr>
            <p:cNvGrpSpPr/>
            <p:nvPr/>
          </p:nvGrpSpPr>
          <p:grpSpPr>
            <a:xfrm>
              <a:off x="1188883" y="2253964"/>
              <a:ext cx="7940900" cy="239865"/>
              <a:chOff x="1188883" y="2224936"/>
              <a:chExt cx="7940900" cy="252000"/>
            </a:xfrm>
          </p:grpSpPr>
          <p:sp>
            <p:nvSpPr>
              <p:cNvPr id="34" name="TextBox 33">
                <a:extLst>
                  <a:ext uri="{FF2B5EF4-FFF2-40B4-BE49-F238E27FC236}">
                    <a16:creationId xmlns:a16="http://schemas.microsoft.com/office/drawing/2014/main" id="{A82F8A17-006D-42CE-A329-C1F32057A979}"/>
                  </a:ext>
                </a:extLst>
              </p:cNvPr>
              <p:cNvSpPr txBox="1"/>
              <p:nvPr/>
            </p:nvSpPr>
            <p:spPr>
              <a:xfrm>
                <a:off x="1188883" y="2224936"/>
                <a:ext cx="432000" cy="252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defPPr>
                  <a:defRPr lang="ko-KR"/>
                </a:defPPr>
                <a:lvl1pPr algn="ctr" defTabSz="457200" latinLnBrk="0">
                  <a:spcAft>
                    <a:spcPts val="1200"/>
                  </a:spcAft>
                  <a:defRPr sz="1400">
                    <a:solidFill>
                      <a:schemeClr val="tx1">
                        <a:lumMod val="85000"/>
                        <a:lumOff val="15000"/>
                      </a:schemeClr>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spcAft>
                    <a:spcPts val="0"/>
                  </a:spcAft>
                </a:pPr>
                <a:r>
                  <a:rPr lang="en-US" altLang="ko-KR" sz="1601" dirty="0">
                    <a:solidFill>
                      <a:schemeClr val="bg1"/>
                    </a:solidFill>
                  </a:rPr>
                  <a:t>Do</a:t>
                </a:r>
                <a:endParaRPr lang="ko-KR" altLang="en-US" sz="1601" dirty="0">
                  <a:solidFill>
                    <a:schemeClr val="bg1"/>
                  </a:solidFill>
                </a:endParaRPr>
              </a:p>
            </p:txBody>
          </p:sp>
          <p:sp>
            <p:nvSpPr>
              <p:cNvPr id="35" name="TextBox 34">
                <a:extLst>
                  <a:ext uri="{FF2B5EF4-FFF2-40B4-BE49-F238E27FC236}">
                    <a16:creationId xmlns:a16="http://schemas.microsoft.com/office/drawing/2014/main" id="{1F42BA18-78F7-45FE-A151-07DC099B42E2}"/>
                  </a:ext>
                </a:extLst>
              </p:cNvPr>
              <p:cNvSpPr txBox="1"/>
              <p:nvPr/>
            </p:nvSpPr>
            <p:spPr>
              <a:xfrm>
                <a:off x="2538213" y="2224936"/>
                <a:ext cx="432000" cy="252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defPPr>
                  <a:defRPr lang="ko-KR"/>
                </a:defPPr>
                <a:lvl1pPr algn="ctr" defTabSz="457200" latinLnBrk="0">
                  <a:spcAft>
                    <a:spcPts val="1200"/>
                  </a:spcAft>
                  <a:defRPr sz="1400">
                    <a:solidFill>
                      <a:schemeClr val="tx1">
                        <a:lumMod val="85000"/>
                        <a:lumOff val="15000"/>
                      </a:schemeClr>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spcAft>
                    <a:spcPts val="0"/>
                  </a:spcAft>
                </a:pPr>
                <a:r>
                  <a:rPr lang="en-US" altLang="ko-KR" sz="1601" dirty="0">
                    <a:solidFill>
                      <a:schemeClr val="bg1"/>
                    </a:solidFill>
                  </a:rPr>
                  <a:t>Re</a:t>
                </a:r>
                <a:endParaRPr lang="ko-KR" altLang="en-US" sz="1601" dirty="0">
                  <a:solidFill>
                    <a:schemeClr val="bg1"/>
                  </a:solidFill>
                </a:endParaRPr>
              </a:p>
            </p:txBody>
          </p:sp>
          <p:sp>
            <p:nvSpPr>
              <p:cNvPr id="36" name="TextBox 35">
                <a:extLst>
                  <a:ext uri="{FF2B5EF4-FFF2-40B4-BE49-F238E27FC236}">
                    <a16:creationId xmlns:a16="http://schemas.microsoft.com/office/drawing/2014/main" id="{8005F165-1A44-4379-98D6-4B96201730E4}"/>
                  </a:ext>
                </a:extLst>
              </p:cNvPr>
              <p:cNvSpPr txBox="1"/>
              <p:nvPr/>
            </p:nvSpPr>
            <p:spPr>
              <a:xfrm>
                <a:off x="3905824" y="2224936"/>
                <a:ext cx="432000" cy="252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defPPr>
                  <a:defRPr lang="ko-KR"/>
                </a:defPPr>
                <a:lvl1pPr algn="ctr" defTabSz="457200" latinLnBrk="0">
                  <a:spcAft>
                    <a:spcPts val="1200"/>
                  </a:spcAft>
                  <a:defRPr sz="1400">
                    <a:solidFill>
                      <a:schemeClr val="tx1">
                        <a:lumMod val="85000"/>
                        <a:lumOff val="15000"/>
                      </a:schemeClr>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spcAft>
                    <a:spcPts val="0"/>
                  </a:spcAft>
                </a:pPr>
                <a:r>
                  <a:rPr lang="en-US" altLang="ko-KR" sz="1601" dirty="0" err="1">
                    <a:solidFill>
                      <a:schemeClr val="bg1"/>
                    </a:solidFill>
                  </a:rPr>
                  <a:t>Mi</a:t>
                </a:r>
                <a:endParaRPr lang="ko-KR" altLang="en-US" sz="1601" dirty="0">
                  <a:solidFill>
                    <a:schemeClr val="bg1"/>
                  </a:solidFill>
                </a:endParaRPr>
              </a:p>
            </p:txBody>
          </p:sp>
          <p:sp>
            <p:nvSpPr>
              <p:cNvPr id="37" name="TextBox 36">
                <a:extLst>
                  <a:ext uri="{FF2B5EF4-FFF2-40B4-BE49-F238E27FC236}">
                    <a16:creationId xmlns:a16="http://schemas.microsoft.com/office/drawing/2014/main" id="{7025D427-B8E1-4875-959E-30659EFD784E}"/>
                  </a:ext>
                </a:extLst>
              </p:cNvPr>
              <p:cNvSpPr txBox="1"/>
              <p:nvPr/>
            </p:nvSpPr>
            <p:spPr>
              <a:xfrm>
                <a:off x="4587498" y="2224936"/>
                <a:ext cx="432000" cy="252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defPPr>
                  <a:defRPr lang="ko-KR"/>
                </a:defPPr>
                <a:lvl1pPr algn="ctr" defTabSz="457200" latinLnBrk="0">
                  <a:spcAft>
                    <a:spcPts val="1200"/>
                  </a:spcAft>
                  <a:defRPr sz="1400">
                    <a:solidFill>
                      <a:schemeClr val="tx1">
                        <a:lumMod val="85000"/>
                        <a:lumOff val="15000"/>
                      </a:schemeClr>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spcAft>
                    <a:spcPts val="0"/>
                  </a:spcAft>
                </a:pPr>
                <a:r>
                  <a:rPr lang="en-US" altLang="ko-KR" sz="1601" dirty="0">
                    <a:solidFill>
                      <a:schemeClr val="bg1"/>
                    </a:solidFill>
                  </a:rPr>
                  <a:t>Fa</a:t>
                </a:r>
                <a:endParaRPr lang="ko-KR" altLang="en-US" sz="1601" dirty="0">
                  <a:solidFill>
                    <a:schemeClr val="bg1"/>
                  </a:solidFill>
                </a:endParaRPr>
              </a:p>
            </p:txBody>
          </p:sp>
          <p:sp>
            <p:nvSpPr>
              <p:cNvPr id="38" name="TextBox 37">
                <a:extLst>
                  <a:ext uri="{FF2B5EF4-FFF2-40B4-BE49-F238E27FC236}">
                    <a16:creationId xmlns:a16="http://schemas.microsoft.com/office/drawing/2014/main" id="{11151EFD-3F5C-4178-9E47-860B7D910AF3}"/>
                  </a:ext>
                </a:extLst>
              </p:cNvPr>
              <p:cNvSpPr txBox="1"/>
              <p:nvPr/>
            </p:nvSpPr>
            <p:spPr>
              <a:xfrm>
                <a:off x="5965336" y="2224936"/>
                <a:ext cx="432000" cy="252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defPPr>
                  <a:defRPr lang="ko-KR"/>
                </a:defPPr>
                <a:lvl1pPr algn="ctr" defTabSz="457200" latinLnBrk="0">
                  <a:spcAft>
                    <a:spcPts val="1200"/>
                  </a:spcAft>
                  <a:defRPr sz="1400">
                    <a:solidFill>
                      <a:schemeClr val="tx1">
                        <a:lumMod val="85000"/>
                        <a:lumOff val="15000"/>
                      </a:schemeClr>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spcAft>
                    <a:spcPts val="0"/>
                  </a:spcAft>
                </a:pPr>
                <a:r>
                  <a:rPr lang="en-US" altLang="ko-KR" sz="1601" dirty="0">
                    <a:solidFill>
                      <a:schemeClr val="bg1"/>
                    </a:solidFill>
                  </a:rPr>
                  <a:t>Sol</a:t>
                </a:r>
                <a:endParaRPr lang="ko-KR" altLang="en-US" sz="1601" dirty="0">
                  <a:solidFill>
                    <a:schemeClr val="bg1"/>
                  </a:solidFill>
                </a:endParaRPr>
              </a:p>
            </p:txBody>
          </p:sp>
          <p:sp>
            <p:nvSpPr>
              <p:cNvPr id="39" name="TextBox 38">
                <a:extLst>
                  <a:ext uri="{FF2B5EF4-FFF2-40B4-BE49-F238E27FC236}">
                    <a16:creationId xmlns:a16="http://schemas.microsoft.com/office/drawing/2014/main" id="{8B82FBF7-66ED-4DEF-8ECF-7CDBF4757D72}"/>
                  </a:ext>
                </a:extLst>
              </p:cNvPr>
              <p:cNvSpPr txBox="1"/>
              <p:nvPr/>
            </p:nvSpPr>
            <p:spPr>
              <a:xfrm>
                <a:off x="7326588" y="2224936"/>
                <a:ext cx="432000" cy="252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defPPr>
                  <a:defRPr lang="ko-KR"/>
                </a:defPPr>
                <a:lvl1pPr algn="ctr" defTabSz="457200" latinLnBrk="0">
                  <a:spcAft>
                    <a:spcPts val="1200"/>
                  </a:spcAft>
                  <a:defRPr sz="1400">
                    <a:solidFill>
                      <a:schemeClr val="tx1">
                        <a:lumMod val="85000"/>
                        <a:lumOff val="15000"/>
                      </a:schemeClr>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spcAft>
                    <a:spcPts val="0"/>
                  </a:spcAft>
                </a:pPr>
                <a:r>
                  <a:rPr lang="en-US" altLang="ko-KR" sz="1601">
                    <a:solidFill>
                      <a:schemeClr val="bg1"/>
                    </a:solidFill>
                  </a:rPr>
                  <a:t>Ra</a:t>
                </a:r>
                <a:endParaRPr lang="ko-KR" altLang="en-US" sz="1601">
                  <a:solidFill>
                    <a:schemeClr val="bg1"/>
                  </a:solidFill>
                </a:endParaRPr>
              </a:p>
            </p:txBody>
          </p:sp>
          <p:sp>
            <p:nvSpPr>
              <p:cNvPr id="41" name="TextBox 40">
                <a:extLst>
                  <a:ext uri="{FF2B5EF4-FFF2-40B4-BE49-F238E27FC236}">
                    <a16:creationId xmlns:a16="http://schemas.microsoft.com/office/drawing/2014/main" id="{6BBA7766-0C48-4C5E-AF53-82D288FB88C4}"/>
                  </a:ext>
                </a:extLst>
              </p:cNvPr>
              <p:cNvSpPr txBox="1"/>
              <p:nvPr/>
            </p:nvSpPr>
            <p:spPr>
              <a:xfrm>
                <a:off x="8697783" y="2224936"/>
                <a:ext cx="432000" cy="252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sp3d>
              </a:bodyPr>
              <a:lstStyle>
                <a:defPPr>
                  <a:defRPr lang="ko-KR"/>
                </a:defPPr>
                <a:lvl1pPr algn="ctr" defTabSz="457200" latinLnBrk="0">
                  <a:spcAft>
                    <a:spcPts val="1200"/>
                  </a:spcAft>
                  <a:defRPr sz="1400">
                    <a:solidFill>
                      <a:schemeClr val="tx1">
                        <a:lumMod val="85000"/>
                        <a:lumOff val="15000"/>
                      </a:schemeClr>
                    </a:solidFill>
                    <a:latin typeface="SamsungOne-700" panose="020B0803030303020204" pitchFamily="34" charset="0"/>
                    <a:ea typeface="SamsungOne-700" panose="020B08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spcAft>
                    <a:spcPts val="0"/>
                  </a:spcAft>
                </a:pPr>
                <a:r>
                  <a:rPr lang="en-US" altLang="ko-KR" sz="1601" dirty="0">
                    <a:solidFill>
                      <a:schemeClr val="bg1"/>
                    </a:solidFill>
                  </a:rPr>
                  <a:t>Si</a:t>
                </a:r>
                <a:endParaRPr lang="ko-KR" altLang="en-US" sz="1601" dirty="0">
                  <a:solidFill>
                    <a:schemeClr val="bg1"/>
                  </a:solidFill>
                </a:endParaRPr>
              </a:p>
            </p:txBody>
          </p:sp>
        </p:grpSp>
      </p:grpSp>
    </p:spTree>
    <p:extLst>
      <p:ext uri="{BB962C8B-B14F-4D97-AF65-F5344CB8AC3E}">
        <p14:creationId xmlns:p14="http://schemas.microsoft.com/office/powerpoint/2010/main" val="17746972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1204</TotalTime>
  <Words>32364</Words>
  <Application>Microsoft Macintosh PowerPoint</Application>
  <PresentationFormat>Custom</PresentationFormat>
  <Paragraphs>3968</Paragraphs>
  <Slides>230</Slides>
  <Notes>227</Notes>
  <HiddenSlides>0</HiddenSlides>
  <MMClips>1</MMClips>
  <ScaleCrop>false</ScaleCrop>
  <HeadingPairs>
    <vt:vector size="8" baseType="variant">
      <vt:variant>
        <vt:lpstr>Fonts Used</vt:lpstr>
      </vt:variant>
      <vt:variant>
        <vt:i4>21</vt:i4>
      </vt:variant>
      <vt:variant>
        <vt:lpstr>Theme</vt:lpstr>
      </vt:variant>
      <vt:variant>
        <vt:i4>2</vt:i4>
      </vt:variant>
      <vt:variant>
        <vt:lpstr>Embedded OLE Servers</vt:lpstr>
      </vt:variant>
      <vt:variant>
        <vt:i4>7</vt:i4>
      </vt:variant>
      <vt:variant>
        <vt:lpstr>Slide Titles</vt:lpstr>
      </vt:variant>
      <vt:variant>
        <vt:i4>230</vt:i4>
      </vt:variant>
    </vt:vector>
  </HeadingPairs>
  <TitlesOfParts>
    <vt:vector size="260" baseType="lpstr">
      <vt:lpstr>굴림</vt:lpstr>
      <vt:lpstr>KoPub돋움체 Bold</vt:lpstr>
      <vt:lpstr>맑은 고딕</vt:lpstr>
      <vt:lpstr>-윤고딕330</vt:lpstr>
      <vt:lpstr>Arial</vt:lpstr>
      <vt:lpstr>Calibri</vt:lpstr>
      <vt:lpstr>Calibri Light</vt:lpstr>
      <vt:lpstr>Cambria Math</vt:lpstr>
      <vt:lpstr>Consolas</vt:lpstr>
      <vt:lpstr>D2Coding</vt:lpstr>
      <vt:lpstr>HY헤드라인M</vt:lpstr>
      <vt:lpstr>iCiel Samsung Sharp Sans Bold</vt:lpstr>
      <vt:lpstr>iCiel Samsung Sharp Sans Medium</vt:lpstr>
      <vt:lpstr>iCiel Samsung Sharp Sans Regular</vt:lpstr>
      <vt:lpstr>Noto Sans</vt:lpstr>
      <vt:lpstr>Open Sans</vt:lpstr>
      <vt:lpstr>SamsungOne 400</vt:lpstr>
      <vt:lpstr>SamsungOne 400C</vt:lpstr>
      <vt:lpstr>SamsungOne-400</vt:lpstr>
      <vt:lpstr>SamsungOne-700</vt:lpstr>
      <vt:lpstr>Wingdings</vt:lpstr>
      <vt:lpstr>Office Theme</vt:lpstr>
      <vt:lpstr>1_Office Theme</vt:lpstr>
      <vt:lpstr>비트맵 이미지</vt:lpstr>
      <vt:lpstr>Visio</vt:lpstr>
      <vt:lpstr>Equation</vt:lpstr>
      <vt:lpstr>Equation.3</vt:lpstr>
      <vt:lpstr>Visio.Drawing.11</vt:lpstr>
      <vt:lpstr>Visio.Drawing.5</vt:lpstr>
      <vt:lpstr>Visio.Drawing.6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Trong-Nghia Nguyen</cp:lastModifiedBy>
  <cp:revision>72</cp:revision>
  <dcterms:created xsi:type="dcterms:W3CDTF">2021-10-28T00:34:15Z</dcterms:created>
  <dcterms:modified xsi:type="dcterms:W3CDTF">2023-01-06T09:47:53Z</dcterms:modified>
</cp:coreProperties>
</file>